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73" r:id="rId5"/>
    <p:sldId id="274" r:id="rId6"/>
    <p:sldId id="267" r:id="rId7"/>
    <p:sldId id="275" r:id="rId8"/>
    <p:sldId id="278" r:id="rId9"/>
    <p:sldId id="279" r:id="rId10"/>
    <p:sldId id="276" r:id="rId11"/>
    <p:sldId id="268" r:id="rId12"/>
    <p:sldId id="259" r:id="rId13"/>
    <p:sldId id="270" r:id="rId14"/>
    <p:sldId id="269" r:id="rId15"/>
    <p:sldId id="261"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8" autoAdjust="0"/>
    <p:restoredTop sz="94660"/>
  </p:normalViewPr>
  <p:slideViewPr>
    <p:cSldViewPr>
      <p:cViewPr varScale="1">
        <p:scale>
          <a:sx n="71" d="100"/>
          <a:sy n="71" d="100"/>
        </p:scale>
        <p:origin x="9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B1B0B-45BE-4494-9F7A-A2E265F4F269}" type="datetimeFigureOut">
              <a:rPr kumimoji="1" lang="ja-JP" altLang="en-US" smtClean="0"/>
              <a:pPr/>
              <a:t>2014/7/10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17DFB-71DB-4402-B1C3-1438400CF8A0}" type="slidenum">
              <a:rPr kumimoji="1" lang="ja-JP" altLang="en-US" smtClean="0"/>
              <a:pPr/>
              <a:t>‹#›</a:t>
            </a:fld>
            <a:endParaRPr kumimoji="1" lang="ja-JP" altLang="en-US"/>
          </a:p>
        </p:txBody>
      </p:sp>
    </p:spTree>
    <p:extLst>
      <p:ext uri="{BB962C8B-B14F-4D97-AF65-F5344CB8AC3E}">
        <p14:creationId xmlns:p14="http://schemas.microsoft.com/office/powerpoint/2010/main" val="37027873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1D093767-AFF1-4EB0-85CA-B0EBC42CA583}" type="slidenum">
              <a:rPr lang="ja-JP" altLang="en-US" smtClean="0"/>
              <a:pPr>
                <a:defRPr/>
              </a:pPr>
              <a:t>4</a:t>
            </a:fld>
            <a:endParaRPr lang="ja-JP" altLang="en-US"/>
          </a:p>
        </p:txBody>
      </p:sp>
    </p:spTree>
    <p:extLst>
      <p:ext uri="{BB962C8B-B14F-4D97-AF65-F5344CB8AC3E}">
        <p14:creationId xmlns:p14="http://schemas.microsoft.com/office/powerpoint/2010/main" val="302246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10" name="日付プレースホルダー 9"/>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11" name="フッター プレースホルダー 10"/>
          <p:cNvSpPr>
            <a:spLocks noGrp="1"/>
          </p:cNvSpPr>
          <p:nvPr>
            <p:ph type="ftr" sz="quarter" idx="11"/>
          </p:nvPr>
        </p:nvSpPr>
        <p:spPr>
          <a:xfrm>
            <a:off x="5950496" y="6362699"/>
            <a:ext cx="2895600" cy="365125"/>
          </a:xfrm>
        </p:spPr>
        <p:txBody>
          <a:bodyPr/>
          <a:lstStyle/>
          <a:p>
            <a:endParaRPr kumimoji="1" lang="ja-JP" altLang="en-US" dirty="0"/>
          </a:p>
        </p:txBody>
      </p:sp>
      <p:sp>
        <p:nvSpPr>
          <p:cNvPr id="12" name="スライド番号プレースホルダー 11"/>
          <p:cNvSpPr>
            <a:spLocks noGrp="1"/>
          </p:cNvSpPr>
          <p:nvPr>
            <p:ph type="sldNum" sz="quarter" idx="12"/>
          </p:nvPr>
        </p:nvSpPr>
        <p:spPr>
          <a:xfrm>
            <a:off x="3203848" y="6356349"/>
            <a:ext cx="2133600" cy="365125"/>
          </a:xfrm>
        </p:spPr>
        <p:txBody>
          <a:bodyPr/>
          <a:lstStyle/>
          <a:p>
            <a:fld id="{83721CEC-CBAC-4D67-8CE3-C277210679C3}" type="slidenum">
              <a:rPr kumimoji="1" lang="ja-JP" altLang="en-US" smtClean="0"/>
              <a:pPr/>
              <a:t>‹#›</a:t>
            </a:fld>
            <a:endParaRPr kumimoji="1"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721CEC-CBAC-4D67-8CE3-C277210679C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721CEC-CBAC-4D67-8CE3-C277210679C3}"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721CEC-CBAC-4D67-8CE3-C277210679C3}"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721CEC-CBAC-4D67-8CE3-C277210679C3}"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3721CEC-CBAC-4D67-8CE3-C277210679C3}"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3721CEC-CBAC-4D67-8CE3-C277210679C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3721CEC-CBAC-4D67-8CE3-C277210679C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3721CEC-CBAC-4D67-8CE3-C277210679C3}"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3721CEC-CBAC-4D67-8CE3-C277210679C3}"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9155277-1E5B-43EC-B929-0D40DB3A76A2}" type="datetimeFigureOut">
              <a:rPr kumimoji="1" lang="ja-JP" altLang="en-US" smtClean="0"/>
              <a:pPr/>
              <a:t>2014/7/10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3721CEC-CBAC-4D67-8CE3-C277210679C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55277-1E5B-43EC-B929-0D40DB3A76A2}" type="datetimeFigureOut">
              <a:rPr kumimoji="1" lang="ja-JP" altLang="en-US" smtClean="0"/>
              <a:pPr/>
              <a:t>2014/7/10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21CEC-CBAC-4D67-8CE3-C277210679C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78496" y="620688"/>
            <a:ext cx="6551917" cy="1470025"/>
          </a:xfrm>
        </p:spPr>
        <p:txBody>
          <a:bodyPr>
            <a:normAutofit fontScale="90000"/>
          </a:bodyPr>
          <a:lstStyle/>
          <a:p>
            <a:r>
              <a:rPr lang="ja-JP" altLang="en-US" sz="3200" b="1" dirty="0" smtClean="0">
                <a:solidFill>
                  <a:srgbClr val="002060"/>
                </a:solidFill>
                <a:latin typeface="メイリオ" pitchFamily="50" charset="-128"/>
                <a:ea typeface="メイリオ" pitchFamily="50" charset="-128"/>
                <a:cs typeface="メイリオ" pitchFamily="50" charset="-128"/>
              </a:rPr>
              <a:t>東工大明野</a:t>
            </a:r>
            <a:r>
              <a:rPr lang="en-US" altLang="ja-JP" sz="3200" b="1" dirty="0" smtClean="0">
                <a:solidFill>
                  <a:srgbClr val="002060"/>
                </a:solidFill>
                <a:latin typeface="メイリオ" pitchFamily="50" charset="-128"/>
                <a:ea typeface="メイリオ" pitchFamily="50" charset="-128"/>
                <a:cs typeface="メイリオ" pitchFamily="50" charset="-128"/>
              </a:rPr>
              <a:t>50</a:t>
            </a:r>
            <a:r>
              <a:rPr lang="ja-JP" altLang="en-US" sz="3200" b="1" dirty="0" smtClean="0">
                <a:solidFill>
                  <a:srgbClr val="002060"/>
                </a:solidFill>
                <a:latin typeface="メイリオ" pitchFamily="50" charset="-128"/>
                <a:ea typeface="メイリオ" pitchFamily="50" charset="-128"/>
                <a:cs typeface="メイリオ" pitchFamily="50" charset="-128"/>
              </a:rPr>
              <a:t>㎝望遠鏡における</a:t>
            </a:r>
            <a:r>
              <a:rPr lang="en-US" altLang="ja-JP" sz="3200" b="1" dirty="0" smtClean="0">
                <a:solidFill>
                  <a:srgbClr val="002060"/>
                </a:solidFill>
                <a:latin typeface="メイリオ" pitchFamily="50" charset="-128"/>
                <a:ea typeface="メイリオ" pitchFamily="50" charset="-128"/>
                <a:cs typeface="メイリオ" pitchFamily="50" charset="-128"/>
              </a:rPr>
              <a:t>KISS</a:t>
            </a:r>
            <a:r>
              <a:rPr lang="ja-JP" altLang="en-US" sz="3200" b="1" dirty="0" smtClean="0">
                <a:solidFill>
                  <a:srgbClr val="002060"/>
                </a:solidFill>
                <a:latin typeface="メイリオ" pitchFamily="50" charset="-128"/>
                <a:ea typeface="メイリオ" pitchFamily="50" charset="-128"/>
                <a:cs typeface="メイリオ" pitchFamily="50" charset="-128"/>
              </a:rPr>
              <a:t>超新星候補天体のフォローアップ観測</a:t>
            </a:r>
            <a:endParaRPr kumimoji="1" lang="ja-JP" altLang="en-US" sz="3200" b="1" dirty="0">
              <a:solidFill>
                <a:srgbClr val="002060"/>
              </a:solidFill>
              <a:latin typeface="メイリオ" pitchFamily="50" charset="-128"/>
              <a:ea typeface="メイリオ" pitchFamily="50" charset="-128"/>
              <a:cs typeface="メイリオ" pitchFamily="50" charset="-128"/>
            </a:endParaRPr>
          </a:p>
        </p:txBody>
      </p:sp>
      <p:sp>
        <p:nvSpPr>
          <p:cNvPr id="3" name="サブタイトル 2"/>
          <p:cNvSpPr>
            <a:spLocks noGrp="1"/>
          </p:cNvSpPr>
          <p:nvPr>
            <p:ph type="subTitle" idx="1"/>
          </p:nvPr>
        </p:nvSpPr>
        <p:spPr>
          <a:xfrm>
            <a:off x="1547664" y="2276872"/>
            <a:ext cx="6182242" cy="1040036"/>
          </a:xfrm>
        </p:spPr>
        <p:txBody>
          <a:bodyPr>
            <a:normAutofit fontScale="70000" lnSpcReduction="20000"/>
          </a:bodyPr>
          <a:lstStyle/>
          <a:p>
            <a:r>
              <a:rPr lang="ja-JP" altLang="en-US" sz="2400" b="1" dirty="0" smtClean="0">
                <a:solidFill>
                  <a:schemeClr val="tx1"/>
                </a:solidFill>
                <a:latin typeface="メイリオ" pitchFamily="50" charset="-128"/>
                <a:ea typeface="メイリオ" pitchFamily="50" charset="-128"/>
                <a:cs typeface="メイリオ" pitchFamily="50" charset="-128"/>
              </a:rPr>
              <a:t>斉藤 嘉彦（東京工業大学）</a:t>
            </a:r>
            <a:endParaRPr lang="en-US" altLang="ja-JP" sz="2400" b="1" dirty="0" smtClean="0">
              <a:solidFill>
                <a:schemeClr val="tx1"/>
              </a:solidFill>
              <a:latin typeface="メイリオ" pitchFamily="50" charset="-128"/>
              <a:ea typeface="メイリオ" pitchFamily="50" charset="-128"/>
              <a:cs typeface="メイリオ" pitchFamily="50" charset="-128"/>
            </a:endParaRPr>
          </a:p>
          <a:p>
            <a:r>
              <a:rPr lang="ja-JP" altLang="en-US" sz="2400" dirty="0" smtClean="0">
                <a:solidFill>
                  <a:schemeClr val="tx1"/>
                </a:solidFill>
                <a:latin typeface="メイリオ" pitchFamily="50" charset="-128"/>
                <a:ea typeface="メイリオ" pitchFamily="50" charset="-128"/>
                <a:cs typeface="メイリオ" pitchFamily="50" charset="-128"/>
              </a:rPr>
              <a:t>諸隈 智貴（東京大学）、吉井 健敏、橘 優太朗、谷津 陽一、河合 誠之（東京工業大学）、</a:t>
            </a:r>
            <a:r>
              <a:rPr lang="en-US" altLang="ja-JP" sz="2400" dirty="0" smtClean="0">
                <a:solidFill>
                  <a:schemeClr val="tx1"/>
                </a:solidFill>
                <a:latin typeface="メイリオ" pitchFamily="50" charset="-128"/>
                <a:ea typeface="メイリオ" pitchFamily="50" charset="-128"/>
                <a:cs typeface="メイリオ" pitchFamily="50" charset="-128"/>
              </a:rPr>
              <a:t> </a:t>
            </a:r>
            <a:r>
              <a:rPr lang="en-US" altLang="ja-JP" sz="2400" dirty="0">
                <a:solidFill>
                  <a:schemeClr val="tx1"/>
                </a:solidFill>
                <a:latin typeface="メイリオ" pitchFamily="50" charset="-128"/>
                <a:ea typeface="メイリオ" pitchFamily="50" charset="-128"/>
                <a:cs typeface="メイリオ" pitchFamily="50" charset="-128"/>
              </a:rPr>
              <a:t>KISS</a:t>
            </a:r>
            <a:r>
              <a:rPr lang="ja-JP" altLang="en-US" sz="2400" dirty="0" smtClean="0">
                <a:solidFill>
                  <a:schemeClr val="tx1"/>
                </a:solidFill>
                <a:latin typeface="メイリオ" pitchFamily="50" charset="-128"/>
                <a:ea typeface="メイリオ" pitchFamily="50" charset="-128"/>
                <a:cs typeface="メイリオ" pitchFamily="50" charset="-128"/>
              </a:rPr>
              <a:t>プロジェクトチーム、明野望遠鏡チーム</a:t>
            </a:r>
            <a:endParaRPr kumimoji="1" lang="ja-JP" altLang="en-US" dirty="0">
              <a:solidFill>
                <a:schemeClr val="tx1"/>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2123728" y="3933056"/>
            <a:ext cx="4579202" cy="1323439"/>
          </a:xfrm>
          <a:prstGeom prst="rect">
            <a:avLst/>
          </a:prstGeom>
          <a:noFill/>
        </p:spPr>
        <p:txBody>
          <a:bodyPr wrap="none" rtlCol="0">
            <a:spAutoFit/>
          </a:bodyPr>
          <a:lstStyle/>
          <a:p>
            <a:pPr marL="457200" indent="-457200">
              <a:buFont typeface="Wingdings" panose="05000000000000000000" pitchFamily="2" charset="2"/>
              <a:buChar char="n"/>
            </a:pPr>
            <a:r>
              <a:rPr lang="ja-JP" altLang="en-US" sz="2000" dirty="0" smtClean="0">
                <a:solidFill>
                  <a:schemeClr val="tx2">
                    <a:lumMod val="75000"/>
                  </a:schemeClr>
                </a:solidFill>
                <a:latin typeface="メイリオ" pitchFamily="50" charset="-128"/>
                <a:ea typeface="メイリオ" pitchFamily="50" charset="-128"/>
                <a:cs typeface="メイリオ" pitchFamily="50" charset="-128"/>
              </a:rPr>
              <a:t>明野</a:t>
            </a:r>
            <a:r>
              <a:rPr lang="en-US" altLang="ja-JP" sz="2000" dirty="0" smtClean="0">
                <a:solidFill>
                  <a:schemeClr val="tx2">
                    <a:lumMod val="75000"/>
                  </a:schemeClr>
                </a:solidFill>
                <a:latin typeface="メイリオ" pitchFamily="50" charset="-128"/>
                <a:ea typeface="メイリオ" pitchFamily="50" charset="-128"/>
                <a:cs typeface="メイリオ" pitchFamily="50" charset="-128"/>
              </a:rPr>
              <a:t>50</a:t>
            </a:r>
            <a:r>
              <a:rPr lang="ja-JP" altLang="en-US" sz="2000" dirty="0" smtClean="0">
                <a:solidFill>
                  <a:schemeClr val="tx2">
                    <a:lumMod val="75000"/>
                  </a:schemeClr>
                </a:solidFill>
                <a:latin typeface="メイリオ" pitchFamily="50" charset="-128"/>
                <a:ea typeface="メイリオ" pitchFamily="50" charset="-128"/>
                <a:cs typeface="メイリオ" pitchFamily="50" charset="-128"/>
              </a:rPr>
              <a:t>㎝望遠鏡の概要</a:t>
            </a:r>
            <a:endParaRPr lang="en-US" altLang="ja-JP" sz="2000" dirty="0" smtClean="0">
              <a:solidFill>
                <a:schemeClr val="tx2">
                  <a:lumMod val="75000"/>
                </a:schemeClr>
              </a:solidFill>
              <a:latin typeface="メイリオ" pitchFamily="50" charset="-128"/>
              <a:ea typeface="メイリオ" pitchFamily="50" charset="-128"/>
              <a:cs typeface="メイリオ" pitchFamily="50" charset="-128"/>
            </a:endParaRPr>
          </a:p>
          <a:p>
            <a:pPr marL="457200" indent="-457200">
              <a:buFont typeface="Wingdings" panose="05000000000000000000" pitchFamily="2" charset="2"/>
              <a:buChar char="n"/>
            </a:pPr>
            <a:r>
              <a:rPr kumimoji="1" lang="en-US" altLang="ja-JP" sz="2000" dirty="0" smtClean="0">
                <a:solidFill>
                  <a:schemeClr val="tx2">
                    <a:lumMod val="75000"/>
                  </a:schemeClr>
                </a:solidFill>
                <a:latin typeface="メイリオ" pitchFamily="50" charset="-128"/>
                <a:ea typeface="メイリオ" pitchFamily="50" charset="-128"/>
                <a:cs typeface="メイリオ" pitchFamily="50" charset="-128"/>
              </a:rPr>
              <a:t>KISS</a:t>
            </a:r>
            <a:r>
              <a:rPr kumimoji="1" lang="ja-JP" altLang="en-US" sz="2000" dirty="0" smtClean="0">
                <a:solidFill>
                  <a:schemeClr val="tx2">
                    <a:lumMod val="75000"/>
                  </a:schemeClr>
                </a:solidFill>
                <a:latin typeface="メイリオ" pitchFamily="50" charset="-128"/>
                <a:ea typeface="メイリオ" pitchFamily="50" charset="-128"/>
                <a:cs typeface="メイリオ" pitchFamily="50" charset="-128"/>
              </a:rPr>
              <a:t>天体のフォローアップの方法</a:t>
            </a:r>
            <a:endParaRPr kumimoji="1" lang="en-US" altLang="ja-JP" sz="2000" dirty="0" smtClean="0">
              <a:solidFill>
                <a:schemeClr val="tx2">
                  <a:lumMod val="75000"/>
                </a:schemeClr>
              </a:solidFill>
              <a:latin typeface="メイリオ" pitchFamily="50" charset="-128"/>
              <a:ea typeface="メイリオ" pitchFamily="50" charset="-128"/>
              <a:cs typeface="メイリオ" pitchFamily="50" charset="-128"/>
            </a:endParaRPr>
          </a:p>
          <a:p>
            <a:pPr marL="457200" indent="-457200">
              <a:buFont typeface="Wingdings" panose="05000000000000000000" pitchFamily="2" charset="2"/>
              <a:buChar char="n"/>
            </a:pPr>
            <a:r>
              <a:rPr lang="ja-JP" altLang="en-US" sz="2000" dirty="0" smtClean="0">
                <a:solidFill>
                  <a:schemeClr val="tx2">
                    <a:lumMod val="75000"/>
                  </a:schemeClr>
                </a:solidFill>
                <a:latin typeface="メイリオ" pitchFamily="50" charset="-128"/>
                <a:ea typeface="メイリオ" pitchFamily="50" charset="-128"/>
                <a:cs typeface="メイリオ" pitchFamily="50" charset="-128"/>
              </a:rPr>
              <a:t>フォローアップの現状</a:t>
            </a:r>
            <a:endParaRPr lang="en-US" altLang="ja-JP" sz="2000" dirty="0" smtClean="0">
              <a:solidFill>
                <a:schemeClr val="tx2">
                  <a:lumMod val="75000"/>
                </a:schemeClr>
              </a:solidFill>
              <a:latin typeface="メイリオ" pitchFamily="50" charset="-128"/>
              <a:ea typeface="メイリオ" pitchFamily="50" charset="-128"/>
              <a:cs typeface="メイリオ" pitchFamily="50" charset="-128"/>
            </a:endParaRPr>
          </a:p>
          <a:p>
            <a:pPr marL="457200" indent="-457200">
              <a:buFont typeface="Wingdings" panose="05000000000000000000" pitchFamily="2" charset="2"/>
              <a:buChar char="n"/>
            </a:pPr>
            <a:r>
              <a:rPr lang="ja-JP" altLang="en-US" sz="2000" dirty="0">
                <a:solidFill>
                  <a:schemeClr val="tx2">
                    <a:lumMod val="75000"/>
                  </a:schemeClr>
                </a:solidFill>
                <a:latin typeface="メイリオ" pitchFamily="50" charset="-128"/>
                <a:ea typeface="メイリオ" pitchFamily="50" charset="-128"/>
                <a:cs typeface="メイリオ" pitchFamily="50" charset="-128"/>
              </a:rPr>
              <a:t>今後</a:t>
            </a:r>
            <a:endParaRPr kumimoji="1" lang="ja-JP" altLang="en-US" sz="2000" dirty="0" smtClean="0">
              <a:solidFill>
                <a:schemeClr val="tx2">
                  <a:lumMod val="75000"/>
                </a:schemeClr>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4250697" y="6237312"/>
            <a:ext cx="776175" cy="400110"/>
          </a:xfrm>
          <a:prstGeom prst="rect">
            <a:avLst/>
          </a:prstGeom>
          <a:noFill/>
        </p:spPr>
        <p:txBody>
          <a:bodyPr wrap="none" rtlCol="0">
            <a:spAutoFit/>
          </a:bodyPr>
          <a:lstStyle/>
          <a:p>
            <a:r>
              <a:rPr kumimoji="1" lang="en-US" altLang="ja-JP" sz="2000" dirty="0" smtClean="0">
                <a:latin typeface="メイリオ" pitchFamily="50" charset="-128"/>
                <a:ea typeface="メイリオ" pitchFamily="50" charset="-128"/>
                <a:cs typeface="メイリオ" pitchFamily="50" charset="-128"/>
              </a:rPr>
              <a:t>1/15</a:t>
            </a:r>
            <a:endParaRPr kumimoji="1" lang="ja-JP" altLang="en-US" sz="2000"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215615"/>
            <a:ext cx="7772400" cy="1152128"/>
          </a:xfrm>
        </p:spPr>
        <p:txBody>
          <a:bodyPr>
            <a:normAutofit/>
          </a:bodyPr>
          <a:lstStyle/>
          <a:p>
            <a:r>
              <a:rPr lang="en-US" altLang="ja-JP" sz="3200" dirty="0" smtClean="0">
                <a:latin typeface="メイリオ" pitchFamily="50" charset="-128"/>
                <a:ea typeface="メイリオ" pitchFamily="50" charset="-128"/>
                <a:cs typeface="メイリオ" pitchFamily="50" charset="-128"/>
              </a:rPr>
              <a:t>KISS</a:t>
            </a:r>
            <a:r>
              <a:rPr lang="ja-JP" altLang="en-US" sz="3200" dirty="0" smtClean="0">
                <a:latin typeface="メイリオ" pitchFamily="50" charset="-128"/>
                <a:ea typeface="メイリオ" pitchFamily="50" charset="-128"/>
                <a:cs typeface="メイリオ" pitchFamily="50" charset="-128"/>
              </a:rPr>
              <a:t>天体フォローアップに向けて</a:t>
            </a:r>
            <a:endParaRPr kumimoji="1" lang="ja-JP" altLang="en-US" sz="3200" dirty="0">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827584" y="2036455"/>
            <a:ext cx="8311891" cy="2400657"/>
          </a:xfrm>
          <a:prstGeom prst="rect">
            <a:avLst/>
          </a:prstGeom>
          <a:noFill/>
        </p:spPr>
        <p:txBody>
          <a:bodyPr wrap="none" rtlCol="0">
            <a:spAutoFit/>
          </a:bodyPr>
          <a:lstStyle/>
          <a:p>
            <a:pPr marL="342900" indent="-342900">
              <a:lnSpc>
                <a:spcPct val="150000"/>
              </a:lnSpc>
              <a:buFont typeface="Wingdings" panose="05000000000000000000" pitchFamily="2" charset="2"/>
              <a:buChar char="ü"/>
            </a:pPr>
            <a:r>
              <a:rPr kumimoji="1" lang="ja-JP" altLang="en-US" sz="2000" dirty="0" smtClean="0">
                <a:latin typeface="メイリオ" pitchFamily="50" charset="-128"/>
                <a:ea typeface="メイリオ" pitchFamily="50" charset="-128"/>
                <a:cs typeface="メイリオ" pitchFamily="50" charset="-128"/>
              </a:rPr>
              <a:t> </a:t>
            </a:r>
            <a:r>
              <a:rPr kumimoji="1" lang="en-US" altLang="ja-JP" sz="2000" dirty="0" smtClean="0">
                <a:latin typeface="メイリオ" pitchFamily="50" charset="-128"/>
                <a:ea typeface="メイリオ" pitchFamily="50" charset="-128"/>
                <a:cs typeface="メイリオ" pitchFamily="50" charset="-128"/>
              </a:rPr>
              <a:t>GRB</a:t>
            </a:r>
            <a:r>
              <a:rPr kumimoji="1" lang="ja-JP" altLang="en-US" sz="2000" dirty="0" smtClean="0">
                <a:latin typeface="メイリオ" pitchFamily="50" charset="-128"/>
                <a:ea typeface="メイリオ" pitchFamily="50" charset="-128"/>
                <a:cs typeface="メイリオ" pitchFamily="50" charset="-128"/>
              </a:rPr>
              <a:t>の観測体制を保持しつつ即時フォローアップ</a:t>
            </a:r>
            <a:endParaRPr kumimoji="1" lang="en-US" altLang="ja-JP" sz="2000" dirty="0" smtClean="0">
              <a:latin typeface="メイリオ" pitchFamily="50" charset="-128"/>
              <a:ea typeface="メイリオ" pitchFamily="50" charset="-128"/>
              <a:cs typeface="メイリオ" pitchFamily="50" charset="-128"/>
            </a:endParaRPr>
          </a:p>
          <a:p>
            <a:pPr marL="342900" indent="-342900">
              <a:lnSpc>
                <a:spcPct val="150000"/>
              </a:lnSpc>
              <a:buFont typeface="Wingdings" panose="05000000000000000000" pitchFamily="2" charset="2"/>
              <a:buChar char="ü"/>
            </a:pPr>
            <a:r>
              <a:rPr lang="ja-JP" altLang="en-US" sz="2000" dirty="0">
                <a:latin typeface="メイリオ" pitchFamily="50" charset="-128"/>
                <a:ea typeface="メイリオ" pitchFamily="50" charset="-128"/>
                <a:cs typeface="メイリオ" pitchFamily="50" charset="-128"/>
              </a:rPr>
              <a:t> </a:t>
            </a:r>
            <a:r>
              <a:rPr lang="en-US" altLang="ja-JP" sz="2000" dirty="0" smtClean="0">
                <a:latin typeface="メイリオ" pitchFamily="50" charset="-128"/>
                <a:ea typeface="メイリオ" pitchFamily="50" charset="-128"/>
                <a:cs typeface="メイリオ" pitchFamily="50" charset="-128"/>
              </a:rPr>
              <a:t>GRB</a:t>
            </a:r>
            <a:r>
              <a:rPr lang="ja-JP" altLang="en-US" sz="2000" dirty="0" smtClean="0">
                <a:latin typeface="メイリオ" pitchFamily="50" charset="-128"/>
                <a:ea typeface="メイリオ" pitchFamily="50" charset="-128"/>
                <a:cs typeface="メイリオ" pitchFamily="50" charset="-128"/>
              </a:rPr>
              <a:t>最優先のまま、他の天体よりも優先度が高くなるような方法</a:t>
            </a:r>
            <a:endParaRPr kumimoji="1" lang="en-US" altLang="ja-JP" sz="2000" dirty="0" smtClean="0">
              <a:latin typeface="メイリオ" pitchFamily="50" charset="-128"/>
              <a:ea typeface="メイリオ" pitchFamily="50" charset="-128"/>
              <a:cs typeface="メイリオ" pitchFamily="50" charset="-128"/>
            </a:endParaRPr>
          </a:p>
          <a:p>
            <a:pPr marL="342900" indent="-342900">
              <a:lnSpc>
                <a:spcPct val="150000"/>
              </a:lnSpc>
              <a:buFont typeface="Wingdings" panose="05000000000000000000" pitchFamily="2" charset="2"/>
              <a:buChar char="ü"/>
            </a:pPr>
            <a:r>
              <a:rPr lang="ja-JP" altLang="en-US" sz="2000" dirty="0" smtClean="0">
                <a:latin typeface="メイリオ" pitchFamily="50" charset="-128"/>
                <a:ea typeface="メイリオ" pitchFamily="50" charset="-128"/>
                <a:cs typeface="メイリオ" pitchFamily="50" charset="-128"/>
              </a:rPr>
              <a:t> 木曽側で情報を送信しやすい形にする</a:t>
            </a:r>
            <a:endParaRPr lang="en-US" altLang="ja-JP" sz="2000" dirty="0" smtClean="0">
              <a:latin typeface="メイリオ" pitchFamily="50" charset="-128"/>
              <a:ea typeface="メイリオ" pitchFamily="50" charset="-128"/>
              <a:cs typeface="メイリオ" pitchFamily="50" charset="-128"/>
            </a:endParaRPr>
          </a:p>
          <a:p>
            <a:pPr marL="342900" indent="-342900">
              <a:lnSpc>
                <a:spcPct val="150000"/>
              </a:lnSpc>
              <a:buFont typeface="Wingdings" panose="05000000000000000000" pitchFamily="2" charset="2"/>
              <a:buChar char="ü"/>
            </a:pPr>
            <a:r>
              <a:rPr lang="ja-JP" altLang="en-US" sz="2000" dirty="0">
                <a:latin typeface="メイリオ" pitchFamily="50" charset="-128"/>
                <a:ea typeface="メイリオ" pitchFamily="50" charset="-128"/>
                <a:cs typeface="メイリオ" pitchFamily="50" charset="-128"/>
              </a:rPr>
              <a:t> </a:t>
            </a:r>
            <a:r>
              <a:rPr lang="ja-JP" altLang="en-US" sz="2000" dirty="0" smtClean="0">
                <a:latin typeface="メイリオ" pitchFamily="50" charset="-128"/>
                <a:ea typeface="メイリオ" pitchFamily="50" charset="-128"/>
                <a:cs typeface="メイリオ" pitchFamily="50" charset="-128"/>
              </a:rPr>
              <a:t>フォローアップ開始は木曽側、東工大側で確認可能に</a:t>
            </a:r>
            <a:endParaRPr lang="en-US" altLang="ja-JP" sz="2000" dirty="0" smtClean="0">
              <a:latin typeface="メイリオ" pitchFamily="50" charset="-128"/>
              <a:ea typeface="メイリオ" pitchFamily="50" charset="-128"/>
              <a:cs typeface="メイリオ" pitchFamily="50" charset="-128"/>
            </a:endParaRPr>
          </a:p>
          <a:p>
            <a:pPr marL="342900" indent="-342900">
              <a:lnSpc>
                <a:spcPct val="150000"/>
              </a:lnSpc>
              <a:buFont typeface="Wingdings" panose="05000000000000000000" pitchFamily="2" charset="2"/>
              <a:buChar char="ü"/>
            </a:pPr>
            <a:r>
              <a:rPr lang="ja-JP" altLang="en-US" sz="2000" dirty="0">
                <a:latin typeface="メイリオ" pitchFamily="50" charset="-128"/>
                <a:ea typeface="メイリオ" pitchFamily="50" charset="-128"/>
                <a:cs typeface="メイリオ" pitchFamily="50" charset="-128"/>
              </a:rPr>
              <a:t> </a:t>
            </a:r>
            <a:r>
              <a:rPr lang="ja-JP" altLang="en-US" sz="2000" dirty="0" smtClean="0">
                <a:latin typeface="メイリオ" pitchFamily="50" charset="-128"/>
                <a:ea typeface="メイリオ" pitchFamily="50" charset="-128"/>
                <a:cs typeface="メイリオ" pitchFamily="50" charset="-128"/>
              </a:rPr>
              <a:t>観測した結果も早く見られるようにする</a:t>
            </a:r>
            <a:endParaRPr lang="en-US" altLang="ja-JP" sz="2000" dirty="0" smtClean="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942558" y="1527175"/>
            <a:ext cx="4493538" cy="461665"/>
          </a:xfrm>
          <a:prstGeom prst="rect">
            <a:avLst/>
          </a:prstGeom>
          <a:noFill/>
        </p:spPr>
        <p:txBody>
          <a:bodyPr wrap="none" rtlCol="0">
            <a:spAutoFit/>
          </a:bodyPr>
          <a:lstStyle/>
          <a:p>
            <a:r>
              <a:rPr kumimoji="1" lang="ja-JP" altLang="en-US" sz="2400" b="1" dirty="0" smtClean="0">
                <a:solidFill>
                  <a:schemeClr val="tx2">
                    <a:lumMod val="75000"/>
                  </a:schemeClr>
                </a:solidFill>
                <a:latin typeface="メイリオ" pitchFamily="50" charset="-128"/>
                <a:ea typeface="メイリオ" pitchFamily="50" charset="-128"/>
                <a:cs typeface="メイリオ" pitchFamily="50" charset="-128"/>
              </a:rPr>
              <a:t>要求されるフォローアップ体制</a:t>
            </a:r>
          </a:p>
        </p:txBody>
      </p:sp>
      <p:sp>
        <p:nvSpPr>
          <p:cNvPr id="5" name="テキスト ボックス 4"/>
          <p:cNvSpPr txBox="1"/>
          <p:nvPr/>
        </p:nvSpPr>
        <p:spPr>
          <a:xfrm>
            <a:off x="4250697" y="6237312"/>
            <a:ext cx="934871" cy="400110"/>
          </a:xfrm>
          <a:prstGeom prst="rect">
            <a:avLst/>
          </a:prstGeom>
          <a:noFill/>
        </p:spPr>
        <p:txBody>
          <a:bodyPr wrap="none" rtlCol="0">
            <a:spAutoFit/>
          </a:bodyPr>
          <a:lstStyle/>
          <a:p>
            <a:r>
              <a:rPr kumimoji="1" lang="en-US" altLang="ja-JP" sz="2000" dirty="0" smtClean="0">
                <a:latin typeface="メイリオ" pitchFamily="50" charset="-128"/>
                <a:ea typeface="メイリオ" pitchFamily="50" charset="-128"/>
                <a:cs typeface="メイリオ" pitchFamily="50" charset="-128"/>
              </a:rPr>
              <a:t>10/15</a:t>
            </a:r>
            <a:endParaRPr kumimoji="1" lang="ja-JP" altLang="en-US" sz="20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190026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2177" y="90324"/>
            <a:ext cx="8229600" cy="604429"/>
          </a:xfrm>
        </p:spPr>
        <p:txBody>
          <a:bodyPr>
            <a:normAutofit fontScale="90000"/>
          </a:bodyPr>
          <a:lstStyle/>
          <a:p>
            <a:r>
              <a:rPr lang="ja-JP" altLang="en-US" dirty="0" smtClean="0"/>
              <a:t>自動</a:t>
            </a:r>
            <a:r>
              <a:rPr lang="ja-JP" altLang="en-US" dirty="0"/>
              <a:t>観測</a:t>
            </a:r>
            <a:r>
              <a:rPr kumimoji="1" lang="ja-JP" altLang="en-US" dirty="0" smtClean="0"/>
              <a:t>の流れ</a:t>
            </a:r>
            <a:endParaRPr kumimoji="1" lang="ja-JP" altLang="en-US" dirty="0"/>
          </a:p>
        </p:txBody>
      </p:sp>
      <p:grpSp>
        <p:nvGrpSpPr>
          <p:cNvPr id="69" name="グループ化 68"/>
          <p:cNvGrpSpPr/>
          <p:nvPr/>
        </p:nvGrpSpPr>
        <p:grpSpPr>
          <a:xfrm>
            <a:off x="165350" y="186913"/>
            <a:ext cx="9317889" cy="6303258"/>
            <a:chOff x="18592734" y="28784117"/>
            <a:chExt cx="13925975" cy="9420483"/>
          </a:xfrm>
        </p:grpSpPr>
        <p:grpSp>
          <p:nvGrpSpPr>
            <p:cNvPr id="32" name="グループ化 31"/>
            <p:cNvGrpSpPr/>
            <p:nvPr/>
          </p:nvGrpSpPr>
          <p:grpSpPr>
            <a:xfrm>
              <a:off x="21242585" y="30571752"/>
              <a:ext cx="3312368" cy="1224136"/>
              <a:chOff x="22034673" y="30931792"/>
              <a:chExt cx="3312368" cy="1224136"/>
            </a:xfrm>
          </p:grpSpPr>
          <p:sp>
            <p:nvSpPr>
              <p:cNvPr id="33" name="正方形/長方形 32"/>
              <p:cNvSpPr/>
              <p:nvPr/>
            </p:nvSpPr>
            <p:spPr>
              <a:xfrm>
                <a:off x="22034673" y="30931792"/>
                <a:ext cx="3168352" cy="122413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2178689" y="31075808"/>
                <a:ext cx="3168352" cy="1057966"/>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Times New Roman" pitchFamily="18" charset="0"/>
                  </a:rPr>
                  <a:t>通常観測天体　リスト</a:t>
                </a:r>
                <a:endParaRPr lang="en-US" altLang="ja-JP" sz="2000" dirty="0" smtClean="0">
                  <a:latin typeface="メイリオ" panose="020B0604030504040204" pitchFamily="50" charset="-128"/>
                  <a:ea typeface="メイリオ" panose="020B0604030504040204" pitchFamily="50" charset="-128"/>
                  <a:cs typeface="Times New Roman" pitchFamily="18" charset="0"/>
                </a:endParaRPr>
              </a:p>
            </p:txBody>
          </p:sp>
        </p:grpSp>
        <p:grpSp>
          <p:nvGrpSpPr>
            <p:cNvPr id="35" name="グループ化 34"/>
            <p:cNvGrpSpPr/>
            <p:nvPr/>
          </p:nvGrpSpPr>
          <p:grpSpPr>
            <a:xfrm>
              <a:off x="21242585" y="34676208"/>
              <a:ext cx="3168352" cy="1224136"/>
              <a:chOff x="22034673" y="32659984"/>
              <a:chExt cx="3168352" cy="1224136"/>
            </a:xfrm>
          </p:grpSpPr>
          <p:sp>
            <p:nvSpPr>
              <p:cNvPr id="36" name="正方形/長方形 35"/>
              <p:cNvSpPr/>
              <p:nvPr/>
            </p:nvSpPr>
            <p:spPr>
              <a:xfrm>
                <a:off x="22034673" y="32659984"/>
                <a:ext cx="3168352" cy="122413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22538730" y="32804000"/>
                <a:ext cx="2016223" cy="1057966"/>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Times New Roman" pitchFamily="18" charset="0"/>
                  </a:rPr>
                  <a:t>優先度の計算</a:t>
                </a:r>
                <a:endParaRPr lang="en-US" altLang="ja-JP" sz="2000" dirty="0" smtClean="0">
                  <a:latin typeface="メイリオ" panose="020B0604030504040204" pitchFamily="50" charset="-128"/>
                  <a:ea typeface="メイリオ" panose="020B0604030504040204" pitchFamily="50" charset="-128"/>
                  <a:cs typeface="Times New Roman" pitchFamily="18" charset="0"/>
                </a:endParaRPr>
              </a:p>
            </p:txBody>
          </p:sp>
        </p:grpSp>
        <p:sp>
          <p:nvSpPr>
            <p:cNvPr id="38" name="テキスト ボックス 37"/>
            <p:cNvSpPr txBox="1"/>
            <p:nvPr/>
          </p:nvSpPr>
          <p:spPr>
            <a:xfrm>
              <a:off x="18592734" y="32249129"/>
              <a:ext cx="2160241" cy="873971"/>
            </a:xfrm>
            <a:prstGeom prst="rect">
              <a:avLst/>
            </a:prstGeom>
            <a:noFill/>
          </p:spPr>
          <p:txBody>
            <a:bodyPr wrap="square" rtlCol="0">
              <a:spAutoFit/>
            </a:bodyPr>
            <a:lstStyle/>
            <a:p>
              <a:r>
                <a:rPr lang="en-US" altLang="ja-JP" sz="1600" b="1" dirty="0" smtClean="0">
                  <a:solidFill>
                    <a:srgbClr val="FF0000"/>
                  </a:solidFill>
                  <a:latin typeface="メイリオ" panose="020B0604030504040204" pitchFamily="50" charset="-128"/>
                  <a:ea typeface="メイリオ" panose="020B0604030504040204" pitchFamily="50" charset="-128"/>
                  <a:cs typeface="Times New Roman" pitchFamily="18" charset="0"/>
                </a:rPr>
                <a:t>GRB</a:t>
              </a:r>
              <a:r>
                <a:rPr lang="ja-JP" altLang="en-US" sz="1600" b="1" dirty="0" smtClean="0">
                  <a:solidFill>
                    <a:srgbClr val="FF0000"/>
                  </a:solidFill>
                  <a:latin typeface="メイリオ" panose="020B0604030504040204" pitchFamily="50" charset="-128"/>
                  <a:ea typeface="メイリオ" panose="020B0604030504040204" pitchFamily="50" charset="-128"/>
                  <a:cs typeface="Times New Roman" pitchFamily="18" charset="0"/>
                </a:rPr>
                <a:t>のアラートを受信</a:t>
              </a:r>
              <a:endParaRPr kumimoji="1" lang="ja-JP" altLang="en-US" sz="1600" b="1" dirty="0">
                <a:solidFill>
                  <a:srgbClr val="FF0000"/>
                </a:solidFill>
                <a:latin typeface="メイリオ" panose="020B0604030504040204" pitchFamily="50" charset="-128"/>
                <a:ea typeface="メイリオ" panose="020B0604030504040204" pitchFamily="50" charset="-128"/>
                <a:cs typeface="Times New Roman" pitchFamily="18" charset="0"/>
              </a:endParaRPr>
            </a:p>
          </p:txBody>
        </p:sp>
        <p:grpSp>
          <p:nvGrpSpPr>
            <p:cNvPr id="39" name="グループ化 38"/>
            <p:cNvGrpSpPr/>
            <p:nvPr/>
          </p:nvGrpSpPr>
          <p:grpSpPr>
            <a:xfrm>
              <a:off x="27939329" y="34748216"/>
              <a:ext cx="3211016" cy="1224136"/>
              <a:chOff x="27723305" y="32731992"/>
              <a:chExt cx="3211016" cy="1224136"/>
            </a:xfrm>
          </p:grpSpPr>
          <p:sp>
            <p:nvSpPr>
              <p:cNvPr id="40" name="正方形/長方形 39"/>
              <p:cNvSpPr/>
              <p:nvPr/>
            </p:nvSpPr>
            <p:spPr>
              <a:xfrm>
                <a:off x="27723305" y="32731992"/>
                <a:ext cx="3168352" cy="122413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28005326" y="32917548"/>
                <a:ext cx="2928995" cy="966573"/>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Times New Roman" pitchFamily="18" charset="0"/>
                  </a:rPr>
                  <a:t>ポインティング＋露出</a:t>
                </a:r>
                <a:endParaRPr lang="en-US" altLang="ja-JP" sz="2000" dirty="0" smtClean="0">
                  <a:latin typeface="メイリオ" panose="020B0604030504040204" pitchFamily="50" charset="-128"/>
                  <a:ea typeface="メイリオ" panose="020B0604030504040204" pitchFamily="50" charset="-128"/>
                  <a:cs typeface="Times New Roman" pitchFamily="18" charset="0"/>
                </a:endParaRPr>
              </a:p>
            </p:txBody>
          </p:sp>
        </p:grpSp>
        <p:sp>
          <p:nvSpPr>
            <p:cNvPr id="42" name="角丸四角形 41"/>
            <p:cNvSpPr/>
            <p:nvPr/>
          </p:nvSpPr>
          <p:spPr>
            <a:xfrm>
              <a:off x="20234473" y="30139704"/>
              <a:ext cx="5832648" cy="8064896"/>
            </a:xfrm>
            <a:prstGeom prst="round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a:stCxn id="33" idx="2"/>
              <a:endCxn id="46" idx="0"/>
            </p:cNvCxnSpPr>
            <p:nvPr/>
          </p:nvCxnSpPr>
          <p:spPr>
            <a:xfrm>
              <a:off x="22826761" y="31795888"/>
              <a:ext cx="0" cy="936104"/>
            </a:xfrm>
            <a:prstGeom prst="straightConnector1">
              <a:avLst/>
            </a:prstGeom>
            <a:ln w="539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24410937" y="35324280"/>
              <a:ext cx="3456384" cy="0"/>
            </a:xfrm>
            <a:prstGeom prst="straightConnector1">
              <a:avLst/>
            </a:prstGeom>
            <a:ln w="539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21242585" y="32731992"/>
              <a:ext cx="3168352" cy="1224136"/>
              <a:chOff x="22034673" y="32659984"/>
              <a:chExt cx="3168352" cy="1224136"/>
            </a:xfrm>
          </p:grpSpPr>
          <p:sp>
            <p:nvSpPr>
              <p:cNvPr id="46" name="正方形/長方形 45"/>
              <p:cNvSpPr/>
              <p:nvPr/>
            </p:nvSpPr>
            <p:spPr>
              <a:xfrm>
                <a:off x="22034673" y="32659984"/>
                <a:ext cx="3168352" cy="122413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2311700" y="32804000"/>
                <a:ext cx="2459273" cy="1057965"/>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Times New Roman" pitchFamily="18" charset="0"/>
                  </a:rPr>
                  <a:t>観測の可否判定</a:t>
                </a:r>
                <a:endParaRPr lang="en-US" altLang="ja-JP" sz="2000" dirty="0" smtClean="0">
                  <a:latin typeface="メイリオ" panose="020B0604030504040204" pitchFamily="50" charset="-128"/>
                  <a:ea typeface="メイリオ" panose="020B0604030504040204" pitchFamily="50" charset="-128"/>
                  <a:cs typeface="Times New Roman" pitchFamily="18" charset="0"/>
                </a:endParaRPr>
              </a:p>
            </p:txBody>
          </p:sp>
        </p:grpSp>
        <p:cxnSp>
          <p:nvCxnSpPr>
            <p:cNvPr id="48" name="直線矢印コネクタ 47"/>
            <p:cNvCxnSpPr>
              <a:stCxn id="46" idx="2"/>
              <a:endCxn id="36" idx="0"/>
            </p:cNvCxnSpPr>
            <p:nvPr/>
          </p:nvCxnSpPr>
          <p:spPr>
            <a:xfrm>
              <a:off x="22826761" y="33956128"/>
              <a:ext cx="0" cy="720080"/>
            </a:xfrm>
            <a:prstGeom prst="straightConnector1">
              <a:avLst/>
            </a:prstGeom>
            <a:ln w="539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9730417" y="33164040"/>
              <a:ext cx="1512168" cy="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21674633" y="33956128"/>
              <a:ext cx="0" cy="72008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24410937" y="35108256"/>
              <a:ext cx="3528392" cy="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1089136" y="35999771"/>
              <a:ext cx="3456384" cy="873971"/>
            </a:xfrm>
            <a:prstGeom prst="rect">
              <a:avLst/>
            </a:prstGeom>
            <a:noFill/>
          </p:spPr>
          <p:txBody>
            <a:bodyPr wrap="square" rtlCol="0">
              <a:spAutoFit/>
            </a:bodyPr>
            <a:lstStyle/>
            <a:p>
              <a:r>
                <a:rPr lang="en-US" altLang="ja-JP" sz="1600" b="1" dirty="0" smtClean="0">
                  <a:solidFill>
                    <a:srgbClr val="FF0000"/>
                  </a:solidFill>
                  <a:latin typeface="メイリオ" panose="020B0604030504040204" pitchFamily="50" charset="-128"/>
                  <a:ea typeface="メイリオ" panose="020B0604030504040204" pitchFamily="50" charset="-128"/>
                  <a:cs typeface="Times New Roman" pitchFamily="18" charset="0"/>
                </a:rPr>
                <a:t>GRB</a:t>
              </a:r>
              <a:r>
                <a:rPr lang="ja-JP" altLang="en-US" sz="1600" b="1" dirty="0" smtClean="0">
                  <a:solidFill>
                    <a:srgbClr val="FF0000"/>
                  </a:solidFill>
                  <a:latin typeface="メイリオ" panose="020B0604030504040204" pitchFamily="50" charset="-128"/>
                  <a:ea typeface="メイリオ" panose="020B0604030504040204" pitchFamily="50" charset="-128"/>
                  <a:cs typeface="Times New Roman" pitchFamily="18" charset="0"/>
                </a:rPr>
                <a:t>は最高の優先度を持つ</a:t>
              </a:r>
              <a:endParaRPr lang="en-US" altLang="ja-JP" sz="1600" b="1" dirty="0" smtClean="0">
                <a:solidFill>
                  <a:srgbClr val="FF0000"/>
                </a:solidFill>
                <a:latin typeface="メイリオ" panose="020B0604030504040204" pitchFamily="50" charset="-128"/>
                <a:ea typeface="メイリオ" panose="020B0604030504040204" pitchFamily="50" charset="-128"/>
                <a:cs typeface="Times New Roman" pitchFamily="18" charset="0"/>
              </a:endParaRPr>
            </a:p>
          </p:txBody>
        </p:sp>
        <p:sp>
          <p:nvSpPr>
            <p:cNvPr id="53" name="テキスト ボックス 52"/>
            <p:cNvSpPr txBox="1"/>
            <p:nvPr/>
          </p:nvSpPr>
          <p:spPr>
            <a:xfrm>
              <a:off x="22970778" y="31939905"/>
              <a:ext cx="2942263" cy="781974"/>
            </a:xfrm>
            <a:prstGeom prst="rect">
              <a:avLst/>
            </a:prstGeom>
            <a:solidFill>
              <a:schemeClr val="bg1"/>
            </a:solid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Times New Roman" pitchFamily="18" charset="0"/>
                </a:rPr>
                <a:t>観測スタート時にリスト読み込み</a:t>
              </a:r>
              <a:endParaRPr lang="en-US" altLang="ja-JP" sz="1400" dirty="0" smtClean="0">
                <a:latin typeface="メイリオ" panose="020B0604030504040204" pitchFamily="50" charset="-128"/>
                <a:ea typeface="メイリオ" panose="020B0604030504040204" pitchFamily="50" charset="-128"/>
                <a:cs typeface="Times New Roman" pitchFamily="18" charset="0"/>
              </a:endParaRPr>
            </a:p>
          </p:txBody>
        </p:sp>
        <p:sp>
          <p:nvSpPr>
            <p:cNvPr id="54" name="テキスト ボックス 53"/>
            <p:cNvSpPr txBox="1"/>
            <p:nvPr/>
          </p:nvSpPr>
          <p:spPr>
            <a:xfrm>
              <a:off x="24554953" y="33786639"/>
              <a:ext cx="2736304" cy="1241960"/>
            </a:xfrm>
            <a:prstGeom prst="rect">
              <a:avLst/>
            </a:prstGeom>
            <a:solidFill>
              <a:schemeClr val="bg1"/>
            </a:solidFill>
          </p:spPr>
          <p:txBody>
            <a:bodyPr wrap="square" rtlCol="0">
              <a:spAutoFit/>
            </a:bodyPr>
            <a:lstStyle/>
            <a:p>
              <a:r>
                <a:rPr lang="ja-JP" altLang="en-US" sz="1600" b="1" dirty="0" smtClean="0">
                  <a:solidFill>
                    <a:srgbClr val="FF0000"/>
                  </a:solidFill>
                  <a:latin typeface="メイリオ" panose="020B0604030504040204" pitchFamily="50" charset="-128"/>
                  <a:ea typeface="メイリオ" panose="020B0604030504040204" pitchFamily="50" charset="-128"/>
                  <a:cs typeface="Times New Roman" pitchFamily="18" charset="0"/>
                </a:rPr>
                <a:t>通常天体の露出をストップし</a:t>
              </a:r>
              <a:r>
                <a:rPr lang="en-US" altLang="ja-JP" sz="1600" b="1" dirty="0" smtClean="0">
                  <a:solidFill>
                    <a:srgbClr val="FF0000"/>
                  </a:solidFill>
                  <a:latin typeface="メイリオ" panose="020B0604030504040204" pitchFamily="50" charset="-128"/>
                  <a:ea typeface="メイリオ" panose="020B0604030504040204" pitchFamily="50" charset="-128"/>
                  <a:cs typeface="Times New Roman" pitchFamily="18" charset="0"/>
                </a:rPr>
                <a:t>GRB</a:t>
              </a:r>
              <a:r>
                <a:rPr lang="ja-JP" altLang="en-US" sz="1600" b="1" dirty="0" smtClean="0">
                  <a:solidFill>
                    <a:srgbClr val="FF0000"/>
                  </a:solidFill>
                  <a:latin typeface="メイリオ" panose="020B0604030504040204" pitchFamily="50" charset="-128"/>
                  <a:ea typeface="メイリオ" panose="020B0604030504040204" pitchFamily="50" charset="-128"/>
                  <a:cs typeface="Times New Roman" pitchFamily="18" charset="0"/>
                </a:rPr>
                <a:t>の観測に移行</a:t>
              </a:r>
              <a:endParaRPr lang="en-US" altLang="ja-JP" sz="1600" b="1" dirty="0" smtClean="0">
                <a:solidFill>
                  <a:srgbClr val="FF0000"/>
                </a:solidFill>
                <a:latin typeface="メイリオ" panose="020B0604030504040204" pitchFamily="50" charset="-128"/>
                <a:ea typeface="メイリオ" panose="020B0604030504040204" pitchFamily="50" charset="-128"/>
                <a:cs typeface="Times New Roman" pitchFamily="18" charset="0"/>
              </a:endParaRPr>
            </a:p>
          </p:txBody>
        </p:sp>
        <p:cxnSp>
          <p:nvCxnSpPr>
            <p:cNvPr id="55" name="カギ線コネクタ 54"/>
            <p:cNvCxnSpPr/>
            <p:nvPr/>
          </p:nvCxnSpPr>
          <p:spPr>
            <a:xfrm rot="10800000">
              <a:off x="24410937" y="32948016"/>
              <a:ext cx="3456384" cy="1944216"/>
            </a:xfrm>
            <a:prstGeom prst="bentConnector3">
              <a:avLst>
                <a:gd name="adj1" fmla="val 13466"/>
              </a:avLst>
            </a:prstGeom>
            <a:ln w="539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27579289" y="33020024"/>
              <a:ext cx="2442222" cy="781974"/>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Times New Roman" pitchFamily="18" charset="0"/>
                </a:rPr>
                <a:t>ある天体の観測が終了</a:t>
              </a:r>
              <a:endParaRPr lang="en-US" altLang="ja-JP" sz="1400" dirty="0" smtClean="0">
                <a:latin typeface="メイリオ" panose="020B0604030504040204" pitchFamily="50" charset="-128"/>
                <a:ea typeface="メイリオ" panose="020B0604030504040204" pitchFamily="50" charset="-128"/>
                <a:cs typeface="Times New Roman" pitchFamily="18" charset="0"/>
              </a:endParaRPr>
            </a:p>
          </p:txBody>
        </p:sp>
        <p:sp>
          <p:nvSpPr>
            <p:cNvPr id="57" name="テキスト ボックス 56"/>
            <p:cNvSpPr txBox="1"/>
            <p:nvPr/>
          </p:nvSpPr>
          <p:spPr>
            <a:xfrm>
              <a:off x="20738529" y="29779664"/>
              <a:ext cx="4760844" cy="551982"/>
            </a:xfrm>
            <a:prstGeom prst="rect">
              <a:avLst/>
            </a:prstGeom>
            <a:solidFill>
              <a:schemeClr val="bg1"/>
            </a:solidFill>
          </p:spPr>
          <p:txBody>
            <a:bodyPr wrap="none" rtlCol="0">
              <a:spAutoFit/>
            </a:bodyPr>
            <a:lstStyle/>
            <a:p>
              <a:r>
                <a:rPr lang="ja-JP" altLang="en-US" b="1" dirty="0" smtClean="0">
                  <a:latin typeface="メイリオ" panose="020B0604030504040204" pitchFamily="50" charset="-128"/>
                  <a:ea typeface="メイリオ" panose="020B0604030504040204" pitchFamily="50" charset="-128"/>
                  <a:cs typeface="Times New Roman" pitchFamily="18" charset="0"/>
                </a:rPr>
                <a:t>望遠鏡コントロールシステム</a:t>
              </a:r>
              <a:endParaRPr kumimoji="1" lang="ja-JP" altLang="en-US" b="1" dirty="0">
                <a:latin typeface="メイリオ" panose="020B0604030504040204" pitchFamily="50" charset="-128"/>
                <a:ea typeface="メイリオ" panose="020B0604030504040204" pitchFamily="50" charset="-128"/>
                <a:cs typeface="Times New Roman" pitchFamily="18" charset="0"/>
              </a:endParaRPr>
            </a:p>
          </p:txBody>
        </p:sp>
        <p:sp>
          <p:nvSpPr>
            <p:cNvPr id="58" name="テキスト ボックス 57"/>
            <p:cNvSpPr txBox="1"/>
            <p:nvPr/>
          </p:nvSpPr>
          <p:spPr>
            <a:xfrm>
              <a:off x="29839387" y="36085902"/>
              <a:ext cx="1310957" cy="551982"/>
            </a:xfrm>
            <a:prstGeom prst="rect">
              <a:avLst/>
            </a:prstGeom>
            <a:solidFill>
              <a:schemeClr val="bg1"/>
            </a:solidFill>
          </p:spPr>
          <p:txBody>
            <a:bodyPr wrap="none" rtlCol="0">
              <a:spAutoFit/>
            </a:bodyPr>
            <a:lstStyle/>
            <a:p>
              <a:r>
                <a:rPr lang="ja-JP" altLang="en-US" b="1" dirty="0" smtClean="0">
                  <a:latin typeface="メイリオ" panose="020B0604030504040204" pitchFamily="50" charset="-128"/>
                  <a:ea typeface="メイリオ" panose="020B0604030504040204" pitchFamily="50" charset="-128"/>
                  <a:cs typeface="Times New Roman" pitchFamily="18" charset="0"/>
                </a:rPr>
                <a:t>望遠鏡</a:t>
              </a:r>
              <a:endParaRPr kumimoji="1" lang="ja-JP" altLang="en-US" b="1" dirty="0">
                <a:latin typeface="メイリオ" panose="020B0604030504040204" pitchFamily="50" charset="-128"/>
                <a:ea typeface="メイリオ" panose="020B0604030504040204" pitchFamily="50" charset="-128"/>
                <a:cs typeface="Times New Roman" pitchFamily="18" charset="0"/>
              </a:endParaRPr>
            </a:p>
          </p:txBody>
        </p:sp>
        <p:sp>
          <p:nvSpPr>
            <p:cNvPr id="59" name="テキスト ボックス 58"/>
            <p:cNvSpPr txBox="1"/>
            <p:nvPr/>
          </p:nvSpPr>
          <p:spPr>
            <a:xfrm>
              <a:off x="27147241" y="31867895"/>
              <a:ext cx="2659032" cy="55198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Times New Roman" pitchFamily="18" charset="0"/>
                </a:rPr>
                <a:t>オペレータ</a:t>
              </a:r>
              <a:endParaRPr kumimoji="1" lang="ja-JP" altLang="en-US" b="1" dirty="0">
                <a:latin typeface="メイリオ" panose="020B0604030504040204" pitchFamily="50" charset="-128"/>
                <a:ea typeface="メイリオ" panose="020B0604030504040204" pitchFamily="50" charset="-128"/>
                <a:cs typeface="Times New Roman" pitchFamily="18" charset="0"/>
              </a:endParaRPr>
            </a:p>
          </p:txBody>
        </p:sp>
        <p:grpSp>
          <p:nvGrpSpPr>
            <p:cNvPr id="60" name="グループ化 59"/>
            <p:cNvGrpSpPr/>
            <p:nvPr/>
          </p:nvGrpSpPr>
          <p:grpSpPr>
            <a:xfrm>
              <a:off x="26427159" y="30571752"/>
              <a:ext cx="2952331" cy="1224136"/>
              <a:chOff x="22034673" y="32659984"/>
              <a:chExt cx="2361865" cy="1224136"/>
            </a:xfrm>
          </p:grpSpPr>
          <p:sp>
            <p:nvSpPr>
              <p:cNvPr id="61" name="正方形/長方形 60"/>
              <p:cNvSpPr/>
              <p:nvPr/>
            </p:nvSpPr>
            <p:spPr>
              <a:xfrm>
                <a:off x="22034673" y="32659984"/>
                <a:ext cx="2361864" cy="122413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22178691" y="32804000"/>
                <a:ext cx="2217847" cy="1057965"/>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Times New Roman" pitchFamily="18" charset="0"/>
                  </a:rPr>
                  <a:t>割り込み天体の追加</a:t>
                </a:r>
                <a:endParaRPr lang="en-US" altLang="ja-JP" sz="2000" dirty="0" smtClean="0">
                  <a:latin typeface="メイリオ" panose="020B0604030504040204" pitchFamily="50" charset="-128"/>
                  <a:ea typeface="メイリオ" panose="020B0604030504040204" pitchFamily="50" charset="-128"/>
                  <a:cs typeface="Times New Roman" pitchFamily="18" charset="0"/>
                </a:endParaRPr>
              </a:p>
            </p:txBody>
          </p:sp>
        </p:grpSp>
        <p:sp>
          <p:nvSpPr>
            <p:cNvPr id="63" name="テキスト ボックス 62"/>
            <p:cNvSpPr txBox="1"/>
            <p:nvPr/>
          </p:nvSpPr>
          <p:spPr>
            <a:xfrm>
              <a:off x="29268178" y="28784117"/>
              <a:ext cx="3250531" cy="689978"/>
            </a:xfrm>
            <a:prstGeom prst="rect">
              <a:avLst/>
            </a:prstGeom>
            <a:noFill/>
          </p:spPr>
          <p:txBody>
            <a:bodyPr wrap="square" rtlCol="0">
              <a:spAutoFit/>
            </a:bodyPr>
            <a:lstStyle/>
            <a:p>
              <a:endParaRPr lang="en-US" altLang="ja-JP" sz="2400" b="1" dirty="0" smtClean="0">
                <a:solidFill>
                  <a:srgbClr val="00B050"/>
                </a:solidFill>
                <a:latin typeface="Times New Roman" pitchFamily="18" charset="0"/>
                <a:cs typeface="Times New Roman" pitchFamily="18" charset="0"/>
              </a:endParaRPr>
            </a:p>
          </p:txBody>
        </p:sp>
        <p:cxnSp>
          <p:nvCxnSpPr>
            <p:cNvPr id="64" name="直線矢印コネクタ 63"/>
            <p:cNvCxnSpPr/>
            <p:nvPr/>
          </p:nvCxnSpPr>
          <p:spPr>
            <a:xfrm flipH="1">
              <a:off x="24410937" y="31219824"/>
              <a:ext cx="1944216" cy="0"/>
            </a:xfrm>
            <a:prstGeom prst="straightConnector1">
              <a:avLst/>
            </a:prstGeom>
            <a:ln w="539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22322705" y="31795888"/>
              <a:ext cx="0" cy="936104"/>
            </a:xfrm>
            <a:prstGeom prst="straightConnector1">
              <a:avLst/>
            </a:prstGeom>
            <a:ln w="539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22322705" y="33956128"/>
              <a:ext cx="0" cy="720080"/>
            </a:xfrm>
            <a:prstGeom prst="straightConnector1">
              <a:avLst/>
            </a:prstGeom>
            <a:ln w="603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21065664" y="36828142"/>
              <a:ext cx="3479855" cy="873971"/>
            </a:xfrm>
            <a:prstGeom prst="rect">
              <a:avLst/>
            </a:prstGeom>
            <a:noFill/>
          </p:spPr>
          <p:txBody>
            <a:bodyPr wrap="square" rtlCol="0">
              <a:spAutoFit/>
            </a:bodyPr>
            <a:lstStyle/>
            <a:p>
              <a:r>
                <a:rPr lang="ja-JP" altLang="en-US" sz="1600" b="1" dirty="0" smtClean="0">
                  <a:solidFill>
                    <a:srgbClr val="00B050"/>
                  </a:solidFill>
                  <a:latin typeface="メイリオ" panose="020B0604030504040204" pitchFamily="50" charset="-128"/>
                  <a:ea typeface="メイリオ" panose="020B0604030504040204" pitchFamily="50" charset="-128"/>
                  <a:cs typeface="Times New Roman" pitchFamily="18" charset="0"/>
                </a:rPr>
                <a:t>通常の天体の中でも高優先度を指定出来る</a:t>
              </a:r>
              <a:endParaRPr lang="en-US" altLang="ja-JP" sz="1600" b="1" dirty="0" smtClean="0">
                <a:solidFill>
                  <a:srgbClr val="00B050"/>
                </a:solidFill>
                <a:latin typeface="メイリオ" panose="020B0604030504040204" pitchFamily="50" charset="-128"/>
                <a:ea typeface="メイリオ" panose="020B0604030504040204" pitchFamily="50" charset="-128"/>
                <a:cs typeface="Times New Roman" pitchFamily="18" charset="0"/>
              </a:endParaRPr>
            </a:p>
          </p:txBody>
        </p:sp>
        <p:cxnSp>
          <p:nvCxnSpPr>
            <p:cNvPr id="68" name="直線矢印コネクタ 67"/>
            <p:cNvCxnSpPr/>
            <p:nvPr/>
          </p:nvCxnSpPr>
          <p:spPr>
            <a:xfrm>
              <a:off x="24410937" y="35612312"/>
              <a:ext cx="3456384" cy="0"/>
            </a:xfrm>
            <a:prstGeom prst="straightConnector1">
              <a:avLst/>
            </a:prstGeom>
            <a:ln w="603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70" name="テキスト ボックス 69"/>
          <p:cNvSpPr txBox="1"/>
          <p:nvPr/>
        </p:nvSpPr>
        <p:spPr>
          <a:xfrm>
            <a:off x="5488788" y="6400218"/>
            <a:ext cx="934871" cy="400110"/>
          </a:xfrm>
          <a:prstGeom prst="rect">
            <a:avLst/>
          </a:prstGeom>
          <a:noFill/>
        </p:spPr>
        <p:txBody>
          <a:bodyPr wrap="none" rtlCol="0">
            <a:spAutoFit/>
          </a:bodyPr>
          <a:lstStyle/>
          <a:p>
            <a:r>
              <a:rPr kumimoji="1" lang="en-US" altLang="ja-JP" sz="2000" dirty="0" smtClean="0">
                <a:latin typeface="メイリオ" pitchFamily="50" charset="-128"/>
                <a:ea typeface="メイリオ" pitchFamily="50" charset="-128"/>
                <a:cs typeface="メイリオ" pitchFamily="50" charset="-128"/>
              </a:rPr>
              <a:t>11/15</a:t>
            </a:r>
            <a:endParaRPr kumimoji="1" lang="ja-JP" altLang="en-US" sz="20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461770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60648"/>
            <a:ext cx="7772400" cy="819472"/>
          </a:xfrm>
        </p:spPr>
        <p:txBody>
          <a:bodyPr>
            <a:normAutofit/>
          </a:bodyPr>
          <a:lstStyle/>
          <a:p>
            <a:r>
              <a:rPr lang="en-US" altLang="ja-JP" sz="3600" dirty="0" smtClean="0">
                <a:latin typeface="メイリオ" pitchFamily="50" charset="-128"/>
                <a:ea typeface="メイリオ" pitchFamily="50" charset="-128"/>
                <a:cs typeface="メイリオ" pitchFamily="50" charset="-128"/>
              </a:rPr>
              <a:t>KISS</a:t>
            </a:r>
            <a:r>
              <a:rPr lang="ja-JP" altLang="en-US" sz="3600" dirty="0" smtClean="0">
                <a:latin typeface="メイリオ" pitchFamily="50" charset="-128"/>
                <a:ea typeface="メイリオ" pitchFamily="50" charset="-128"/>
                <a:cs typeface="メイリオ" pitchFamily="50" charset="-128"/>
              </a:rPr>
              <a:t>天体即時観測シーケンス</a:t>
            </a:r>
            <a:endParaRPr kumimoji="1" lang="ja-JP" altLang="en-US" sz="3600" dirty="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6162950" y="5768970"/>
            <a:ext cx="1210588" cy="400110"/>
          </a:xfrm>
          <a:prstGeom prst="rect">
            <a:avLst/>
          </a:prstGeom>
          <a:noFill/>
          <a:ln>
            <a:solidFill>
              <a:srgbClr val="002060"/>
            </a:solidFill>
          </a:ln>
        </p:spPr>
        <p:txBody>
          <a:bodyPr wrap="square" rtlCol="0">
            <a:spAutoFit/>
          </a:bodyPr>
          <a:lstStyle/>
          <a:p>
            <a:r>
              <a:rPr lang="ja-JP" altLang="en-US" sz="2000" dirty="0" smtClean="0">
                <a:latin typeface="メイリオ" pitchFamily="50" charset="-128"/>
                <a:ea typeface="メイリオ" pitchFamily="50" charset="-128"/>
                <a:cs typeface="メイリオ" pitchFamily="50" charset="-128"/>
              </a:rPr>
              <a:t>観測開始</a:t>
            </a:r>
            <a:endParaRPr lang="en-US" altLang="ja-JP" sz="2000" dirty="0" smtClean="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1423918" y="1777370"/>
            <a:ext cx="1809213" cy="400110"/>
          </a:xfrm>
          <a:prstGeom prst="rect">
            <a:avLst/>
          </a:prstGeom>
          <a:noFill/>
          <a:ln>
            <a:solidFill>
              <a:srgbClr val="002060"/>
            </a:solidFill>
          </a:ln>
        </p:spPr>
        <p:txBody>
          <a:bodyPr wrap="none" rtlCol="0">
            <a:spAutoFit/>
          </a:bodyPr>
          <a:lstStyle/>
          <a:p>
            <a:pPr algn="ctr"/>
            <a:r>
              <a:rPr kumimoji="1" lang="en-US" altLang="ja-JP" sz="2000" dirty="0" smtClean="0">
                <a:latin typeface="メイリオ" pitchFamily="50" charset="-128"/>
                <a:ea typeface="メイリオ" pitchFamily="50" charset="-128"/>
                <a:cs typeface="メイリオ" pitchFamily="50" charset="-128"/>
              </a:rPr>
              <a:t>KISS</a:t>
            </a:r>
            <a:r>
              <a:rPr kumimoji="1" lang="ja-JP" altLang="en-US" sz="2000" dirty="0" smtClean="0">
                <a:latin typeface="メイリオ" pitchFamily="50" charset="-128"/>
                <a:ea typeface="メイリオ" pitchFamily="50" charset="-128"/>
                <a:cs typeface="メイリオ" pitchFamily="50" charset="-128"/>
              </a:rPr>
              <a:t>天体発見</a:t>
            </a:r>
            <a:endParaRPr kumimoji="1" lang="ja-JP" altLang="en-US" sz="2000" dirty="0">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1076146" y="2672916"/>
            <a:ext cx="2527230" cy="400110"/>
          </a:xfrm>
          <a:prstGeom prst="rect">
            <a:avLst/>
          </a:prstGeom>
          <a:noFill/>
          <a:ln>
            <a:solidFill>
              <a:srgbClr val="002060"/>
            </a:solidFill>
          </a:ln>
        </p:spPr>
        <p:txBody>
          <a:bodyPr wrap="none" rtlCol="0">
            <a:spAutoFit/>
          </a:bodyPr>
          <a:lstStyle/>
          <a:p>
            <a:r>
              <a:rPr kumimoji="1" lang="en-US" altLang="ja-JP" sz="2000" dirty="0" smtClean="0">
                <a:latin typeface="メイリオ" pitchFamily="50" charset="-128"/>
                <a:ea typeface="メイリオ" pitchFamily="50" charset="-128"/>
                <a:cs typeface="メイリオ" pitchFamily="50" charset="-128"/>
              </a:rPr>
              <a:t>Web</a:t>
            </a:r>
            <a:r>
              <a:rPr kumimoji="1" lang="ja-JP" altLang="en-US" sz="2000" dirty="0" smtClean="0">
                <a:latin typeface="メイリオ" pitchFamily="50" charset="-128"/>
                <a:ea typeface="メイリオ" pitchFamily="50" charset="-128"/>
                <a:cs typeface="メイリオ" pitchFamily="50" charset="-128"/>
              </a:rPr>
              <a:t>に情報をアップ</a:t>
            </a:r>
            <a:endParaRPr kumimoji="1" lang="ja-JP" altLang="en-US" sz="2000" dirty="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5148064" y="2060848"/>
            <a:ext cx="3168352" cy="707886"/>
          </a:xfrm>
          <a:prstGeom prst="rect">
            <a:avLst/>
          </a:prstGeom>
          <a:noFill/>
          <a:ln>
            <a:solidFill>
              <a:srgbClr val="002060"/>
            </a:solidFill>
          </a:ln>
        </p:spPr>
        <p:txBody>
          <a:bodyPr wrap="square" rtlCol="0">
            <a:spAutoFit/>
          </a:bodyPr>
          <a:lstStyle/>
          <a:p>
            <a:r>
              <a:rPr kumimoji="1" lang="en-US" altLang="ja-JP" sz="2000" dirty="0" smtClean="0">
                <a:latin typeface="メイリオ" pitchFamily="50" charset="-128"/>
                <a:ea typeface="メイリオ" pitchFamily="50" charset="-128"/>
                <a:cs typeface="メイリオ" pitchFamily="50" charset="-128"/>
              </a:rPr>
              <a:t>Web</a:t>
            </a:r>
            <a:r>
              <a:rPr kumimoji="1" lang="ja-JP" altLang="en-US" sz="2000" dirty="0" smtClean="0">
                <a:latin typeface="メイリオ" pitchFamily="50" charset="-128"/>
                <a:ea typeface="メイリオ" pitchFamily="50" charset="-128"/>
                <a:cs typeface="メイリオ" pitchFamily="50" charset="-128"/>
              </a:rPr>
              <a:t>上から天体名、天体の赤経・赤緯を取得</a:t>
            </a:r>
            <a:endParaRPr kumimoji="1" lang="ja-JP" altLang="en-US" sz="2000"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5148064" y="3212976"/>
            <a:ext cx="3168352" cy="707886"/>
          </a:xfrm>
          <a:prstGeom prst="rect">
            <a:avLst/>
          </a:prstGeom>
          <a:noFill/>
          <a:ln>
            <a:solidFill>
              <a:srgbClr val="002060"/>
            </a:solidFill>
          </a:ln>
        </p:spPr>
        <p:txBody>
          <a:bodyPr wrap="square" rtlCol="0">
            <a:spAutoFit/>
          </a:bodyPr>
          <a:lstStyle/>
          <a:p>
            <a:r>
              <a:rPr kumimoji="1" lang="ja-JP" altLang="en-US" sz="2000" dirty="0" smtClean="0">
                <a:latin typeface="メイリオ" pitchFamily="50" charset="-128"/>
                <a:ea typeface="メイリオ" pitchFamily="50" charset="-128"/>
                <a:cs typeface="メイリオ" pitchFamily="50" charset="-128"/>
              </a:rPr>
              <a:t>観測天体リストに天体情報を追加</a:t>
            </a:r>
            <a:endParaRPr kumimoji="1" lang="ja-JP" altLang="en-US" sz="2000"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5364088" y="4437112"/>
            <a:ext cx="2808312" cy="1015663"/>
          </a:xfrm>
          <a:prstGeom prst="rect">
            <a:avLst/>
          </a:prstGeom>
          <a:noFill/>
          <a:ln>
            <a:solidFill>
              <a:srgbClr val="002060"/>
            </a:solidFill>
          </a:ln>
        </p:spPr>
        <p:txBody>
          <a:bodyPr wrap="square" rtlCol="0">
            <a:spAutoFit/>
          </a:bodyPr>
          <a:lstStyle/>
          <a:p>
            <a:r>
              <a:rPr lang="ja-JP" altLang="en-US" sz="2000" dirty="0" smtClean="0">
                <a:latin typeface="メイリオ" pitchFamily="50" charset="-128"/>
                <a:ea typeface="メイリオ" pitchFamily="50" charset="-128"/>
                <a:cs typeface="メイリオ" pitchFamily="50" charset="-128"/>
              </a:rPr>
              <a:t>観測天体リストを自動観測コントロールソフト内で再読み込み</a:t>
            </a:r>
            <a:endParaRPr kumimoji="1" lang="ja-JP" altLang="en-US" sz="2000" dirty="0">
              <a:latin typeface="メイリオ" pitchFamily="50" charset="-128"/>
              <a:ea typeface="メイリオ" pitchFamily="50" charset="-128"/>
              <a:cs typeface="メイリオ" pitchFamily="50" charset="-128"/>
            </a:endParaRPr>
          </a:p>
        </p:txBody>
      </p:sp>
      <p:cxnSp>
        <p:nvCxnSpPr>
          <p:cNvPr id="14" name="直線矢印コネクタ 13"/>
          <p:cNvCxnSpPr>
            <a:stCxn id="5" idx="2"/>
            <a:endCxn id="7" idx="0"/>
          </p:cNvCxnSpPr>
          <p:nvPr/>
        </p:nvCxnSpPr>
        <p:spPr>
          <a:xfrm>
            <a:off x="2328525" y="2177480"/>
            <a:ext cx="11236" cy="4954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979712" y="1228690"/>
            <a:ext cx="697627" cy="400110"/>
          </a:xfrm>
          <a:prstGeom prst="rect">
            <a:avLst/>
          </a:prstGeom>
          <a:noFill/>
        </p:spPr>
        <p:txBody>
          <a:bodyPr wrap="none" rtlCol="0">
            <a:spAutoFit/>
          </a:bodyPr>
          <a:lstStyle/>
          <a:p>
            <a:r>
              <a:rPr kumimoji="1" lang="ja-JP" altLang="en-US" sz="2000" b="1" dirty="0" smtClean="0">
                <a:latin typeface="メイリオ" pitchFamily="50" charset="-128"/>
                <a:ea typeface="メイリオ" pitchFamily="50" charset="-128"/>
                <a:cs typeface="メイリオ" pitchFamily="50" charset="-128"/>
              </a:rPr>
              <a:t>木曽</a:t>
            </a:r>
          </a:p>
        </p:txBody>
      </p:sp>
      <p:sp>
        <p:nvSpPr>
          <p:cNvPr id="18" name="角丸四角形 17"/>
          <p:cNvSpPr/>
          <p:nvPr/>
        </p:nvSpPr>
        <p:spPr>
          <a:xfrm>
            <a:off x="827584" y="1556792"/>
            <a:ext cx="3240360" cy="18002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716016" y="1556792"/>
            <a:ext cx="3960440" cy="4896544"/>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a:stCxn id="7" idx="3"/>
            <a:endCxn id="8" idx="1"/>
          </p:cNvCxnSpPr>
          <p:nvPr/>
        </p:nvCxnSpPr>
        <p:spPr>
          <a:xfrm flipV="1">
            <a:off x="3603376" y="2414791"/>
            <a:ext cx="1544688" cy="458180"/>
          </a:xfrm>
          <a:prstGeom prst="straightConnector1">
            <a:avLst/>
          </a:prstGeom>
          <a:ln w="381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300192" y="1196752"/>
            <a:ext cx="697627" cy="400110"/>
          </a:xfrm>
          <a:prstGeom prst="rect">
            <a:avLst/>
          </a:prstGeom>
          <a:noFill/>
        </p:spPr>
        <p:txBody>
          <a:bodyPr wrap="none" rtlCol="0">
            <a:spAutoFit/>
          </a:bodyPr>
          <a:lstStyle/>
          <a:p>
            <a:r>
              <a:rPr lang="ja-JP" altLang="en-US" sz="2000" b="1" dirty="0" smtClean="0">
                <a:latin typeface="メイリオ" pitchFamily="50" charset="-128"/>
                <a:ea typeface="メイリオ" pitchFamily="50" charset="-128"/>
                <a:cs typeface="メイリオ" pitchFamily="50" charset="-128"/>
              </a:rPr>
              <a:t>明野</a:t>
            </a:r>
            <a:endParaRPr kumimoji="1" lang="ja-JP" altLang="en-US" sz="2000" b="1" dirty="0" smtClean="0">
              <a:latin typeface="メイリオ" pitchFamily="50" charset="-128"/>
              <a:ea typeface="メイリオ" pitchFamily="50" charset="-128"/>
              <a:cs typeface="メイリオ" pitchFamily="50" charset="-128"/>
            </a:endParaRPr>
          </a:p>
        </p:txBody>
      </p:sp>
      <p:cxnSp>
        <p:nvCxnSpPr>
          <p:cNvPr id="32" name="直線矢印コネクタ 31"/>
          <p:cNvCxnSpPr>
            <a:stCxn id="8" idx="2"/>
            <a:endCxn id="9" idx="0"/>
          </p:cNvCxnSpPr>
          <p:nvPr/>
        </p:nvCxnSpPr>
        <p:spPr>
          <a:xfrm>
            <a:off x="6732240" y="2768734"/>
            <a:ext cx="0" cy="44424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9" idx="2"/>
            <a:endCxn id="10" idx="0"/>
          </p:cNvCxnSpPr>
          <p:nvPr/>
        </p:nvCxnSpPr>
        <p:spPr>
          <a:xfrm>
            <a:off x="6732240" y="3920862"/>
            <a:ext cx="36004" cy="5162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10" idx="2"/>
            <a:endCxn id="6" idx="0"/>
          </p:cNvCxnSpPr>
          <p:nvPr/>
        </p:nvCxnSpPr>
        <p:spPr>
          <a:xfrm>
            <a:off x="6768244" y="5452775"/>
            <a:ext cx="0" cy="31619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820142" y="4220175"/>
            <a:ext cx="3240360" cy="223224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V="1">
            <a:off x="395536" y="3212976"/>
            <a:ext cx="432048" cy="216024"/>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274533" y="5768970"/>
            <a:ext cx="2236510" cy="400110"/>
          </a:xfrm>
          <a:prstGeom prst="rect">
            <a:avLst/>
          </a:prstGeom>
          <a:noFill/>
          <a:ln>
            <a:solidFill>
              <a:srgbClr val="002060"/>
            </a:solidFill>
          </a:ln>
        </p:spPr>
        <p:txBody>
          <a:bodyPr wrap="none" rtlCol="0">
            <a:spAutoFit/>
          </a:bodyPr>
          <a:lstStyle/>
          <a:p>
            <a:r>
              <a:rPr lang="ja-JP" altLang="en-US" sz="2000" dirty="0" smtClean="0">
                <a:latin typeface="メイリオ" pitchFamily="50" charset="-128"/>
                <a:ea typeface="メイリオ" pitchFamily="50" charset="-128"/>
                <a:cs typeface="メイリオ" pitchFamily="50" charset="-128"/>
              </a:rPr>
              <a:t>データ転送を確認</a:t>
            </a:r>
            <a:endParaRPr kumimoji="1" lang="ja-JP" altLang="en-US" sz="2000" dirty="0">
              <a:latin typeface="メイリオ" pitchFamily="50" charset="-128"/>
              <a:ea typeface="メイリオ" pitchFamily="50" charset="-128"/>
              <a:cs typeface="メイリオ" pitchFamily="50" charset="-128"/>
            </a:endParaRPr>
          </a:p>
        </p:txBody>
      </p:sp>
      <p:sp>
        <p:nvSpPr>
          <p:cNvPr id="31" name="テキスト ボックス 30"/>
          <p:cNvSpPr txBox="1"/>
          <p:nvPr/>
        </p:nvSpPr>
        <p:spPr>
          <a:xfrm>
            <a:off x="1787494" y="5085517"/>
            <a:ext cx="1210588" cy="400110"/>
          </a:xfrm>
          <a:prstGeom prst="rect">
            <a:avLst/>
          </a:prstGeom>
          <a:noFill/>
          <a:ln>
            <a:solidFill>
              <a:srgbClr val="002060"/>
            </a:solidFill>
            <a:prstDash val="lgDash"/>
          </a:ln>
        </p:spPr>
        <p:txBody>
          <a:bodyPr wrap="none" rtlCol="0">
            <a:spAutoFit/>
          </a:bodyPr>
          <a:lstStyle/>
          <a:p>
            <a:r>
              <a:rPr lang="ja-JP" altLang="en-US" sz="2000" dirty="0" smtClean="0">
                <a:latin typeface="メイリオ" pitchFamily="50" charset="-128"/>
                <a:ea typeface="メイリオ" pitchFamily="50" charset="-128"/>
                <a:cs typeface="メイリオ" pitchFamily="50" charset="-128"/>
              </a:rPr>
              <a:t>自動</a:t>
            </a:r>
            <a:r>
              <a:rPr lang="ja-JP" altLang="en-US" sz="2000" dirty="0">
                <a:latin typeface="メイリオ" pitchFamily="50" charset="-128"/>
                <a:ea typeface="メイリオ" pitchFamily="50" charset="-128"/>
                <a:cs typeface="メイリオ" pitchFamily="50" charset="-128"/>
              </a:rPr>
              <a:t>解析</a:t>
            </a:r>
            <a:endParaRPr kumimoji="1" lang="ja-JP" altLang="en-US" sz="2000" dirty="0">
              <a:latin typeface="メイリオ" pitchFamily="50" charset="-128"/>
              <a:ea typeface="メイリオ" pitchFamily="50" charset="-128"/>
              <a:cs typeface="メイリオ" pitchFamily="50" charset="-128"/>
            </a:endParaRPr>
          </a:p>
        </p:txBody>
      </p:sp>
      <p:sp>
        <p:nvSpPr>
          <p:cNvPr id="33" name="テキスト ボックス 32"/>
          <p:cNvSpPr txBox="1"/>
          <p:nvPr/>
        </p:nvSpPr>
        <p:spPr>
          <a:xfrm>
            <a:off x="1223763" y="4394408"/>
            <a:ext cx="2527230" cy="400110"/>
          </a:xfrm>
          <a:prstGeom prst="rect">
            <a:avLst/>
          </a:prstGeom>
          <a:noFill/>
          <a:ln>
            <a:solidFill>
              <a:srgbClr val="002060"/>
            </a:solidFill>
            <a:prstDash val="lgDash"/>
          </a:ln>
        </p:spPr>
        <p:txBody>
          <a:bodyPr wrap="none" rtlCol="0">
            <a:spAutoFit/>
          </a:bodyPr>
          <a:lstStyle/>
          <a:p>
            <a:r>
              <a:rPr kumimoji="1" lang="en-US" altLang="ja-JP" sz="2000" dirty="0" smtClean="0">
                <a:latin typeface="メイリオ" pitchFamily="50" charset="-128"/>
                <a:ea typeface="メイリオ" pitchFamily="50" charset="-128"/>
                <a:cs typeface="メイリオ" pitchFamily="50" charset="-128"/>
              </a:rPr>
              <a:t>Web</a:t>
            </a:r>
            <a:r>
              <a:rPr kumimoji="1" lang="ja-JP" altLang="en-US" sz="2000" dirty="0" smtClean="0">
                <a:latin typeface="メイリオ" pitchFamily="50" charset="-128"/>
                <a:ea typeface="メイリオ" pitchFamily="50" charset="-128"/>
                <a:cs typeface="メイリオ" pitchFamily="50" charset="-128"/>
              </a:rPr>
              <a:t>に情報をアップ</a:t>
            </a:r>
            <a:endParaRPr kumimoji="1" lang="ja-JP" altLang="en-US" sz="2000" dirty="0">
              <a:latin typeface="メイリオ" pitchFamily="50" charset="-128"/>
              <a:ea typeface="メイリオ" pitchFamily="50" charset="-128"/>
              <a:cs typeface="メイリオ" pitchFamily="50" charset="-128"/>
            </a:endParaRPr>
          </a:p>
        </p:txBody>
      </p:sp>
      <p:cxnSp>
        <p:nvCxnSpPr>
          <p:cNvPr id="35" name="直線矢印コネクタ 34"/>
          <p:cNvCxnSpPr/>
          <p:nvPr/>
        </p:nvCxnSpPr>
        <p:spPr>
          <a:xfrm flipV="1">
            <a:off x="395536" y="3429000"/>
            <a:ext cx="0" cy="2540025"/>
          </a:xfrm>
          <a:prstGeom prst="straightConnector1">
            <a:avLst/>
          </a:prstGeom>
          <a:ln w="381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28" idx="1"/>
          </p:cNvCxnSpPr>
          <p:nvPr/>
        </p:nvCxnSpPr>
        <p:spPr>
          <a:xfrm flipH="1">
            <a:off x="395536" y="5969025"/>
            <a:ext cx="878997" cy="0"/>
          </a:xfrm>
          <a:prstGeom prst="straightConnector1">
            <a:avLst/>
          </a:prstGeom>
          <a:ln w="38100">
            <a:solidFill>
              <a:srgbClr val="00206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endCxn id="28" idx="3"/>
          </p:cNvCxnSpPr>
          <p:nvPr/>
        </p:nvCxnSpPr>
        <p:spPr>
          <a:xfrm flipH="1" flipV="1">
            <a:off x="3511043" y="5969025"/>
            <a:ext cx="2651907" cy="9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2975071" y="3862789"/>
            <a:ext cx="954107" cy="400110"/>
          </a:xfrm>
          <a:prstGeom prst="rect">
            <a:avLst/>
          </a:prstGeom>
          <a:noFill/>
        </p:spPr>
        <p:txBody>
          <a:bodyPr wrap="none" rtlCol="0">
            <a:spAutoFit/>
          </a:bodyPr>
          <a:lstStyle/>
          <a:p>
            <a:r>
              <a:rPr lang="ja-JP" altLang="en-US" sz="2000" b="1" dirty="0">
                <a:latin typeface="メイリオ" pitchFamily="50" charset="-128"/>
                <a:ea typeface="メイリオ" pitchFamily="50" charset="-128"/>
                <a:cs typeface="メイリオ" pitchFamily="50" charset="-128"/>
              </a:rPr>
              <a:t>大岡山</a:t>
            </a:r>
            <a:endParaRPr kumimoji="1" lang="ja-JP" altLang="en-US" sz="2000" b="1" dirty="0" smtClean="0">
              <a:latin typeface="メイリオ" pitchFamily="50" charset="-128"/>
              <a:ea typeface="メイリオ" pitchFamily="50" charset="-128"/>
              <a:cs typeface="メイリオ" pitchFamily="50" charset="-128"/>
            </a:endParaRPr>
          </a:p>
        </p:txBody>
      </p:sp>
      <p:cxnSp>
        <p:nvCxnSpPr>
          <p:cNvPr id="46" name="直線矢印コネクタ 45"/>
          <p:cNvCxnSpPr>
            <a:stCxn id="28" idx="0"/>
            <a:endCxn id="31" idx="2"/>
          </p:cNvCxnSpPr>
          <p:nvPr/>
        </p:nvCxnSpPr>
        <p:spPr>
          <a:xfrm flipV="1">
            <a:off x="2392788" y="5485627"/>
            <a:ext cx="0" cy="283343"/>
          </a:xfrm>
          <a:prstGeom prst="straightConnector1">
            <a:avLst/>
          </a:prstGeom>
          <a:ln w="381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2392788" y="4794518"/>
            <a:ext cx="0" cy="283343"/>
          </a:xfrm>
          <a:prstGeom prst="straightConnector1">
            <a:avLst/>
          </a:prstGeom>
          <a:ln w="381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381341" y="3736154"/>
            <a:ext cx="1210588" cy="338554"/>
          </a:xfrm>
          <a:prstGeom prst="rect">
            <a:avLst/>
          </a:prstGeom>
          <a:noFill/>
        </p:spPr>
        <p:txBody>
          <a:bodyPr wrap="none" rtlCol="0">
            <a:spAutoFit/>
          </a:bodyPr>
          <a:lstStyle/>
          <a:p>
            <a:r>
              <a:rPr kumimoji="1" lang="ja-JP" altLang="en-US" sz="1600" dirty="0" smtClean="0">
                <a:latin typeface="メイリオ" pitchFamily="50" charset="-128"/>
                <a:ea typeface="メイリオ" pitchFamily="50" charset="-128"/>
                <a:cs typeface="メイリオ" pitchFamily="50" charset="-128"/>
              </a:rPr>
              <a:t>メール送信</a:t>
            </a:r>
          </a:p>
        </p:txBody>
      </p:sp>
      <p:sp>
        <p:nvSpPr>
          <p:cNvPr id="37" name="テキスト ボックス 36"/>
          <p:cNvSpPr txBox="1"/>
          <p:nvPr/>
        </p:nvSpPr>
        <p:spPr>
          <a:xfrm>
            <a:off x="4097019" y="6441346"/>
            <a:ext cx="938527" cy="400110"/>
          </a:xfrm>
          <a:prstGeom prst="rect">
            <a:avLst/>
          </a:prstGeom>
          <a:noFill/>
        </p:spPr>
        <p:txBody>
          <a:bodyPr wrap="none" rtlCol="0">
            <a:spAutoFit/>
          </a:bodyPr>
          <a:lstStyle/>
          <a:p>
            <a:r>
              <a:rPr kumimoji="1" lang="en-US" altLang="ja-JP" sz="2000" dirty="0" smtClean="0">
                <a:latin typeface="メイリオ" pitchFamily="50" charset="-128"/>
                <a:ea typeface="メイリオ" pitchFamily="50" charset="-128"/>
                <a:cs typeface="メイリオ" pitchFamily="50" charset="-128"/>
              </a:rPr>
              <a:t>12/15</a:t>
            </a:r>
            <a:endParaRPr kumimoji="1" lang="ja-JP" altLang="en-US" sz="2000"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404664"/>
            <a:ext cx="7772400" cy="864096"/>
          </a:xfrm>
        </p:spPr>
        <p:txBody>
          <a:bodyPr>
            <a:normAutofit/>
          </a:bodyPr>
          <a:lstStyle/>
          <a:p>
            <a:r>
              <a:rPr lang="ja-JP" altLang="en-US" sz="3600" dirty="0" smtClean="0">
                <a:latin typeface="メイリオ" pitchFamily="50" charset="-128"/>
                <a:ea typeface="メイリオ" pitchFamily="50" charset="-128"/>
                <a:cs typeface="メイリオ" pitchFamily="50" charset="-128"/>
              </a:rPr>
              <a:t>自動観測用ソフトウェアの開発</a:t>
            </a:r>
            <a:endParaRPr kumimoji="1" lang="ja-JP" altLang="en-US" sz="3600" dirty="0">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1371058" y="1875890"/>
            <a:ext cx="6225278" cy="1323439"/>
          </a:xfrm>
          <a:prstGeom prst="rect">
            <a:avLst/>
          </a:prstGeom>
          <a:noFill/>
        </p:spPr>
        <p:txBody>
          <a:bodyPr wrap="square" rtlCol="0">
            <a:spAutoFit/>
          </a:bodyPr>
          <a:lstStyle/>
          <a:p>
            <a:pPr>
              <a:buFont typeface="Arial" pitchFamily="34" charset="0"/>
              <a:buChar char="•"/>
            </a:pPr>
            <a:r>
              <a:rPr kumimoji="1" lang="ja-JP" altLang="en-US" sz="2000" dirty="0" smtClean="0">
                <a:latin typeface="メイリオ" pitchFamily="50" charset="-128"/>
                <a:ea typeface="メイリオ" pitchFamily="50" charset="-128"/>
                <a:cs typeface="メイリオ" pitchFamily="50" charset="-128"/>
              </a:rPr>
              <a:t> </a:t>
            </a:r>
            <a:r>
              <a:rPr kumimoji="1" lang="en-US" altLang="ja-JP" sz="2000" dirty="0" smtClean="0">
                <a:latin typeface="メイリオ" pitchFamily="50" charset="-128"/>
                <a:ea typeface="メイリオ" pitchFamily="50" charset="-128"/>
                <a:cs typeface="メイリオ" pitchFamily="50" charset="-128"/>
              </a:rPr>
              <a:t>Web</a:t>
            </a:r>
            <a:r>
              <a:rPr kumimoji="1" lang="ja-JP" altLang="en-US" sz="2000" dirty="0" smtClean="0">
                <a:latin typeface="メイリオ" pitchFamily="50" charset="-128"/>
                <a:ea typeface="メイリオ" pitchFamily="50" charset="-128"/>
                <a:cs typeface="メイリオ" pitchFamily="50" charset="-128"/>
              </a:rPr>
              <a:t>から情報を定期的に監視し取得</a:t>
            </a:r>
            <a:endParaRPr kumimoji="1" lang="en-US" altLang="ja-JP" sz="2000" dirty="0" smtClean="0">
              <a:latin typeface="メイリオ" pitchFamily="50" charset="-128"/>
              <a:ea typeface="メイリオ" pitchFamily="50" charset="-128"/>
              <a:cs typeface="メイリオ" pitchFamily="50" charset="-128"/>
            </a:endParaRPr>
          </a:p>
          <a:p>
            <a:pPr>
              <a:buFont typeface="Arial" pitchFamily="34" charset="0"/>
              <a:buChar char="•"/>
            </a:pPr>
            <a:r>
              <a:rPr lang="ja-JP" altLang="en-US" sz="2000" dirty="0" smtClean="0">
                <a:latin typeface="メイリオ" pitchFamily="50" charset="-128"/>
                <a:ea typeface="メイリオ" pitchFamily="50" charset="-128"/>
                <a:cs typeface="メイリオ" pitchFamily="50" charset="-128"/>
              </a:rPr>
              <a:t> 既存観測リストへの追加</a:t>
            </a:r>
            <a:endParaRPr lang="en-US" altLang="ja-JP" sz="2000" dirty="0" smtClean="0">
              <a:latin typeface="メイリオ" pitchFamily="50" charset="-128"/>
              <a:ea typeface="メイリオ" pitchFamily="50" charset="-128"/>
              <a:cs typeface="メイリオ" pitchFamily="50" charset="-128"/>
            </a:endParaRPr>
          </a:p>
          <a:p>
            <a:pPr>
              <a:buFont typeface="Arial" pitchFamily="34" charset="0"/>
              <a:buChar char="•"/>
            </a:pPr>
            <a:r>
              <a:rPr lang="ja-JP" altLang="en-US" sz="2000" dirty="0" smtClean="0">
                <a:latin typeface="メイリオ" pitchFamily="50" charset="-128"/>
                <a:ea typeface="メイリオ" pitchFamily="50" charset="-128"/>
                <a:cs typeface="メイリオ" pitchFamily="50" charset="-128"/>
              </a:rPr>
              <a:t> 観測天体リストの更新</a:t>
            </a:r>
            <a:endParaRPr lang="en-US" altLang="ja-JP" sz="2000" dirty="0" smtClean="0">
              <a:latin typeface="メイリオ" pitchFamily="50" charset="-128"/>
              <a:ea typeface="メイリオ" pitchFamily="50" charset="-128"/>
              <a:cs typeface="メイリオ" pitchFamily="50" charset="-128"/>
            </a:endParaRPr>
          </a:p>
          <a:p>
            <a:pPr>
              <a:buFont typeface="Arial" pitchFamily="34" charset="0"/>
              <a:buChar char="•"/>
            </a:pPr>
            <a:r>
              <a:rPr lang="ja-JP" altLang="en-US" sz="2000" dirty="0" smtClean="0">
                <a:latin typeface="メイリオ" pitchFamily="50" charset="-128"/>
                <a:ea typeface="メイリオ" pitchFamily="50" charset="-128"/>
                <a:cs typeface="メイリオ" pitchFamily="50" charset="-128"/>
              </a:rPr>
              <a:t> 通常天体よりも高い優先順位を持つ天体の観測</a:t>
            </a:r>
            <a:endParaRPr lang="en-US" altLang="ja-JP" sz="2000" dirty="0" smtClean="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1403648" y="4365104"/>
            <a:ext cx="5865238" cy="1631216"/>
          </a:xfrm>
          <a:prstGeom prst="rect">
            <a:avLst/>
          </a:prstGeom>
          <a:noFill/>
          <a:ln>
            <a:noFill/>
          </a:ln>
        </p:spPr>
        <p:txBody>
          <a:bodyPr wrap="square" rtlCol="0">
            <a:spAutoFit/>
          </a:bodyPr>
          <a:lstStyle/>
          <a:p>
            <a:r>
              <a:rPr lang="en-US" altLang="ja-JP" sz="2000" dirty="0" smtClean="0">
                <a:latin typeface="メイリオ" pitchFamily="50" charset="-128"/>
                <a:ea typeface="メイリオ" pitchFamily="50" charset="-128"/>
                <a:cs typeface="メイリオ" pitchFamily="50" charset="-128"/>
              </a:rPr>
              <a:t>Python</a:t>
            </a:r>
            <a:r>
              <a:rPr lang="ja-JP" altLang="en-US" sz="2000" dirty="0" smtClean="0">
                <a:latin typeface="メイリオ" pitchFamily="50" charset="-128"/>
                <a:ea typeface="メイリオ" pitchFamily="50" charset="-128"/>
                <a:cs typeface="メイリオ" pitchFamily="50" charset="-128"/>
              </a:rPr>
              <a:t> を用いて一連の処理を行う</a:t>
            </a:r>
            <a:endParaRPr lang="en-US" altLang="ja-JP" sz="2000" dirty="0" smtClean="0">
              <a:latin typeface="メイリオ" pitchFamily="50" charset="-128"/>
              <a:ea typeface="メイリオ" pitchFamily="50" charset="-128"/>
              <a:cs typeface="メイリオ" pitchFamily="50" charset="-128"/>
            </a:endParaRPr>
          </a:p>
          <a:p>
            <a:pPr marL="800100" lvl="1" indent="-342900">
              <a:buFont typeface="Wingdings" panose="05000000000000000000" pitchFamily="2" charset="2"/>
              <a:buChar char="ü"/>
            </a:pPr>
            <a:r>
              <a:rPr lang="ja-JP" altLang="en-US" sz="2000" dirty="0" smtClean="0">
                <a:latin typeface="メイリオ" pitchFamily="50" charset="-128"/>
                <a:ea typeface="メイリオ" pitchFamily="50" charset="-128"/>
                <a:cs typeface="メイリオ" pitchFamily="50" charset="-128"/>
              </a:rPr>
              <a:t>自動観測は</a:t>
            </a:r>
            <a:r>
              <a:rPr lang="en-US" altLang="ja-JP" sz="2000" dirty="0" smtClean="0">
                <a:latin typeface="メイリオ" pitchFamily="50" charset="-128"/>
                <a:ea typeface="メイリオ" pitchFamily="50" charset="-128"/>
                <a:cs typeface="メイリオ" pitchFamily="50" charset="-128"/>
              </a:rPr>
              <a:t>java</a:t>
            </a:r>
            <a:r>
              <a:rPr lang="ja-JP" altLang="en-US" sz="2000" dirty="0" err="1"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望遠鏡コントロールは</a:t>
            </a:r>
            <a:r>
              <a:rPr lang="en-US" altLang="ja-JP" sz="2000" dirty="0" smtClean="0">
                <a:latin typeface="メイリオ" pitchFamily="50" charset="-128"/>
                <a:ea typeface="メイリオ" pitchFamily="50" charset="-128"/>
                <a:cs typeface="メイリオ" pitchFamily="50" charset="-128"/>
              </a:rPr>
              <a:t>C++</a:t>
            </a:r>
            <a:r>
              <a:rPr lang="ja-JP" altLang="en-US" sz="2000" dirty="0" smtClean="0">
                <a:latin typeface="メイリオ" pitchFamily="50" charset="-128"/>
                <a:ea typeface="メイリオ" pitchFamily="50" charset="-128"/>
                <a:cs typeface="メイリオ" pitchFamily="50" charset="-128"/>
              </a:rPr>
              <a:t>を用いているが、これら既存のシステムを改編することなく開発が可能</a:t>
            </a:r>
            <a:r>
              <a:rPr lang="ja-JP" altLang="en-US" sz="2000" dirty="0">
                <a:latin typeface="メイリオ" pitchFamily="50" charset="-128"/>
                <a:ea typeface="メイリオ" pitchFamily="50" charset="-128"/>
                <a:cs typeface="メイリオ" pitchFamily="50" charset="-128"/>
              </a:rPr>
              <a:t>に</a:t>
            </a:r>
            <a:endParaRPr lang="en-US" altLang="ja-JP" sz="2000" dirty="0" smtClean="0">
              <a:latin typeface="メイリオ" pitchFamily="50" charset="-128"/>
              <a:ea typeface="メイリオ" pitchFamily="50" charset="-128"/>
              <a:cs typeface="メイリオ" pitchFamily="50" charset="-128"/>
            </a:endParaRPr>
          </a:p>
          <a:p>
            <a:pPr marL="457200" indent="-457200">
              <a:buFont typeface="Wingdings" pitchFamily="2" charset="2"/>
              <a:buChar char="u"/>
            </a:pPr>
            <a:endParaRPr lang="en-US" altLang="ja-JP" sz="2000" dirty="0" smtClean="0">
              <a:latin typeface="メイリオ" pitchFamily="50" charset="-128"/>
              <a:ea typeface="メイリオ" pitchFamily="50" charset="-128"/>
              <a:cs typeface="メイリオ" pitchFamily="50" charset="-128"/>
            </a:endParaRPr>
          </a:p>
        </p:txBody>
      </p:sp>
      <p:cxnSp>
        <p:nvCxnSpPr>
          <p:cNvPr id="12" name="直線矢印コネクタ 11"/>
          <p:cNvCxnSpPr/>
          <p:nvPr/>
        </p:nvCxnSpPr>
        <p:spPr>
          <a:xfrm>
            <a:off x="4427984" y="3501008"/>
            <a:ext cx="0" cy="432048"/>
          </a:xfrm>
          <a:prstGeom prst="straightConnector1">
            <a:avLst/>
          </a:prstGeom>
          <a:ln w="88900">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259632" y="4221088"/>
            <a:ext cx="6408712"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350300" y="1389982"/>
            <a:ext cx="1415772" cy="461665"/>
          </a:xfrm>
          <a:prstGeom prst="rect">
            <a:avLst/>
          </a:prstGeom>
          <a:noFill/>
        </p:spPr>
        <p:txBody>
          <a:bodyPr wrap="none" rtlCol="0">
            <a:spAutoFit/>
          </a:bodyPr>
          <a:lstStyle/>
          <a:p>
            <a:r>
              <a:rPr kumimoji="1" lang="ja-JP" altLang="en-US" sz="2400" b="1" dirty="0" smtClean="0">
                <a:latin typeface="メイリオ" pitchFamily="50" charset="-128"/>
                <a:ea typeface="メイリオ" pitchFamily="50" charset="-128"/>
                <a:cs typeface="メイリオ" pitchFamily="50" charset="-128"/>
              </a:rPr>
              <a:t>開発要素</a:t>
            </a:r>
          </a:p>
        </p:txBody>
      </p:sp>
      <p:sp>
        <p:nvSpPr>
          <p:cNvPr id="8" name="テキスト ボックス 7"/>
          <p:cNvSpPr txBox="1"/>
          <p:nvPr/>
        </p:nvSpPr>
        <p:spPr>
          <a:xfrm>
            <a:off x="4174340" y="6302497"/>
            <a:ext cx="934871" cy="400110"/>
          </a:xfrm>
          <a:prstGeom prst="rect">
            <a:avLst/>
          </a:prstGeom>
          <a:noFill/>
        </p:spPr>
        <p:txBody>
          <a:bodyPr wrap="none" rtlCol="0">
            <a:spAutoFit/>
          </a:bodyPr>
          <a:lstStyle/>
          <a:p>
            <a:r>
              <a:rPr kumimoji="1" lang="en-US" altLang="ja-JP" sz="2000" dirty="0" smtClean="0">
                <a:latin typeface="メイリオ" pitchFamily="50" charset="-128"/>
                <a:ea typeface="メイリオ" pitchFamily="50" charset="-128"/>
                <a:cs typeface="メイリオ" pitchFamily="50" charset="-128"/>
              </a:rPr>
              <a:t>13/15</a:t>
            </a:r>
            <a:endParaRPr kumimoji="1" lang="ja-JP" altLang="en-US" sz="20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57657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375921"/>
            <a:ext cx="7772400" cy="1152128"/>
          </a:xfrm>
        </p:spPr>
        <p:txBody>
          <a:bodyPr>
            <a:normAutofit/>
          </a:bodyPr>
          <a:lstStyle/>
          <a:p>
            <a:r>
              <a:rPr lang="en-US" altLang="ja-JP" sz="3200" dirty="0" smtClean="0">
                <a:latin typeface="メイリオ" pitchFamily="50" charset="-128"/>
                <a:ea typeface="メイリオ" pitchFamily="50" charset="-128"/>
                <a:cs typeface="メイリオ" pitchFamily="50" charset="-128"/>
              </a:rPr>
              <a:t>KISS</a:t>
            </a:r>
            <a:r>
              <a:rPr lang="ja-JP" altLang="en-US" sz="3200" dirty="0" smtClean="0">
                <a:latin typeface="メイリオ" pitchFamily="50" charset="-128"/>
                <a:ea typeface="メイリオ" pitchFamily="50" charset="-128"/>
                <a:cs typeface="メイリオ" pitchFamily="50" charset="-128"/>
              </a:rPr>
              <a:t>天体</a:t>
            </a:r>
            <a:r>
              <a:rPr lang="en-US" altLang="ja-JP" sz="3200" dirty="0" smtClean="0">
                <a:latin typeface="メイリオ" pitchFamily="50" charset="-128"/>
                <a:ea typeface="メイリオ" pitchFamily="50" charset="-128"/>
                <a:cs typeface="メイリオ" pitchFamily="50" charset="-128"/>
              </a:rPr>
              <a:t>: </a:t>
            </a:r>
            <a:r>
              <a:rPr lang="ja-JP" altLang="en-US" sz="3200" dirty="0" smtClean="0">
                <a:latin typeface="メイリオ" pitchFamily="50" charset="-128"/>
                <a:ea typeface="メイリオ" pitchFamily="50" charset="-128"/>
                <a:cs typeface="メイリオ" pitchFamily="50" charset="-128"/>
              </a:rPr>
              <a:t>これまでのフォローアップ</a:t>
            </a:r>
            <a:endParaRPr kumimoji="1" lang="ja-JP" altLang="en-US" sz="3200" dirty="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2843808" y="3717032"/>
            <a:ext cx="3278596" cy="1200329"/>
          </a:xfrm>
          <a:prstGeom prst="rect">
            <a:avLst/>
          </a:prstGeom>
          <a:noFill/>
          <a:ln w="31750">
            <a:solidFill>
              <a:schemeClr val="accent2">
                <a:lumMod val="75000"/>
              </a:schemeClr>
            </a:solidFill>
          </a:ln>
        </p:spPr>
        <p:txBody>
          <a:bodyPr wrap="square" rtlCol="0">
            <a:spAutoFit/>
          </a:bodyPr>
          <a:lstStyle/>
          <a:p>
            <a:r>
              <a:rPr lang="en-US" altLang="ja-JP" sz="2400" dirty="0" smtClean="0">
                <a:latin typeface="メイリオ" pitchFamily="50" charset="-128"/>
                <a:ea typeface="メイリオ" pitchFamily="50" charset="-128"/>
                <a:cs typeface="メイリオ" pitchFamily="50" charset="-128"/>
              </a:rPr>
              <a:t>2012</a:t>
            </a:r>
            <a:r>
              <a:rPr lang="ja-JP" altLang="en-US" sz="2400" dirty="0" smtClean="0">
                <a:latin typeface="メイリオ" pitchFamily="50" charset="-128"/>
                <a:ea typeface="メイリオ" pitchFamily="50" charset="-128"/>
                <a:cs typeface="メイリオ" pitchFamily="50" charset="-128"/>
              </a:rPr>
              <a:t>年</a:t>
            </a:r>
            <a:r>
              <a:rPr lang="en-US" altLang="ja-JP" sz="2400" dirty="0" smtClean="0">
                <a:latin typeface="メイリオ" pitchFamily="50" charset="-128"/>
                <a:ea typeface="メイリオ" pitchFamily="50" charset="-128"/>
                <a:cs typeface="メイリオ" pitchFamily="50" charset="-128"/>
              </a:rPr>
              <a:t>:  </a:t>
            </a:r>
            <a:r>
              <a:rPr lang="ja-JP" altLang="en-US" sz="2400" dirty="0" smtClean="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8</a:t>
            </a:r>
            <a:r>
              <a:rPr lang="ja-JP" altLang="en-US" sz="2400" dirty="0" smtClean="0">
                <a:latin typeface="メイリオ" pitchFamily="50" charset="-128"/>
                <a:ea typeface="メイリオ" pitchFamily="50" charset="-128"/>
                <a:cs typeface="メイリオ" pitchFamily="50" charset="-128"/>
              </a:rPr>
              <a:t>天体</a:t>
            </a:r>
            <a:endParaRPr lang="en-US" altLang="ja-JP" sz="2400" dirty="0" smtClean="0">
              <a:latin typeface="メイリオ" pitchFamily="50" charset="-128"/>
              <a:ea typeface="メイリオ" pitchFamily="50" charset="-128"/>
              <a:cs typeface="メイリオ" pitchFamily="50" charset="-128"/>
            </a:endParaRPr>
          </a:p>
          <a:p>
            <a:r>
              <a:rPr lang="en-US" altLang="ja-JP" sz="2400" dirty="0" smtClean="0">
                <a:latin typeface="メイリオ" pitchFamily="50" charset="-128"/>
                <a:ea typeface="メイリオ" pitchFamily="50" charset="-128"/>
                <a:cs typeface="メイリオ" pitchFamily="50" charset="-128"/>
              </a:rPr>
              <a:t>2013</a:t>
            </a:r>
            <a:r>
              <a:rPr lang="ja-JP" altLang="en-US" sz="2400" dirty="0">
                <a:latin typeface="メイリオ" pitchFamily="50" charset="-128"/>
                <a:ea typeface="メイリオ" pitchFamily="50" charset="-128"/>
                <a:cs typeface="メイリオ" pitchFamily="50" charset="-128"/>
              </a:rPr>
              <a:t>年</a:t>
            </a:r>
            <a:r>
              <a:rPr lang="en-US" altLang="ja-JP" sz="2400" dirty="0" smtClean="0">
                <a:latin typeface="メイリオ" pitchFamily="50" charset="-128"/>
                <a:ea typeface="メイリオ" pitchFamily="50" charset="-128"/>
                <a:cs typeface="メイリオ" pitchFamily="50" charset="-128"/>
              </a:rPr>
              <a:t>: </a:t>
            </a:r>
            <a:r>
              <a:rPr lang="ja-JP" altLang="en-US" sz="2400" dirty="0" smtClean="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11</a:t>
            </a:r>
            <a:r>
              <a:rPr lang="ja-JP" altLang="en-US" sz="2400" dirty="0" smtClean="0">
                <a:latin typeface="メイリオ" pitchFamily="50" charset="-128"/>
                <a:ea typeface="メイリオ" pitchFamily="50" charset="-128"/>
                <a:cs typeface="メイリオ" pitchFamily="50" charset="-128"/>
              </a:rPr>
              <a:t>天体</a:t>
            </a:r>
            <a:endParaRPr lang="en-US" altLang="ja-JP" sz="2400" dirty="0" smtClean="0">
              <a:latin typeface="メイリオ" pitchFamily="50" charset="-128"/>
              <a:ea typeface="メイリオ" pitchFamily="50" charset="-128"/>
              <a:cs typeface="メイリオ" pitchFamily="50" charset="-128"/>
            </a:endParaRPr>
          </a:p>
          <a:p>
            <a:r>
              <a:rPr lang="en-US" altLang="ja-JP" sz="2400" dirty="0" smtClean="0">
                <a:latin typeface="メイリオ" pitchFamily="50" charset="-128"/>
                <a:ea typeface="メイリオ" pitchFamily="50" charset="-128"/>
                <a:cs typeface="メイリオ" pitchFamily="50" charset="-128"/>
              </a:rPr>
              <a:t>2014</a:t>
            </a:r>
            <a:r>
              <a:rPr lang="ja-JP" altLang="en-US" sz="2400" dirty="0" smtClean="0">
                <a:latin typeface="メイリオ" pitchFamily="50" charset="-128"/>
                <a:ea typeface="メイリオ" pitchFamily="50" charset="-128"/>
                <a:cs typeface="メイリオ" pitchFamily="50" charset="-128"/>
              </a:rPr>
              <a:t>年</a:t>
            </a:r>
            <a:r>
              <a:rPr lang="en-US" altLang="ja-JP" sz="2400" dirty="0" smtClean="0">
                <a:latin typeface="メイリオ" pitchFamily="50" charset="-128"/>
                <a:ea typeface="メイリオ" pitchFamily="50" charset="-128"/>
                <a:cs typeface="メイリオ" pitchFamily="50" charset="-128"/>
              </a:rPr>
              <a:t>:  </a:t>
            </a:r>
            <a:r>
              <a:rPr lang="ja-JP" altLang="en-US" sz="2400" dirty="0" smtClean="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4</a:t>
            </a:r>
            <a:r>
              <a:rPr lang="ja-JP" altLang="en-US" sz="2400" dirty="0" smtClean="0">
                <a:latin typeface="メイリオ" pitchFamily="50" charset="-128"/>
                <a:ea typeface="メイリオ" pitchFamily="50" charset="-128"/>
                <a:cs typeface="メイリオ" pitchFamily="50" charset="-128"/>
              </a:rPr>
              <a:t>天体</a:t>
            </a:r>
            <a:endParaRPr lang="en-US" altLang="ja-JP" sz="2400" dirty="0" smtClean="0">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1259632" y="1528049"/>
            <a:ext cx="7023012" cy="1938992"/>
          </a:xfrm>
          <a:prstGeom prst="rect">
            <a:avLst/>
          </a:prstGeom>
          <a:noFill/>
        </p:spPr>
        <p:txBody>
          <a:bodyPr wrap="square" rtlCol="0">
            <a:spAutoFit/>
          </a:bodyPr>
          <a:lstStyle/>
          <a:p>
            <a:pPr>
              <a:buFont typeface="Arial" pitchFamily="34" charset="0"/>
              <a:buChar char="•"/>
            </a:pPr>
            <a:r>
              <a:rPr kumimoji="1" lang="ja-JP" altLang="en-US" sz="2000" dirty="0" smtClean="0">
                <a:latin typeface="メイリオ" pitchFamily="50" charset="-128"/>
                <a:ea typeface="メイリオ" pitchFamily="50" charset="-128"/>
                <a:cs typeface="メイリオ" pitchFamily="50" charset="-128"/>
              </a:rPr>
              <a:t> これまでのフォローアップは手動</a:t>
            </a:r>
            <a:r>
              <a:rPr lang="ja-JP" altLang="en-US" sz="2000" dirty="0" smtClean="0">
                <a:latin typeface="メイリオ" pitchFamily="50" charset="-128"/>
                <a:ea typeface="メイリオ" pitchFamily="50" charset="-128"/>
                <a:cs typeface="メイリオ" pitchFamily="50" charset="-128"/>
              </a:rPr>
              <a:t>で天体リストに観測天体を加える形での観測を行ってきた。</a:t>
            </a:r>
            <a:r>
              <a:rPr lang="en-US" altLang="ja-JP" sz="2000" dirty="0" smtClean="0">
                <a:latin typeface="メイリオ" pitchFamily="50" charset="-128"/>
                <a:ea typeface="メイリオ" pitchFamily="50" charset="-128"/>
                <a:cs typeface="メイリオ" pitchFamily="50" charset="-128"/>
              </a:rPr>
              <a:t/>
            </a:r>
            <a:br>
              <a:rPr lang="en-US" altLang="ja-JP" sz="2000" dirty="0" smtClean="0">
                <a:latin typeface="メイリオ" pitchFamily="50" charset="-128"/>
                <a:ea typeface="メイリオ" pitchFamily="50" charset="-128"/>
                <a:cs typeface="メイリオ" pitchFamily="50" charset="-128"/>
              </a:rPr>
            </a:br>
            <a:r>
              <a:rPr lang="ja-JP" altLang="en-US" sz="2000" dirty="0">
                <a:latin typeface="メイリオ" pitchFamily="50" charset="-128"/>
                <a:ea typeface="メイリオ" pitchFamily="50" charset="-128"/>
                <a:cs typeface="メイリオ" pitchFamily="50" charset="-128"/>
              </a:rPr>
              <a:t>　</a:t>
            </a:r>
            <a:r>
              <a:rPr lang="ja-JP" altLang="en-US" sz="2000" dirty="0" smtClean="0">
                <a:latin typeface="メイリオ" pitchFamily="50" charset="-128"/>
                <a:ea typeface="メイリオ" pitchFamily="50" charset="-128"/>
                <a:cs typeface="メイリオ" pitchFamily="50" charset="-128"/>
              </a:rPr>
              <a:t>→ </a:t>
            </a:r>
            <a:r>
              <a:rPr kumimoji="1" lang="ja-JP" altLang="en-US" sz="2000" dirty="0" smtClean="0">
                <a:latin typeface="メイリオ" pitchFamily="50" charset="-128"/>
                <a:ea typeface="メイリオ" pitchFamily="50" charset="-128"/>
                <a:cs typeface="メイリオ" pitchFamily="50" charset="-128"/>
              </a:rPr>
              <a:t>観測した天体の個数は以下の通り</a:t>
            </a:r>
            <a:r>
              <a:rPr kumimoji="1" lang="en-US" altLang="ja-JP" sz="2000" dirty="0" smtClean="0">
                <a:latin typeface="メイリオ" pitchFamily="50" charset="-128"/>
                <a:ea typeface="メイリオ" pitchFamily="50" charset="-128"/>
                <a:cs typeface="メイリオ" pitchFamily="50" charset="-128"/>
              </a:rPr>
              <a:t/>
            </a:r>
            <a:br>
              <a:rPr kumimoji="1" lang="en-US" altLang="ja-JP" sz="2000" dirty="0" smtClean="0">
                <a:latin typeface="メイリオ" pitchFamily="50" charset="-128"/>
                <a:ea typeface="メイリオ" pitchFamily="50" charset="-128"/>
                <a:cs typeface="メイリオ" pitchFamily="50" charset="-128"/>
              </a:rPr>
            </a:br>
            <a:endParaRPr kumimoji="1" lang="en-US" altLang="ja-JP" sz="2000" dirty="0" smtClean="0">
              <a:latin typeface="メイリオ" pitchFamily="50" charset="-128"/>
              <a:ea typeface="メイリオ" pitchFamily="50" charset="-128"/>
              <a:cs typeface="メイリオ" pitchFamily="50" charset="-128"/>
            </a:endParaRPr>
          </a:p>
          <a:p>
            <a:pPr>
              <a:buFont typeface="Arial" pitchFamily="34" charset="0"/>
              <a:buChar char="•"/>
            </a:pPr>
            <a:r>
              <a:rPr lang="ja-JP" altLang="en-US" sz="2000" dirty="0" smtClean="0">
                <a:latin typeface="メイリオ" pitchFamily="50" charset="-128"/>
                <a:ea typeface="メイリオ" pitchFamily="50" charset="-128"/>
                <a:cs typeface="メイリオ" pitchFamily="50" charset="-128"/>
              </a:rPr>
              <a:t> 自動フォローアップは試験のみであるが、</a:t>
            </a:r>
            <a:r>
              <a:rPr lang="en-US" altLang="ja-JP" sz="2000" dirty="0" smtClean="0">
                <a:latin typeface="メイリオ" pitchFamily="50" charset="-128"/>
                <a:ea typeface="メイリオ" pitchFamily="50" charset="-128"/>
                <a:cs typeface="メイリオ" pitchFamily="50" charset="-128"/>
              </a:rPr>
              <a:t>Web</a:t>
            </a:r>
            <a:r>
              <a:rPr lang="ja-JP" altLang="en-US" sz="2000" dirty="0" smtClean="0">
                <a:latin typeface="メイリオ" pitchFamily="50" charset="-128"/>
                <a:ea typeface="メイリオ" pitchFamily="50" charset="-128"/>
                <a:cs typeface="メイリオ" pitchFamily="50" charset="-128"/>
              </a:rPr>
              <a:t>に情報がアップされれば</a:t>
            </a:r>
            <a:r>
              <a:rPr lang="en-US" altLang="ja-JP" sz="2000" dirty="0" smtClean="0">
                <a:latin typeface="メイリオ" pitchFamily="50" charset="-128"/>
                <a:ea typeface="メイリオ" pitchFamily="50" charset="-128"/>
                <a:cs typeface="メイリオ" pitchFamily="50" charset="-128"/>
              </a:rPr>
              <a:t>2</a:t>
            </a:r>
            <a:r>
              <a:rPr lang="ja-JP" altLang="en-US" sz="2000" dirty="0" smtClean="0">
                <a:latin typeface="メイリオ" pitchFamily="50" charset="-128"/>
                <a:ea typeface="メイリオ" pitchFamily="50" charset="-128"/>
                <a:cs typeface="メイリオ" pitchFamily="50" charset="-128"/>
              </a:rPr>
              <a:t>分以内で観測は開始されることは実証済み。</a:t>
            </a:r>
            <a:endParaRPr lang="en-US" altLang="ja-JP" sz="2000" dirty="0" smtClean="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531991" y="5301208"/>
            <a:ext cx="8392041" cy="707886"/>
          </a:xfrm>
          <a:prstGeom prst="rect">
            <a:avLst/>
          </a:prstGeom>
          <a:noFill/>
        </p:spPr>
        <p:txBody>
          <a:bodyPr wrap="none" rtlCol="0">
            <a:spAutoFit/>
          </a:bodyPr>
          <a:lstStyle/>
          <a:p>
            <a:r>
              <a:rPr lang="en-US" altLang="ja-JP" sz="2000" b="1" dirty="0" smtClean="0">
                <a:solidFill>
                  <a:srgbClr val="FF0000"/>
                </a:solidFill>
                <a:latin typeface="メイリオ" pitchFamily="50" charset="-128"/>
                <a:ea typeface="メイリオ" pitchFamily="50" charset="-128"/>
                <a:cs typeface="メイリオ" pitchFamily="50" charset="-128"/>
              </a:rPr>
              <a:t>KISS14k</a:t>
            </a:r>
            <a:r>
              <a:rPr lang="ja-JP" altLang="en-US" sz="2000" b="1" dirty="0" smtClean="0">
                <a:solidFill>
                  <a:srgbClr val="FF0000"/>
                </a:solidFill>
                <a:latin typeface="メイリオ" pitchFamily="50" charset="-128"/>
                <a:ea typeface="メイリオ" pitchFamily="50" charset="-128"/>
                <a:cs typeface="メイリオ" pitchFamily="50" charset="-128"/>
              </a:rPr>
              <a:t>（</a:t>
            </a:r>
            <a:r>
              <a:rPr lang="en-US" altLang="ja-JP" sz="2000" b="1" dirty="0" smtClean="0">
                <a:solidFill>
                  <a:srgbClr val="FF0000"/>
                </a:solidFill>
                <a:latin typeface="メイリオ" pitchFamily="50" charset="-128"/>
                <a:ea typeface="メイリオ" pitchFamily="50" charset="-128"/>
                <a:cs typeface="メイリオ" pitchFamily="50" charset="-128"/>
              </a:rPr>
              <a:t>NLS1</a:t>
            </a:r>
            <a:r>
              <a:rPr lang="ja-JP" altLang="en-US" sz="2000" b="1" dirty="0">
                <a:solidFill>
                  <a:srgbClr val="FF0000"/>
                </a:solidFill>
                <a:latin typeface="メイリオ" pitchFamily="50" charset="-128"/>
                <a:ea typeface="メイリオ" pitchFamily="50" charset="-128"/>
                <a:cs typeface="メイリオ" pitchFamily="50" charset="-128"/>
              </a:rPr>
              <a:t> </a:t>
            </a:r>
            <a:r>
              <a:rPr lang="en-US" altLang="ja-JP" sz="2000" b="1" dirty="0">
                <a:solidFill>
                  <a:srgbClr val="FF0000"/>
                </a:solidFill>
                <a:latin typeface="メイリオ" pitchFamily="50" charset="-128"/>
                <a:ea typeface="メイリオ" pitchFamily="50" charset="-128"/>
                <a:cs typeface="メイリオ" pitchFamily="50" charset="-128"/>
              </a:rPr>
              <a:t>g</a:t>
            </a:r>
            <a:r>
              <a:rPr lang="en-US" altLang="ja-JP" sz="2000" b="1" dirty="0" smtClean="0">
                <a:solidFill>
                  <a:srgbClr val="FF0000"/>
                </a:solidFill>
                <a:latin typeface="メイリオ" pitchFamily="50" charset="-128"/>
                <a:ea typeface="メイリオ" pitchFamily="50" charset="-128"/>
                <a:cs typeface="メイリオ" pitchFamily="50" charset="-128"/>
              </a:rPr>
              <a:t>alaxy</a:t>
            </a:r>
            <a:r>
              <a:rPr lang="ja-JP" altLang="en-US" sz="2000" b="1" dirty="0" smtClean="0">
                <a:solidFill>
                  <a:srgbClr val="FF0000"/>
                </a:solidFill>
                <a:latin typeface="メイリオ" pitchFamily="50" charset="-128"/>
                <a:ea typeface="メイリオ" pitchFamily="50" charset="-128"/>
                <a:cs typeface="メイリオ" pitchFamily="50" charset="-128"/>
              </a:rPr>
              <a:t>）については長期間のフォローアップ</a:t>
            </a:r>
            <a:endParaRPr lang="en-US" altLang="ja-JP" sz="2000" b="1" dirty="0" smtClean="0">
              <a:solidFill>
                <a:srgbClr val="FF0000"/>
              </a:solidFill>
              <a:latin typeface="メイリオ" pitchFamily="50" charset="-128"/>
              <a:ea typeface="メイリオ" pitchFamily="50" charset="-128"/>
              <a:cs typeface="メイリオ" pitchFamily="50" charset="-128"/>
            </a:endParaRPr>
          </a:p>
          <a:p>
            <a:r>
              <a:rPr lang="ja-JP" altLang="en-US" sz="2000" b="1" dirty="0" smtClean="0">
                <a:solidFill>
                  <a:srgbClr val="FF0000"/>
                </a:solidFill>
                <a:latin typeface="メイリオ" pitchFamily="50" charset="-128"/>
                <a:ea typeface="メイリオ" pitchFamily="50" charset="-128"/>
                <a:cs typeface="メイリオ" pitchFamily="50" charset="-128"/>
              </a:rPr>
              <a:t>に</a:t>
            </a:r>
            <a:r>
              <a:rPr lang="ja-JP" altLang="en-US" sz="2000" b="1" dirty="0" smtClean="0">
                <a:solidFill>
                  <a:srgbClr val="FF0000"/>
                </a:solidFill>
                <a:latin typeface="メイリオ" pitchFamily="50" charset="-128"/>
                <a:ea typeface="メイリオ" pitchFamily="50" charset="-128"/>
                <a:cs typeface="メイリオ" pitchFamily="50" charset="-128"/>
              </a:rPr>
              <a:t>より、最初</a:t>
            </a:r>
            <a:r>
              <a:rPr lang="ja-JP" altLang="en-US" sz="2000" b="1" dirty="0" smtClean="0">
                <a:solidFill>
                  <a:srgbClr val="FF0000"/>
                </a:solidFill>
                <a:latin typeface="メイリオ" pitchFamily="50" charset="-128"/>
                <a:ea typeface="メイリオ" pitchFamily="50" charset="-128"/>
                <a:cs typeface="メイリオ" pitchFamily="50" charset="-128"/>
              </a:rPr>
              <a:t>に検出した</a:t>
            </a:r>
            <a:r>
              <a:rPr lang="ja-JP" altLang="en-US" sz="2000" b="1" dirty="0" smtClean="0">
                <a:solidFill>
                  <a:srgbClr val="FF0000"/>
                </a:solidFill>
                <a:latin typeface="メイリオ" pitchFamily="50" charset="-128"/>
                <a:ea typeface="メイリオ" pitchFamily="50" charset="-128"/>
                <a:cs typeface="メイリオ" pitchFamily="50" charset="-128"/>
              </a:rPr>
              <a:t>フレア後</a:t>
            </a:r>
            <a:r>
              <a:rPr lang="ja-JP" altLang="en-US" sz="2000" b="1" dirty="0">
                <a:solidFill>
                  <a:srgbClr val="FF0000"/>
                </a:solidFill>
                <a:latin typeface="メイリオ" pitchFamily="50" charset="-128"/>
                <a:ea typeface="メイリオ" pitchFamily="50" charset="-128"/>
                <a:cs typeface="メイリオ" pitchFamily="50" charset="-128"/>
              </a:rPr>
              <a:t>の</a:t>
            </a:r>
            <a:r>
              <a:rPr lang="ja-JP" altLang="en-US" sz="2000" b="1" dirty="0" smtClean="0">
                <a:solidFill>
                  <a:srgbClr val="FF0000"/>
                </a:solidFill>
                <a:latin typeface="メイリオ" pitchFamily="50" charset="-128"/>
                <a:ea typeface="メイリオ" pitchFamily="50" charset="-128"/>
                <a:cs typeface="メイリオ" pitchFamily="50" charset="-128"/>
              </a:rPr>
              <a:t>明るさ</a:t>
            </a:r>
            <a:r>
              <a:rPr lang="ja-JP" altLang="en-US" sz="2000" b="1" dirty="0" smtClean="0">
                <a:solidFill>
                  <a:srgbClr val="FF0000"/>
                </a:solidFill>
                <a:latin typeface="メイリオ" pitchFamily="50" charset="-128"/>
                <a:ea typeface="メイリオ" pitchFamily="50" charset="-128"/>
                <a:cs typeface="メイリオ" pitchFamily="50" charset="-128"/>
              </a:rPr>
              <a:t>の変動を検出することに貢献</a:t>
            </a:r>
            <a:endParaRPr kumimoji="1" lang="ja-JP" altLang="en-US" sz="2000" b="1" dirty="0" smtClean="0">
              <a:solidFill>
                <a:srgbClr val="FF0000"/>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4250697" y="6237312"/>
            <a:ext cx="934871" cy="400110"/>
          </a:xfrm>
          <a:prstGeom prst="rect">
            <a:avLst/>
          </a:prstGeom>
          <a:noFill/>
        </p:spPr>
        <p:txBody>
          <a:bodyPr wrap="none" rtlCol="0">
            <a:spAutoFit/>
          </a:bodyPr>
          <a:lstStyle/>
          <a:p>
            <a:r>
              <a:rPr kumimoji="1" lang="en-US" altLang="ja-JP" sz="2000" dirty="0" smtClean="0">
                <a:latin typeface="メイリオ" pitchFamily="50" charset="-128"/>
                <a:ea typeface="メイリオ" pitchFamily="50" charset="-128"/>
                <a:cs typeface="メイリオ" pitchFamily="50" charset="-128"/>
              </a:rPr>
              <a:t>14/15</a:t>
            </a:r>
            <a:endParaRPr kumimoji="1" lang="ja-JP" altLang="en-US" sz="20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26401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476672"/>
            <a:ext cx="7772400" cy="1152128"/>
          </a:xfrm>
        </p:spPr>
        <p:txBody>
          <a:bodyPr>
            <a:normAutofit/>
          </a:bodyPr>
          <a:lstStyle/>
          <a:p>
            <a:r>
              <a:rPr lang="ja-JP" altLang="en-US" sz="3600" dirty="0" smtClean="0">
                <a:solidFill>
                  <a:srgbClr val="002060"/>
                </a:solidFill>
                <a:latin typeface="メイリオ" pitchFamily="50" charset="-128"/>
                <a:ea typeface="メイリオ" pitchFamily="50" charset="-128"/>
                <a:cs typeface="メイリオ" pitchFamily="50" charset="-128"/>
              </a:rPr>
              <a:t>今後の展開</a:t>
            </a:r>
            <a:endParaRPr kumimoji="1" lang="ja-JP" altLang="en-US" sz="3600" dirty="0">
              <a:solidFill>
                <a:srgbClr val="002060"/>
              </a:solidFill>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1115616" y="1772816"/>
            <a:ext cx="7200800" cy="3170099"/>
          </a:xfrm>
          <a:prstGeom prst="rect">
            <a:avLst/>
          </a:prstGeom>
          <a:noFill/>
        </p:spPr>
        <p:txBody>
          <a:bodyPr wrap="square" rtlCol="0">
            <a:spAutoFit/>
          </a:bodyPr>
          <a:lstStyle/>
          <a:p>
            <a:pPr marL="457200" indent="-457200">
              <a:buFont typeface="Wingdings" pitchFamily="2" charset="2"/>
              <a:buChar char="n"/>
            </a:pPr>
            <a:r>
              <a:rPr lang="ja-JP" altLang="en-US" sz="2400" dirty="0" smtClean="0">
                <a:latin typeface="メイリオ" pitchFamily="50" charset="-128"/>
                <a:ea typeface="メイリオ" pitchFamily="50" charset="-128"/>
                <a:cs typeface="メイリオ" pitchFamily="50" charset="-128"/>
              </a:rPr>
              <a:t>自動観測開始だけなら現状でも可能</a:t>
            </a:r>
            <a:r>
              <a:rPr lang="en-US" altLang="ja-JP" sz="2400" dirty="0" smtClean="0">
                <a:latin typeface="メイリオ" pitchFamily="50" charset="-128"/>
                <a:ea typeface="メイリオ" pitchFamily="50" charset="-128"/>
                <a:cs typeface="メイリオ" pitchFamily="50" charset="-128"/>
              </a:rPr>
              <a:t/>
            </a:r>
            <a:br>
              <a:rPr lang="en-US" altLang="ja-JP" sz="2400" dirty="0" smtClean="0">
                <a:latin typeface="メイリオ" pitchFamily="50" charset="-128"/>
                <a:ea typeface="メイリオ" pitchFamily="50" charset="-128"/>
                <a:cs typeface="メイリオ" pitchFamily="50" charset="-128"/>
              </a:rPr>
            </a:br>
            <a:endParaRPr lang="en-US" altLang="ja-JP" sz="2400" dirty="0" smtClean="0">
              <a:latin typeface="メイリオ" pitchFamily="50" charset="-128"/>
              <a:ea typeface="メイリオ" pitchFamily="50" charset="-128"/>
              <a:cs typeface="メイリオ" pitchFamily="50" charset="-128"/>
            </a:endParaRPr>
          </a:p>
          <a:p>
            <a:pPr marL="457200" indent="-457200">
              <a:buFont typeface="Wingdings" pitchFamily="2" charset="2"/>
              <a:buChar char="n"/>
            </a:pPr>
            <a:r>
              <a:rPr lang="ja-JP" altLang="en-US" sz="2400" dirty="0" smtClean="0">
                <a:latin typeface="メイリオ" pitchFamily="50" charset="-128"/>
                <a:ea typeface="メイリオ" pitchFamily="50" charset="-128"/>
                <a:cs typeface="メイリオ" pitchFamily="50" charset="-128"/>
              </a:rPr>
              <a:t>観測データを直ちに解析しその結果をアウトプットするシステム</a:t>
            </a:r>
            <a:r>
              <a:rPr lang="en-US" altLang="ja-JP" sz="2400" dirty="0" smtClean="0">
                <a:latin typeface="メイリオ" pitchFamily="50" charset="-128"/>
                <a:ea typeface="メイリオ" pitchFamily="50" charset="-128"/>
                <a:cs typeface="メイリオ" pitchFamily="50" charset="-128"/>
              </a:rPr>
              <a:t/>
            </a:r>
            <a:br>
              <a:rPr lang="en-US" altLang="ja-JP" sz="2400" dirty="0" smtClean="0">
                <a:latin typeface="メイリオ" pitchFamily="50" charset="-128"/>
                <a:ea typeface="メイリオ" pitchFamily="50" charset="-128"/>
                <a:cs typeface="メイリオ" pitchFamily="50" charset="-128"/>
              </a:rPr>
            </a:br>
            <a:endParaRPr lang="en-US" altLang="ja-JP" sz="2400" dirty="0" smtClean="0">
              <a:latin typeface="メイリオ" pitchFamily="50" charset="-128"/>
              <a:ea typeface="メイリオ" pitchFamily="50" charset="-128"/>
              <a:cs typeface="メイリオ" pitchFamily="50" charset="-128"/>
            </a:endParaRPr>
          </a:p>
          <a:p>
            <a:pPr marL="914400" lvl="1" indent="-457200">
              <a:buFont typeface="Wingdings" pitchFamily="2" charset="2"/>
              <a:buChar char="ü"/>
            </a:pPr>
            <a:r>
              <a:rPr lang="en-US" altLang="ja-JP" sz="2000" dirty="0" smtClean="0">
                <a:latin typeface="メイリオ" pitchFamily="50" charset="-128"/>
                <a:ea typeface="メイリオ" pitchFamily="50" charset="-128"/>
                <a:cs typeface="メイリオ" pitchFamily="50" charset="-128"/>
              </a:rPr>
              <a:t>Web</a:t>
            </a:r>
            <a:r>
              <a:rPr lang="ja-JP" altLang="en-US" sz="2000" dirty="0" smtClean="0">
                <a:latin typeface="メイリオ" pitchFamily="50" charset="-128"/>
                <a:ea typeface="メイリオ" pitchFamily="50" charset="-128"/>
                <a:cs typeface="メイリオ" pitchFamily="50" charset="-128"/>
              </a:rPr>
              <a:t>に簡易測光の結果を表示？</a:t>
            </a:r>
            <a:endParaRPr lang="en-US" altLang="ja-JP" sz="2000" dirty="0" smtClean="0">
              <a:latin typeface="メイリオ" pitchFamily="50" charset="-128"/>
              <a:ea typeface="メイリオ" pitchFamily="50" charset="-128"/>
              <a:cs typeface="メイリオ" pitchFamily="50" charset="-128"/>
            </a:endParaRPr>
          </a:p>
          <a:p>
            <a:pPr marL="914400" lvl="1" indent="-457200">
              <a:buFont typeface="Wingdings" pitchFamily="2" charset="2"/>
              <a:buChar char="ü"/>
            </a:pPr>
            <a:r>
              <a:rPr lang="ja-JP" altLang="en-US" sz="2000" dirty="0" smtClean="0">
                <a:latin typeface="メイリオ" pitchFamily="50" charset="-128"/>
                <a:ea typeface="メイリオ" pitchFamily="50" charset="-128"/>
                <a:cs typeface="メイリオ" pitchFamily="50" charset="-128"/>
              </a:rPr>
              <a:t>一次処理データをダウンロード可能にするか？</a:t>
            </a:r>
            <a:endParaRPr lang="en-US" altLang="ja-JP" sz="2000" dirty="0" smtClean="0">
              <a:latin typeface="メイリオ" pitchFamily="50" charset="-128"/>
              <a:ea typeface="メイリオ" pitchFamily="50" charset="-128"/>
              <a:cs typeface="メイリオ" pitchFamily="50" charset="-128"/>
            </a:endParaRPr>
          </a:p>
          <a:p>
            <a:endParaRPr lang="en-US" altLang="ja-JP" sz="2000" dirty="0" smtClean="0">
              <a:latin typeface="メイリオ" pitchFamily="50" charset="-128"/>
              <a:ea typeface="メイリオ" pitchFamily="50" charset="-128"/>
              <a:cs typeface="メイリオ" pitchFamily="50" charset="-128"/>
            </a:endParaRPr>
          </a:p>
          <a:p>
            <a:endParaRPr lang="en-US" altLang="ja-JP" sz="2000" dirty="0" smtClean="0">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1933342" y="5301208"/>
            <a:ext cx="5416868" cy="830997"/>
          </a:xfrm>
          <a:prstGeom prst="rect">
            <a:avLst/>
          </a:prstGeom>
          <a:noFill/>
        </p:spPr>
        <p:txBody>
          <a:bodyPr wrap="none" rtlCol="0">
            <a:spAutoFit/>
          </a:bodyPr>
          <a:lstStyle/>
          <a:p>
            <a:r>
              <a:rPr lang="ja-JP" altLang="en-US" sz="2400" b="1" dirty="0" smtClean="0">
                <a:solidFill>
                  <a:srgbClr val="FF0000"/>
                </a:solidFill>
                <a:latin typeface="メイリオ" pitchFamily="50" charset="-128"/>
                <a:ea typeface="メイリオ" pitchFamily="50" charset="-128"/>
                <a:cs typeface="メイリオ" pitchFamily="50" charset="-128"/>
              </a:rPr>
              <a:t>近い将来、ショックブレイクアウトの</a:t>
            </a:r>
            <a:endParaRPr lang="en-US" altLang="ja-JP" sz="2400" b="1" dirty="0" smtClean="0">
              <a:solidFill>
                <a:srgbClr val="FF0000"/>
              </a:solidFill>
              <a:latin typeface="メイリオ" pitchFamily="50" charset="-128"/>
              <a:ea typeface="メイリオ" pitchFamily="50" charset="-128"/>
              <a:cs typeface="メイリオ" pitchFamily="50" charset="-128"/>
            </a:endParaRPr>
          </a:p>
          <a:p>
            <a:r>
              <a:rPr lang="ja-JP" altLang="en-US" sz="2400" b="1" dirty="0" smtClean="0">
                <a:solidFill>
                  <a:srgbClr val="FF0000"/>
                </a:solidFill>
                <a:latin typeface="メイリオ" pitchFamily="50" charset="-128"/>
                <a:ea typeface="メイリオ" pitchFamily="50" charset="-128"/>
                <a:cs typeface="メイリオ" pitchFamily="50" charset="-128"/>
              </a:rPr>
              <a:t>多色測光をするのが目標！！</a:t>
            </a:r>
            <a:endParaRPr lang="en-US" altLang="ja-JP" sz="2400" b="1" dirty="0" smtClean="0">
              <a:solidFill>
                <a:srgbClr val="FF0000"/>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4250697" y="6237312"/>
            <a:ext cx="934871" cy="400110"/>
          </a:xfrm>
          <a:prstGeom prst="rect">
            <a:avLst/>
          </a:prstGeom>
          <a:noFill/>
        </p:spPr>
        <p:txBody>
          <a:bodyPr wrap="none" rtlCol="0">
            <a:spAutoFit/>
          </a:bodyPr>
          <a:lstStyle/>
          <a:p>
            <a:r>
              <a:rPr kumimoji="1" lang="en-US" altLang="ja-JP" sz="2000" dirty="0" smtClean="0">
                <a:latin typeface="メイリオ" pitchFamily="50" charset="-128"/>
                <a:ea typeface="メイリオ" pitchFamily="50" charset="-128"/>
                <a:cs typeface="メイリオ" pitchFamily="50" charset="-128"/>
              </a:rPr>
              <a:t>15/15</a:t>
            </a:r>
            <a:endParaRPr kumimoji="1" lang="ja-JP" altLang="en-US" sz="2000"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260648"/>
            <a:ext cx="7772400" cy="1152128"/>
          </a:xfrm>
        </p:spPr>
        <p:txBody>
          <a:bodyPr>
            <a:normAutofit fontScale="90000"/>
          </a:bodyPr>
          <a:lstStyle/>
          <a:p>
            <a:r>
              <a:rPr lang="en-US" altLang="ja-JP" sz="3600" dirty="0" smtClean="0">
                <a:solidFill>
                  <a:srgbClr val="002060"/>
                </a:solidFill>
                <a:latin typeface="メイリオ" pitchFamily="50" charset="-128"/>
                <a:ea typeface="メイリオ" pitchFamily="50" charset="-128"/>
                <a:cs typeface="メイリオ" pitchFamily="50" charset="-128"/>
              </a:rPr>
              <a:t>KISS(</a:t>
            </a:r>
            <a:r>
              <a:rPr lang="en-US" altLang="ja-JP" sz="3600" dirty="0" err="1" smtClean="0">
                <a:solidFill>
                  <a:srgbClr val="002060"/>
                </a:solidFill>
                <a:latin typeface="メイリオ" pitchFamily="50" charset="-128"/>
                <a:ea typeface="メイリオ" pitchFamily="50" charset="-128"/>
                <a:cs typeface="メイリオ" pitchFamily="50" charset="-128"/>
              </a:rPr>
              <a:t>Kiso</a:t>
            </a:r>
            <a:r>
              <a:rPr lang="en-US" altLang="ja-JP" sz="3600" dirty="0" smtClean="0">
                <a:solidFill>
                  <a:srgbClr val="002060"/>
                </a:solidFill>
                <a:latin typeface="メイリオ" pitchFamily="50" charset="-128"/>
                <a:ea typeface="メイリオ" pitchFamily="50" charset="-128"/>
                <a:cs typeface="メイリオ" pitchFamily="50" charset="-128"/>
              </a:rPr>
              <a:t> Supernova Survey)</a:t>
            </a:r>
            <a:br>
              <a:rPr lang="en-US" altLang="ja-JP" sz="3600" dirty="0" smtClean="0">
                <a:solidFill>
                  <a:srgbClr val="002060"/>
                </a:solidFill>
                <a:latin typeface="メイリオ" pitchFamily="50" charset="-128"/>
                <a:ea typeface="メイリオ" pitchFamily="50" charset="-128"/>
                <a:cs typeface="メイリオ" pitchFamily="50" charset="-128"/>
              </a:rPr>
            </a:br>
            <a:r>
              <a:rPr lang="ja-JP" altLang="en-US" sz="3600" dirty="0" smtClean="0">
                <a:solidFill>
                  <a:srgbClr val="002060"/>
                </a:solidFill>
                <a:latin typeface="メイリオ" pitchFamily="50" charset="-128"/>
                <a:ea typeface="メイリオ" pitchFamily="50" charset="-128"/>
                <a:cs typeface="メイリオ" pitchFamily="50" charset="-128"/>
              </a:rPr>
              <a:t>プロジェクト</a:t>
            </a:r>
            <a:endParaRPr kumimoji="1" lang="ja-JP" altLang="en-US" sz="3600" dirty="0">
              <a:solidFill>
                <a:srgbClr val="002060"/>
              </a:solidFill>
              <a:latin typeface="メイリオ" pitchFamily="50" charset="-128"/>
              <a:ea typeface="メイリオ" pitchFamily="50" charset="-128"/>
              <a:cs typeface="メイリオ" pitchFamily="50" charset="-128"/>
            </a:endParaRPr>
          </a:p>
        </p:txBody>
      </p:sp>
      <p:sp>
        <p:nvSpPr>
          <p:cNvPr id="3" name="サブタイトル 2"/>
          <p:cNvSpPr>
            <a:spLocks noGrp="1"/>
          </p:cNvSpPr>
          <p:nvPr>
            <p:ph type="subTitle" idx="1"/>
          </p:nvPr>
        </p:nvSpPr>
        <p:spPr>
          <a:xfrm>
            <a:off x="1547664" y="1628800"/>
            <a:ext cx="6400800" cy="1512168"/>
          </a:xfrm>
        </p:spPr>
        <p:txBody>
          <a:bodyPr>
            <a:normAutofit/>
          </a:bodyPr>
          <a:lstStyle/>
          <a:p>
            <a:pPr algn="l"/>
            <a:r>
              <a:rPr kumimoji="1" lang="ja-JP" altLang="en-US" sz="2000" dirty="0" smtClean="0">
                <a:solidFill>
                  <a:schemeClr val="tx1"/>
                </a:solidFill>
                <a:latin typeface="メイリオ" pitchFamily="50" charset="-128"/>
                <a:ea typeface="メイリオ" pitchFamily="50" charset="-128"/>
                <a:cs typeface="メイリオ" pitchFamily="50" charset="-128"/>
              </a:rPr>
              <a:t>重力崩壊型の超新星爆発において、</a:t>
            </a:r>
            <a:r>
              <a:rPr lang="ja-JP" altLang="en-US" sz="2000" dirty="0" smtClean="0">
                <a:solidFill>
                  <a:schemeClr val="tx1"/>
                </a:solidFill>
                <a:latin typeface="メイリオ" pitchFamily="50" charset="-128"/>
                <a:ea typeface="メイリオ" pitchFamily="50" charset="-128"/>
                <a:cs typeface="メイリオ" pitchFamily="50" charset="-128"/>
              </a:rPr>
              <a:t>重力崩壊により星の中心で生じた衝撃波が星の表面を通過する際に明るさが激増する</a:t>
            </a:r>
            <a:r>
              <a:rPr lang="ja-JP" altLang="en-US" sz="2000" dirty="0" smtClean="0">
                <a:solidFill>
                  <a:srgbClr val="FF0000"/>
                </a:solidFill>
                <a:latin typeface="メイリオ" pitchFamily="50" charset="-128"/>
                <a:ea typeface="メイリオ" pitchFamily="50" charset="-128"/>
                <a:cs typeface="メイリオ" pitchFamily="50" charset="-128"/>
              </a:rPr>
              <a:t>「ショックブレイクアウト現象」</a:t>
            </a:r>
            <a:r>
              <a:rPr lang="ja-JP" altLang="en-US" sz="2000" dirty="0" smtClean="0">
                <a:solidFill>
                  <a:schemeClr val="tx1"/>
                </a:solidFill>
                <a:latin typeface="メイリオ" pitchFamily="50" charset="-128"/>
                <a:ea typeface="メイリオ" pitchFamily="50" charset="-128"/>
                <a:cs typeface="メイリオ" pitchFamily="50" charset="-128"/>
              </a:rPr>
              <a:t>を可視光で捕える</a:t>
            </a:r>
            <a:endParaRPr kumimoji="1" lang="ja-JP" altLang="en-US" sz="2000" dirty="0">
              <a:solidFill>
                <a:schemeClr val="tx1"/>
              </a:solidFill>
              <a:latin typeface="メイリオ" pitchFamily="50" charset="-128"/>
              <a:ea typeface="メイリオ" pitchFamily="50" charset="-128"/>
              <a:cs typeface="メイリオ" pitchFamily="50" charset="-128"/>
            </a:endParaRPr>
          </a:p>
        </p:txBody>
      </p:sp>
      <p:pic>
        <p:nvPicPr>
          <p:cNvPr id="4" name="図 3" descr="shock_breakout.jpg"/>
          <p:cNvPicPr>
            <a:picLocks noChangeAspect="1"/>
          </p:cNvPicPr>
          <p:nvPr/>
        </p:nvPicPr>
        <p:blipFill>
          <a:blip r:embed="rId2" cstate="print"/>
          <a:stretch>
            <a:fillRect/>
          </a:stretch>
        </p:blipFill>
        <p:spPr>
          <a:xfrm>
            <a:off x="1403648" y="2957409"/>
            <a:ext cx="6336704" cy="3502823"/>
          </a:xfrm>
          <a:prstGeom prst="rect">
            <a:avLst/>
          </a:prstGeom>
        </p:spPr>
      </p:pic>
      <p:cxnSp>
        <p:nvCxnSpPr>
          <p:cNvPr id="6" name="直線矢印コネクタ 5"/>
          <p:cNvCxnSpPr/>
          <p:nvPr/>
        </p:nvCxnSpPr>
        <p:spPr>
          <a:xfrm>
            <a:off x="3995936" y="3861048"/>
            <a:ext cx="108012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032466" y="6465235"/>
            <a:ext cx="1415772" cy="338554"/>
          </a:xfrm>
          <a:prstGeom prst="rect">
            <a:avLst/>
          </a:prstGeom>
          <a:noFill/>
        </p:spPr>
        <p:txBody>
          <a:bodyPr wrap="none" rtlCol="0">
            <a:spAutoFit/>
          </a:bodyPr>
          <a:lstStyle/>
          <a:p>
            <a:r>
              <a:rPr kumimoji="1" lang="ja-JP" altLang="en-US" sz="1600" dirty="0" smtClean="0">
                <a:latin typeface="メイリオ" pitchFamily="50" charset="-128"/>
                <a:ea typeface="メイリオ" pitchFamily="50" charset="-128"/>
                <a:cs typeface="メイリオ" pitchFamily="50" charset="-128"/>
              </a:rPr>
              <a:t>諸隈さんより</a:t>
            </a:r>
          </a:p>
        </p:txBody>
      </p:sp>
      <p:sp>
        <p:nvSpPr>
          <p:cNvPr id="8" name="テキスト ボックス 7"/>
          <p:cNvSpPr txBox="1"/>
          <p:nvPr/>
        </p:nvSpPr>
        <p:spPr>
          <a:xfrm>
            <a:off x="4181680" y="6481366"/>
            <a:ext cx="779829" cy="400110"/>
          </a:xfrm>
          <a:prstGeom prst="rect">
            <a:avLst/>
          </a:prstGeom>
          <a:noFill/>
        </p:spPr>
        <p:txBody>
          <a:bodyPr wrap="none" rtlCol="0">
            <a:spAutoFit/>
          </a:bodyPr>
          <a:lstStyle/>
          <a:p>
            <a:r>
              <a:rPr lang="en-US" altLang="ja-JP" sz="2000" dirty="0">
                <a:latin typeface="メイリオ" pitchFamily="50" charset="-128"/>
                <a:ea typeface="メイリオ" pitchFamily="50" charset="-128"/>
                <a:cs typeface="メイリオ" pitchFamily="50" charset="-128"/>
              </a:rPr>
              <a:t>2</a:t>
            </a:r>
            <a:r>
              <a:rPr kumimoji="1" lang="en-US" altLang="ja-JP" sz="2000" dirty="0" smtClean="0">
                <a:latin typeface="メイリオ" pitchFamily="50" charset="-128"/>
                <a:ea typeface="メイリオ" pitchFamily="50" charset="-128"/>
                <a:cs typeface="メイリオ" pitchFamily="50" charset="-128"/>
              </a:rPr>
              <a:t>/15</a:t>
            </a:r>
            <a:endParaRPr kumimoji="1" lang="ja-JP" altLang="en-US" sz="2000"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60648"/>
            <a:ext cx="8136904" cy="864095"/>
          </a:xfrm>
        </p:spPr>
        <p:txBody>
          <a:bodyPr>
            <a:normAutofit fontScale="90000"/>
          </a:bodyPr>
          <a:lstStyle/>
          <a:p>
            <a:r>
              <a:rPr lang="ja-JP" altLang="en-US" sz="3200" dirty="0" smtClean="0">
                <a:solidFill>
                  <a:srgbClr val="002060"/>
                </a:solidFill>
                <a:latin typeface="メイリオ" pitchFamily="50" charset="-128"/>
                <a:ea typeface="メイリオ" pitchFamily="50" charset="-128"/>
                <a:cs typeface="メイリオ" pitchFamily="50" charset="-128"/>
              </a:rPr>
              <a:t>ショックブレイクアウト現象のタイムスケール</a:t>
            </a:r>
            <a:endParaRPr kumimoji="1" lang="ja-JP" altLang="en-US" sz="3200" dirty="0">
              <a:solidFill>
                <a:srgbClr val="002060"/>
              </a:solidFill>
              <a:latin typeface="メイリオ" pitchFamily="50" charset="-128"/>
              <a:ea typeface="メイリオ" pitchFamily="50" charset="-128"/>
              <a:cs typeface="メイリオ" pitchFamily="50" charset="-128"/>
            </a:endParaRPr>
          </a:p>
        </p:txBody>
      </p:sp>
      <p:pic>
        <p:nvPicPr>
          <p:cNvPr id="7" name="図 6" descr="light_curve.jpg"/>
          <p:cNvPicPr>
            <a:picLocks noChangeAspect="1"/>
          </p:cNvPicPr>
          <p:nvPr/>
        </p:nvPicPr>
        <p:blipFill>
          <a:blip r:embed="rId2" cstate="print"/>
          <a:stretch>
            <a:fillRect/>
          </a:stretch>
        </p:blipFill>
        <p:spPr>
          <a:xfrm>
            <a:off x="539552" y="1124744"/>
            <a:ext cx="4104456" cy="5050492"/>
          </a:xfrm>
          <a:prstGeom prst="rect">
            <a:avLst/>
          </a:prstGeom>
        </p:spPr>
      </p:pic>
      <p:sp>
        <p:nvSpPr>
          <p:cNvPr id="8" name="テキスト ボックス 7"/>
          <p:cNvSpPr txBox="1"/>
          <p:nvPr/>
        </p:nvSpPr>
        <p:spPr>
          <a:xfrm>
            <a:off x="4572000" y="1196752"/>
            <a:ext cx="4032448" cy="2308324"/>
          </a:xfrm>
          <a:prstGeom prst="rect">
            <a:avLst/>
          </a:prstGeom>
          <a:noFill/>
        </p:spPr>
        <p:txBody>
          <a:bodyPr wrap="square" rtlCol="0">
            <a:spAutoFit/>
          </a:bodyPr>
          <a:lstStyle/>
          <a:p>
            <a:r>
              <a:rPr lang="ja-JP" altLang="en-US" sz="2400" dirty="0" smtClean="0">
                <a:latin typeface="メイリオ" pitchFamily="50" charset="-128"/>
                <a:ea typeface="メイリオ" pitchFamily="50" charset="-128"/>
                <a:cs typeface="メイリオ" pitchFamily="50" charset="-128"/>
              </a:rPr>
              <a:t>増光しているタイムスケールはせいぜい</a:t>
            </a:r>
            <a:r>
              <a:rPr lang="en-US" altLang="ja-JP" sz="2400" dirty="0" smtClean="0">
                <a:latin typeface="メイリオ" pitchFamily="50" charset="-128"/>
                <a:ea typeface="メイリオ" pitchFamily="50" charset="-128"/>
                <a:cs typeface="メイリオ" pitchFamily="50" charset="-128"/>
              </a:rPr>
              <a:t>2</a:t>
            </a:r>
            <a:r>
              <a:rPr lang="ja-JP" altLang="en-US" sz="2400" dirty="0" err="1" smtClean="0">
                <a:latin typeface="メイリオ" pitchFamily="50" charset="-128"/>
                <a:ea typeface="メイリオ" pitchFamily="50" charset="-128"/>
                <a:cs typeface="メイリオ" pitchFamily="50" charset="-128"/>
              </a:rPr>
              <a:t>、</a:t>
            </a:r>
            <a:r>
              <a:rPr lang="en-US" altLang="ja-JP" sz="2400" dirty="0" smtClean="0">
                <a:latin typeface="メイリオ" pitchFamily="50" charset="-128"/>
                <a:ea typeface="メイリオ" pitchFamily="50" charset="-128"/>
                <a:cs typeface="メイリオ" pitchFamily="50" charset="-128"/>
              </a:rPr>
              <a:t>3</a:t>
            </a:r>
            <a:r>
              <a:rPr lang="ja-JP" altLang="en-US" sz="2400" dirty="0" smtClean="0">
                <a:latin typeface="メイリオ" pitchFamily="50" charset="-128"/>
                <a:ea typeface="メイリオ" pitchFamily="50" charset="-128"/>
                <a:cs typeface="メイリオ" pitchFamily="50" charset="-128"/>
              </a:rPr>
              <a:t>時間</a:t>
            </a:r>
            <a:endParaRPr kumimoji="1" lang="en-US" altLang="ja-JP" sz="2400" dirty="0" smtClean="0">
              <a:latin typeface="メイリオ" pitchFamily="50" charset="-128"/>
              <a:ea typeface="メイリオ" pitchFamily="50" charset="-128"/>
              <a:cs typeface="メイリオ" pitchFamily="50" charset="-128"/>
            </a:endParaRPr>
          </a:p>
          <a:p>
            <a:endParaRPr lang="en-US" altLang="ja-JP" sz="2400" dirty="0" smtClean="0">
              <a:latin typeface="メイリオ" pitchFamily="50" charset="-128"/>
              <a:ea typeface="メイリオ" pitchFamily="50" charset="-128"/>
              <a:cs typeface="メイリオ" pitchFamily="50" charset="-128"/>
            </a:endParaRPr>
          </a:p>
          <a:p>
            <a:r>
              <a:rPr kumimoji="1" lang="en-US" altLang="ja-JP" sz="2400" dirty="0" smtClean="0">
                <a:latin typeface="メイリオ" pitchFamily="50" charset="-128"/>
                <a:ea typeface="メイリオ" pitchFamily="50" charset="-128"/>
                <a:cs typeface="メイリオ" pitchFamily="50" charset="-128"/>
              </a:rPr>
              <a:t>1</a:t>
            </a:r>
            <a:r>
              <a:rPr kumimoji="1" lang="ja-JP" altLang="en-US" sz="2400" dirty="0" smtClean="0">
                <a:latin typeface="メイリオ" pitchFamily="50" charset="-128"/>
                <a:ea typeface="メイリオ" pitchFamily="50" charset="-128"/>
                <a:cs typeface="メイリオ" pitchFamily="50" charset="-128"/>
              </a:rPr>
              <a:t>時間以内で</a:t>
            </a:r>
            <a:r>
              <a:rPr lang="ja-JP" altLang="en-US" sz="2400" dirty="0">
                <a:latin typeface="メイリオ" pitchFamily="50" charset="-128"/>
                <a:ea typeface="メイリオ" pitchFamily="50" charset="-128"/>
                <a:cs typeface="メイリオ" pitchFamily="50" charset="-128"/>
              </a:rPr>
              <a:t>フォローアップ</a:t>
            </a:r>
            <a:r>
              <a:rPr kumimoji="1" lang="ja-JP" altLang="en-US" sz="2400" dirty="0" smtClean="0">
                <a:latin typeface="メイリオ" pitchFamily="50" charset="-128"/>
                <a:ea typeface="メイリオ" pitchFamily="50" charset="-128"/>
                <a:cs typeface="メイリオ" pitchFamily="50" charset="-128"/>
              </a:rPr>
              <a:t>観測を開始する必要がある！</a:t>
            </a:r>
          </a:p>
        </p:txBody>
      </p:sp>
      <p:sp>
        <p:nvSpPr>
          <p:cNvPr id="9" name="テキスト ボックス 8"/>
          <p:cNvSpPr txBox="1"/>
          <p:nvPr/>
        </p:nvSpPr>
        <p:spPr>
          <a:xfrm>
            <a:off x="4939521" y="3493299"/>
            <a:ext cx="3550265" cy="1323439"/>
          </a:xfrm>
          <a:prstGeom prst="rect">
            <a:avLst/>
          </a:prstGeom>
          <a:noFill/>
        </p:spPr>
        <p:txBody>
          <a:bodyPr wrap="square" rtlCol="0">
            <a:spAutoFit/>
          </a:bodyPr>
          <a:lstStyle/>
          <a:p>
            <a:r>
              <a:rPr kumimoji="1" lang="ja-JP" altLang="en-US" sz="2000" dirty="0" smtClean="0">
                <a:latin typeface="メイリオ" pitchFamily="50" charset="-128"/>
                <a:ea typeface="メイリオ" pitchFamily="50" charset="-128"/>
                <a:cs typeface="メイリオ" pitchFamily="50" charset="-128"/>
              </a:rPr>
              <a:t>一方、これを人為的に</a:t>
            </a:r>
            <a:r>
              <a:rPr lang="ja-JP" altLang="en-US" sz="2000" dirty="0" smtClean="0">
                <a:latin typeface="メイリオ" pitchFamily="50" charset="-128"/>
                <a:ea typeface="メイリオ" pitchFamily="50" charset="-128"/>
                <a:cs typeface="メイリオ" pitchFamily="50" charset="-128"/>
              </a:rPr>
              <a:t>行うのは困難なため、この観測のための自動観測システムが必要である</a:t>
            </a:r>
            <a:endParaRPr kumimoji="1" lang="ja-JP" altLang="en-US" sz="2000" dirty="0" smtClean="0">
              <a:latin typeface="メイリオ" pitchFamily="50" charset="-128"/>
              <a:ea typeface="メイリオ" pitchFamily="50" charset="-128"/>
              <a:cs typeface="メイリオ" pitchFamily="50" charset="-128"/>
            </a:endParaRPr>
          </a:p>
        </p:txBody>
      </p:sp>
      <p:cxnSp>
        <p:nvCxnSpPr>
          <p:cNvPr id="5" name="直線矢印コネクタ 4"/>
          <p:cNvCxnSpPr/>
          <p:nvPr/>
        </p:nvCxnSpPr>
        <p:spPr>
          <a:xfrm>
            <a:off x="6685298" y="4725144"/>
            <a:ext cx="0" cy="404753"/>
          </a:xfrm>
          <a:prstGeom prst="straightConnector1">
            <a:avLst/>
          </a:prstGeom>
          <a:ln w="508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788024" y="5273913"/>
            <a:ext cx="3910305" cy="1323439"/>
          </a:xfrm>
          <a:prstGeom prst="rect">
            <a:avLst/>
          </a:prstGeom>
          <a:noFill/>
        </p:spPr>
        <p:txBody>
          <a:bodyPr wrap="square" rtlCol="0">
            <a:spAutoFit/>
          </a:bodyPr>
          <a:lstStyle/>
          <a:p>
            <a:pPr marL="342900" indent="-342900">
              <a:buFont typeface="Wingdings" panose="05000000000000000000" pitchFamily="2" charset="2"/>
              <a:buChar char="ü"/>
            </a:pPr>
            <a:r>
              <a:rPr kumimoji="1" lang="en-US" altLang="ja-JP" sz="2000" dirty="0" smtClean="0">
                <a:solidFill>
                  <a:srgbClr val="FF0000"/>
                </a:solidFill>
                <a:latin typeface="メイリオ" pitchFamily="50" charset="-128"/>
                <a:ea typeface="メイリオ" pitchFamily="50" charset="-128"/>
                <a:cs typeface="メイリオ" pitchFamily="50" charset="-128"/>
              </a:rPr>
              <a:t>3</a:t>
            </a:r>
            <a:r>
              <a:rPr kumimoji="1" lang="ja-JP" altLang="en-US" sz="2000" dirty="0" smtClean="0">
                <a:solidFill>
                  <a:srgbClr val="FF0000"/>
                </a:solidFill>
                <a:latin typeface="メイリオ" pitchFamily="50" charset="-128"/>
                <a:ea typeface="メイリオ" pitchFamily="50" charset="-128"/>
                <a:cs typeface="メイリオ" pitchFamily="50" charset="-128"/>
              </a:rPr>
              <a:t>色同時に測光可能なカメラは魅力</a:t>
            </a:r>
            <a:endParaRPr kumimoji="1" lang="en-US" altLang="ja-JP" sz="2000" dirty="0" smtClean="0">
              <a:solidFill>
                <a:srgbClr val="FF0000"/>
              </a:solidFill>
              <a:latin typeface="メイリオ" pitchFamily="50" charset="-128"/>
              <a:ea typeface="メイリオ" pitchFamily="50" charset="-128"/>
              <a:cs typeface="メイリオ" pitchFamily="50" charset="-128"/>
            </a:endParaRPr>
          </a:p>
          <a:p>
            <a:pPr marL="342900" indent="-342900">
              <a:buFont typeface="Wingdings" panose="05000000000000000000" pitchFamily="2" charset="2"/>
              <a:buChar char="ü"/>
            </a:pPr>
            <a:r>
              <a:rPr kumimoji="1" lang="ja-JP" altLang="en-US" sz="2000" dirty="0" smtClean="0">
                <a:solidFill>
                  <a:srgbClr val="FF0000"/>
                </a:solidFill>
                <a:latin typeface="メイリオ" pitchFamily="50" charset="-128"/>
                <a:ea typeface="メイリオ" pitchFamily="50" charset="-128"/>
                <a:cs typeface="メイリオ" pitchFamily="50" charset="-128"/>
              </a:rPr>
              <a:t>明野</a:t>
            </a:r>
            <a:r>
              <a:rPr kumimoji="1" lang="en-US" altLang="ja-JP" sz="2000" dirty="0" smtClean="0">
                <a:solidFill>
                  <a:srgbClr val="FF0000"/>
                </a:solidFill>
                <a:latin typeface="メイリオ" pitchFamily="50" charset="-128"/>
                <a:ea typeface="メイリオ" pitchFamily="50" charset="-128"/>
                <a:cs typeface="メイリオ" pitchFamily="50" charset="-128"/>
              </a:rPr>
              <a:t>50</a:t>
            </a:r>
            <a:r>
              <a:rPr kumimoji="1" lang="ja-JP" altLang="en-US" sz="2000" dirty="0" smtClean="0">
                <a:solidFill>
                  <a:srgbClr val="FF0000"/>
                </a:solidFill>
                <a:latin typeface="メイリオ" pitchFamily="50" charset="-128"/>
                <a:ea typeface="メイリオ" pitchFamily="50" charset="-128"/>
                <a:cs typeface="メイリオ" pitchFamily="50" charset="-128"/>
              </a:rPr>
              <a:t>㎝望遠鏡の自動観測システムを利用出来ないか？</a:t>
            </a:r>
          </a:p>
        </p:txBody>
      </p:sp>
      <p:sp>
        <p:nvSpPr>
          <p:cNvPr id="11" name="テキスト ボックス 10"/>
          <p:cNvSpPr txBox="1"/>
          <p:nvPr/>
        </p:nvSpPr>
        <p:spPr>
          <a:xfrm>
            <a:off x="4207248" y="6397297"/>
            <a:ext cx="776175" cy="400110"/>
          </a:xfrm>
          <a:prstGeom prst="rect">
            <a:avLst/>
          </a:prstGeom>
          <a:noFill/>
        </p:spPr>
        <p:txBody>
          <a:bodyPr wrap="none" rtlCol="0">
            <a:spAutoFit/>
          </a:bodyPr>
          <a:lstStyle/>
          <a:p>
            <a:r>
              <a:rPr lang="en-US" altLang="ja-JP" sz="2000" dirty="0">
                <a:latin typeface="メイリオ" pitchFamily="50" charset="-128"/>
                <a:ea typeface="メイリオ" pitchFamily="50" charset="-128"/>
                <a:cs typeface="メイリオ" pitchFamily="50" charset="-128"/>
              </a:rPr>
              <a:t>3</a:t>
            </a:r>
            <a:r>
              <a:rPr kumimoji="1" lang="en-US" altLang="ja-JP" sz="2000" dirty="0" smtClean="0">
                <a:latin typeface="メイリオ" pitchFamily="50" charset="-128"/>
                <a:ea typeface="メイリオ" pitchFamily="50" charset="-128"/>
                <a:cs typeface="メイリオ" pitchFamily="50" charset="-128"/>
              </a:rPr>
              <a:t>/15</a:t>
            </a:r>
            <a:endParaRPr kumimoji="1" lang="ja-JP" altLang="en-US" sz="2000" dirty="0" smtClean="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611560" y="6021288"/>
            <a:ext cx="1415772" cy="338554"/>
          </a:xfrm>
          <a:prstGeom prst="rect">
            <a:avLst/>
          </a:prstGeom>
          <a:noFill/>
        </p:spPr>
        <p:txBody>
          <a:bodyPr wrap="none" rtlCol="0">
            <a:spAutoFit/>
          </a:bodyPr>
          <a:lstStyle/>
          <a:p>
            <a:r>
              <a:rPr kumimoji="1" lang="ja-JP" altLang="en-US" sz="1600" dirty="0" smtClean="0">
                <a:latin typeface="メイリオ" pitchFamily="50" charset="-128"/>
                <a:ea typeface="メイリオ" pitchFamily="50" charset="-128"/>
                <a:cs typeface="メイリオ" pitchFamily="50" charset="-128"/>
              </a:rPr>
              <a:t>諸隈さんより</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41338" y="0"/>
            <a:ext cx="8229600" cy="872716"/>
          </a:xfrm>
        </p:spPr>
        <p:txBody>
          <a:bodyPr>
            <a:normAutofit/>
            <a:scene3d>
              <a:camera prst="orthographicFront"/>
              <a:lightRig rig="soft" dir="t"/>
            </a:scene3d>
            <a:sp3d prstMaterial="softEdge">
              <a:bevelT w="25400" h="25400"/>
            </a:sp3d>
          </a:bodyPr>
          <a:lstStyle/>
          <a:p>
            <a:pPr fontAlgn="auto">
              <a:spcAft>
                <a:spcPts val="0"/>
              </a:spcAft>
              <a:defRPr/>
            </a:pPr>
            <a:r>
              <a:rPr lang="en-US" altLang="ja-JP" sz="3600" dirty="0" err="1" smtClean="0">
                <a:solidFill>
                  <a:srgbClr val="002060"/>
                </a:solidFill>
                <a:latin typeface="メイリオ" pitchFamily="50" charset="-128"/>
                <a:ea typeface="メイリオ" pitchFamily="50" charset="-128"/>
                <a:cs typeface="メイリオ" pitchFamily="50" charset="-128"/>
              </a:rPr>
              <a:t>MITSuME</a:t>
            </a:r>
            <a:r>
              <a:rPr lang="ja-JP" altLang="en-US" sz="3600" dirty="0" smtClean="0">
                <a:solidFill>
                  <a:srgbClr val="002060"/>
                </a:solidFill>
                <a:latin typeface="メイリオ" pitchFamily="50" charset="-128"/>
                <a:ea typeface="メイリオ" pitchFamily="50" charset="-128"/>
                <a:cs typeface="メイリオ" pitchFamily="50" charset="-128"/>
              </a:rPr>
              <a:t>プロジェクト</a:t>
            </a:r>
            <a:endParaRPr lang="ja-JP" altLang="en-US" sz="3600" dirty="0">
              <a:solidFill>
                <a:srgbClr val="002060"/>
              </a:solidFill>
              <a:latin typeface="メイリオ" pitchFamily="50" charset="-128"/>
              <a:ea typeface="メイリオ" pitchFamily="50" charset="-128"/>
              <a:cs typeface="メイリオ" pitchFamily="50" charset="-128"/>
            </a:endParaRPr>
          </a:p>
        </p:txBody>
      </p:sp>
      <p:sp>
        <p:nvSpPr>
          <p:cNvPr id="15363" name="AutoShape 88"/>
          <p:cNvSpPr>
            <a:spLocks noChangeArrowheads="1"/>
          </p:cNvSpPr>
          <p:nvPr/>
        </p:nvSpPr>
        <p:spPr bwMode="auto">
          <a:xfrm>
            <a:off x="4705150" y="4435475"/>
            <a:ext cx="4438849" cy="2335213"/>
          </a:xfrm>
          <a:prstGeom prst="roundRect">
            <a:avLst>
              <a:gd name="adj" fmla="val 16667"/>
            </a:avLst>
          </a:prstGeom>
          <a:solidFill>
            <a:srgbClr val="FFCCFF"/>
          </a:solidFill>
          <a:ln w="38100">
            <a:solidFill>
              <a:srgbClr val="FF0000"/>
            </a:solidFill>
            <a:round/>
            <a:headEnd/>
            <a:tailEnd/>
          </a:ln>
        </p:spPr>
        <p:txBody>
          <a:bodyPr wrap="square" anchor="ctr">
            <a:prstTxWarp prst="textNoShape">
              <a:avLst/>
            </a:prstTxWarp>
            <a:spAutoFit/>
          </a:bodyPr>
          <a:lstStyle/>
          <a:p>
            <a:endParaRPr lang="ja-JP" altLang="en-US">
              <a:latin typeface="Trebuchet MS" charset="0"/>
              <a:ea typeface="ヒラギノ丸ゴ Pro W4" charset="-128"/>
              <a:cs typeface="ヒラギノ丸ゴ Pro W4" charset="-128"/>
            </a:endParaRPr>
          </a:p>
        </p:txBody>
      </p:sp>
      <p:sp>
        <p:nvSpPr>
          <p:cNvPr id="15364" name="AutoShape 85"/>
          <p:cNvSpPr>
            <a:spLocks noChangeArrowheads="1"/>
          </p:cNvSpPr>
          <p:nvPr/>
        </p:nvSpPr>
        <p:spPr bwMode="auto">
          <a:xfrm>
            <a:off x="0" y="1500188"/>
            <a:ext cx="4548188" cy="5229225"/>
          </a:xfrm>
          <a:prstGeom prst="roundRect">
            <a:avLst>
              <a:gd name="adj" fmla="val 16667"/>
            </a:avLst>
          </a:prstGeom>
          <a:solidFill>
            <a:schemeClr val="bg2"/>
          </a:solidFill>
          <a:ln w="38100">
            <a:solidFill>
              <a:srgbClr val="0000FF"/>
            </a:solidFill>
            <a:round/>
            <a:headEnd/>
            <a:tailEnd/>
          </a:ln>
        </p:spPr>
        <p:txBody>
          <a:bodyPr anchor="ctr">
            <a:prstTxWarp prst="textNoShape">
              <a:avLst/>
            </a:prstTxWarp>
            <a:spAutoFit/>
          </a:bodyPr>
          <a:lstStyle/>
          <a:p>
            <a:endParaRPr lang="ja-JP" altLang="en-US">
              <a:latin typeface="Trebuchet MS" charset="0"/>
              <a:ea typeface="ヒラギノ丸ゴ Pro W4" charset="-128"/>
              <a:cs typeface="ヒラギノ丸ゴ Pro W4" charset="-128"/>
            </a:endParaRPr>
          </a:p>
        </p:txBody>
      </p:sp>
      <p:sp>
        <p:nvSpPr>
          <p:cNvPr id="15365" name="Text Box 60"/>
          <p:cNvSpPr txBox="1">
            <a:spLocks noChangeArrowheads="1"/>
          </p:cNvSpPr>
          <p:nvPr/>
        </p:nvSpPr>
        <p:spPr bwMode="auto">
          <a:xfrm>
            <a:off x="669726" y="620688"/>
            <a:ext cx="9086850" cy="430213"/>
          </a:xfrm>
          <a:prstGeom prst="rect">
            <a:avLst/>
          </a:prstGeom>
          <a:noFill/>
          <a:ln w="9525">
            <a:noFill/>
            <a:miter lim="800000"/>
            <a:headEnd/>
            <a:tailEnd/>
          </a:ln>
        </p:spPr>
        <p:txBody>
          <a:bodyPr wrap="none">
            <a:prstTxWarp prst="textNoShape">
              <a:avLst/>
            </a:prstTxWarp>
            <a:spAutoFit/>
          </a:bodyPr>
          <a:lstStyle/>
          <a:p>
            <a:pPr>
              <a:spcBef>
                <a:spcPct val="20000"/>
              </a:spcBef>
            </a:pPr>
            <a:r>
              <a:rPr lang="en-US" altLang="ja-JP" sz="2200" dirty="0">
                <a:solidFill>
                  <a:srgbClr val="FF0000"/>
                </a:solidFill>
                <a:ea typeface="Arial" charset="0"/>
                <a:cs typeface="Arial" charset="0"/>
              </a:rPr>
              <a:t>M</a:t>
            </a:r>
            <a:r>
              <a:rPr lang="en-US" altLang="ja-JP" sz="2200" dirty="0">
                <a:ea typeface="Arial" charset="0"/>
                <a:cs typeface="Arial" charset="0"/>
              </a:rPr>
              <a:t>ulti-color </a:t>
            </a:r>
            <a:r>
              <a:rPr lang="en-US" altLang="ja-JP" sz="2200" dirty="0">
                <a:solidFill>
                  <a:srgbClr val="FF0000"/>
                </a:solidFill>
                <a:ea typeface="Arial" charset="0"/>
                <a:cs typeface="Arial" charset="0"/>
              </a:rPr>
              <a:t>I</a:t>
            </a:r>
            <a:r>
              <a:rPr lang="en-US" altLang="ja-JP" sz="2200" dirty="0">
                <a:ea typeface="Arial" charset="0"/>
                <a:cs typeface="Arial" charset="0"/>
              </a:rPr>
              <a:t>maging </a:t>
            </a:r>
            <a:r>
              <a:rPr lang="en-US" altLang="ja-JP" sz="2200" dirty="0">
                <a:solidFill>
                  <a:srgbClr val="FF0000"/>
                </a:solidFill>
                <a:ea typeface="Arial" charset="0"/>
                <a:cs typeface="Arial" charset="0"/>
              </a:rPr>
              <a:t>T</a:t>
            </a:r>
            <a:r>
              <a:rPr lang="en-US" altLang="ja-JP" sz="2200" dirty="0">
                <a:ea typeface="Arial" charset="0"/>
                <a:cs typeface="Arial" charset="0"/>
              </a:rPr>
              <a:t>elescopes for </a:t>
            </a:r>
            <a:r>
              <a:rPr lang="en-US" altLang="ja-JP" sz="2200" dirty="0">
                <a:solidFill>
                  <a:srgbClr val="FF0000"/>
                </a:solidFill>
                <a:ea typeface="Arial" charset="0"/>
                <a:cs typeface="Arial" charset="0"/>
              </a:rPr>
              <a:t>Su</a:t>
            </a:r>
            <a:r>
              <a:rPr lang="en-US" altLang="ja-JP" sz="2200" dirty="0">
                <a:ea typeface="Arial" charset="0"/>
                <a:cs typeface="Arial" charset="0"/>
              </a:rPr>
              <a:t>rveys and </a:t>
            </a:r>
            <a:r>
              <a:rPr lang="en-US" altLang="ja-JP" sz="2200" dirty="0">
                <a:solidFill>
                  <a:srgbClr val="FF0000"/>
                </a:solidFill>
                <a:ea typeface="Arial" charset="0"/>
                <a:cs typeface="Arial" charset="0"/>
              </a:rPr>
              <a:t>M</a:t>
            </a:r>
            <a:r>
              <a:rPr lang="en-US" altLang="ja-JP" sz="2200" dirty="0">
                <a:ea typeface="Arial" charset="0"/>
                <a:cs typeface="Arial" charset="0"/>
              </a:rPr>
              <a:t>onstrous </a:t>
            </a:r>
            <a:r>
              <a:rPr lang="en-US" altLang="ja-JP" sz="2200" dirty="0">
                <a:solidFill>
                  <a:srgbClr val="FF0000"/>
                </a:solidFill>
                <a:ea typeface="Arial" charset="0"/>
                <a:cs typeface="Arial" charset="0"/>
              </a:rPr>
              <a:t>E</a:t>
            </a:r>
            <a:r>
              <a:rPr lang="en-US" altLang="ja-JP" sz="2200" dirty="0">
                <a:ea typeface="Arial" charset="0"/>
                <a:cs typeface="Arial" charset="0"/>
              </a:rPr>
              <a:t>xplosions </a:t>
            </a:r>
          </a:p>
        </p:txBody>
      </p:sp>
      <p:pic>
        <p:nvPicPr>
          <p:cNvPr id="15366" name="Picture 61" descr="filter1"/>
          <p:cNvPicPr>
            <a:picLocks noChangeAspect="1" noChangeArrowheads="1"/>
          </p:cNvPicPr>
          <p:nvPr/>
        </p:nvPicPr>
        <p:blipFill>
          <a:blip r:embed="rId3" cstate="print"/>
          <a:srcRect/>
          <a:stretch>
            <a:fillRect/>
          </a:stretch>
        </p:blipFill>
        <p:spPr bwMode="auto">
          <a:xfrm>
            <a:off x="5321300" y="1474788"/>
            <a:ext cx="3746500" cy="2936875"/>
          </a:xfrm>
          <a:prstGeom prst="rect">
            <a:avLst/>
          </a:prstGeom>
          <a:noFill/>
          <a:ln w="9525">
            <a:noFill/>
            <a:miter lim="800000"/>
            <a:headEnd/>
            <a:tailEnd/>
          </a:ln>
        </p:spPr>
      </p:pic>
      <p:sp>
        <p:nvSpPr>
          <p:cNvPr id="15367" name="Text Box 62"/>
          <p:cNvSpPr txBox="1">
            <a:spLocks noChangeArrowheads="1"/>
          </p:cNvSpPr>
          <p:nvPr/>
        </p:nvSpPr>
        <p:spPr bwMode="auto">
          <a:xfrm>
            <a:off x="5754688" y="2349500"/>
            <a:ext cx="528637" cy="460375"/>
          </a:xfrm>
          <a:prstGeom prst="rect">
            <a:avLst/>
          </a:prstGeom>
          <a:noFill/>
          <a:ln w="9525">
            <a:noFill/>
            <a:miter lim="800000"/>
            <a:headEnd/>
            <a:tailEnd/>
          </a:ln>
        </p:spPr>
        <p:txBody>
          <a:bodyPr>
            <a:prstTxWarp prst="textNoShape">
              <a:avLst/>
            </a:prstTxWarp>
            <a:spAutoFit/>
          </a:bodyPr>
          <a:lstStyle/>
          <a:p>
            <a:r>
              <a:rPr lang="en-US" altLang="ja-JP">
                <a:solidFill>
                  <a:srgbClr val="0000CC"/>
                </a:solidFill>
                <a:latin typeface="Arial Black" charset="0"/>
                <a:ea typeface="ヒラギノ丸ゴ Pro W4" charset="-128"/>
                <a:cs typeface="ヒラギノ丸ゴ Pro W4" charset="-128"/>
              </a:rPr>
              <a:t>g’</a:t>
            </a:r>
          </a:p>
        </p:txBody>
      </p:sp>
      <p:sp>
        <p:nvSpPr>
          <p:cNvPr id="15368" name="Text Box 63"/>
          <p:cNvSpPr txBox="1">
            <a:spLocks noChangeArrowheads="1"/>
          </p:cNvSpPr>
          <p:nvPr/>
        </p:nvSpPr>
        <p:spPr bwMode="auto">
          <a:xfrm>
            <a:off x="5972175" y="2527300"/>
            <a:ext cx="344488" cy="830263"/>
          </a:xfrm>
          <a:prstGeom prst="rect">
            <a:avLst/>
          </a:prstGeom>
          <a:noFill/>
          <a:ln w="9525">
            <a:noFill/>
            <a:miter lim="800000"/>
            <a:headEnd/>
            <a:tailEnd/>
          </a:ln>
        </p:spPr>
        <p:txBody>
          <a:bodyPr>
            <a:prstTxWarp prst="textNoShape">
              <a:avLst/>
            </a:prstTxWarp>
            <a:spAutoFit/>
          </a:bodyPr>
          <a:lstStyle/>
          <a:p>
            <a:r>
              <a:rPr lang="en-US" altLang="ja-JP">
                <a:solidFill>
                  <a:srgbClr val="0000CC"/>
                </a:solidFill>
                <a:latin typeface="Arial Black" charset="0"/>
                <a:ea typeface="ヒラギノ丸ゴ Pro W4" charset="-128"/>
                <a:cs typeface="ヒラギノ丸ゴ Pro W4" charset="-128"/>
              </a:rPr>
              <a:t>R</a:t>
            </a:r>
          </a:p>
        </p:txBody>
      </p:sp>
      <p:sp>
        <p:nvSpPr>
          <p:cNvPr id="15369" name="Text Box 64"/>
          <p:cNvSpPr txBox="1">
            <a:spLocks noChangeArrowheads="1"/>
          </p:cNvSpPr>
          <p:nvPr/>
        </p:nvSpPr>
        <p:spPr bwMode="auto">
          <a:xfrm>
            <a:off x="6294438" y="2535238"/>
            <a:ext cx="250825" cy="830262"/>
          </a:xfrm>
          <a:prstGeom prst="rect">
            <a:avLst/>
          </a:prstGeom>
          <a:noFill/>
          <a:ln w="9525">
            <a:noFill/>
            <a:miter lim="800000"/>
            <a:headEnd/>
            <a:tailEnd/>
          </a:ln>
        </p:spPr>
        <p:txBody>
          <a:bodyPr>
            <a:prstTxWarp prst="textNoShape">
              <a:avLst/>
            </a:prstTxWarp>
            <a:spAutoFit/>
          </a:bodyPr>
          <a:lstStyle/>
          <a:p>
            <a:r>
              <a:rPr lang="en-US" altLang="ja-JP">
                <a:solidFill>
                  <a:srgbClr val="0000CC"/>
                </a:solidFill>
                <a:latin typeface="Arial Black" charset="0"/>
                <a:ea typeface="ヒラギノ丸ゴ Pro W4" charset="-128"/>
                <a:cs typeface="ヒラギノ丸ゴ Pro W4" charset="-128"/>
              </a:rPr>
              <a:t>I</a:t>
            </a:r>
          </a:p>
        </p:txBody>
      </p:sp>
      <p:sp>
        <p:nvSpPr>
          <p:cNvPr id="15370" name="Text Box 65"/>
          <p:cNvSpPr txBox="1">
            <a:spLocks noChangeArrowheads="1"/>
          </p:cNvSpPr>
          <p:nvPr/>
        </p:nvSpPr>
        <p:spPr bwMode="auto">
          <a:xfrm>
            <a:off x="6497638" y="2459038"/>
            <a:ext cx="293687" cy="830262"/>
          </a:xfrm>
          <a:prstGeom prst="rect">
            <a:avLst/>
          </a:prstGeom>
          <a:noFill/>
          <a:ln w="9525">
            <a:noFill/>
            <a:miter lim="800000"/>
            <a:headEnd/>
            <a:tailEnd/>
          </a:ln>
        </p:spPr>
        <p:txBody>
          <a:bodyPr>
            <a:prstTxWarp prst="textNoShape">
              <a:avLst/>
            </a:prstTxWarp>
            <a:spAutoFit/>
          </a:bodyPr>
          <a:lstStyle/>
          <a:p>
            <a:r>
              <a:rPr lang="en-US" altLang="ja-JP">
                <a:solidFill>
                  <a:srgbClr val="0000CC"/>
                </a:solidFill>
                <a:latin typeface="Arial Black" charset="0"/>
                <a:ea typeface="ヒラギノ丸ゴ Pro W4" charset="-128"/>
                <a:cs typeface="ヒラギノ丸ゴ Pro W4" charset="-128"/>
              </a:rPr>
              <a:t>Y</a:t>
            </a:r>
          </a:p>
        </p:txBody>
      </p:sp>
      <p:sp>
        <p:nvSpPr>
          <p:cNvPr id="15371" name="Text Box 66"/>
          <p:cNvSpPr txBox="1">
            <a:spLocks noChangeArrowheads="1"/>
          </p:cNvSpPr>
          <p:nvPr/>
        </p:nvSpPr>
        <p:spPr bwMode="auto">
          <a:xfrm>
            <a:off x="6926263" y="2533650"/>
            <a:ext cx="322262" cy="830263"/>
          </a:xfrm>
          <a:prstGeom prst="rect">
            <a:avLst/>
          </a:prstGeom>
          <a:noFill/>
          <a:ln w="9525">
            <a:noFill/>
            <a:miter lim="800000"/>
            <a:headEnd/>
            <a:tailEnd/>
          </a:ln>
        </p:spPr>
        <p:txBody>
          <a:bodyPr>
            <a:prstTxWarp prst="textNoShape">
              <a:avLst/>
            </a:prstTxWarp>
            <a:spAutoFit/>
          </a:bodyPr>
          <a:lstStyle/>
          <a:p>
            <a:r>
              <a:rPr lang="en-US" altLang="ja-JP">
                <a:solidFill>
                  <a:srgbClr val="0000CC"/>
                </a:solidFill>
                <a:latin typeface="Arial Black" charset="0"/>
                <a:ea typeface="ヒラギノ丸ゴ Pro W4" charset="-128"/>
                <a:cs typeface="ヒラギノ丸ゴ Pro W4" charset="-128"/>
              </a:rPr>
              <a:t>J</a:t>
            </a:r>
          </a:p>
        </p:txBody>
      </p:sp>
      <p:sp>
        <p:nvSpPr>
          <p:cNvPr id="15372" name="Text Box 67"/>
          <p:cNvSpPr txBox="1">
            <a:spLocks noChangeArrowheads="1"/>
          </p:cNvSpPr>
          <p:nvPr/>
        </p:nvSpPr>
        <p:spPr bwMode="auto">
          <a:xfrm>
            <a:off x="7427913" y="2535238"/>
            <a:ext cx="630237" cy="461962"/>
          </a:xfrm>
          <a:prstGeom prst="rect">
            <a:avLst/>
          </a:prstGeom>
          <a:noFill/>
          <a:ln w="9525">
            <a:noFill/>
            <a:miter lim="800000"/>
            <a:headEnd/>
            <a:tailEnd/>
          </a:ln>
        </p:spPr>
        <p:txBody>
          <a:bodyPr>
            <a:prstTxWarp prst="textNoShape">
              <a:avLst/>
            </a:prstTxWarp>
            <a:spAutoFit/>
          </a:bodyPr>
          <a:lstStyle/>
          <a:p>
            <a:r>
              <a:rPr lang="en-US" altLang="ja-JP">
                <a:solidFill>
                  <a:srgbClr val="0000CC"/>
                </a:solidFill>
                <a:latin typeface="Arial Black" charset="0"/>
                <a:ea typeface="ヒラギノ丸ゴ Pro W4" charset="-128"/>
                <a:cs typeface="ヒラギノ丸ゴ Pro W4" charset="-128"/>
              </a:rPr>
              <a:t>H</a:t>
            </a:r>
          </a:p>
        </p:txBody>
      </p:sp>
      <p:sp>
        <p:nvSpPr>
          <p:cNvPr id="15373" name="Text Box 68"/>
          <p:cNvSpPr txBox="1">
            <a:spLocks noChangeArrowheads="1"/>
          </p:cNvSpPr>
          <p:nvPr/>
        </p:nvSpPr>
        <p:spPr bwMode="auto">
          <a:xfrm>
            <a:off x="8134350" y="2535238"/>
            <a:ext cx="700088" cy="461962"/>
          </a:xfrm>
          <a:prstGeom prst="rect">
            <a:avLst/>
          </a:prstGeom>
          <a:noFill/>
          <a:ln w="9525">
            <a:noFill/>
            <a:miter lim="800000"/>
            <a:headEnd/>
            <a:tailEnd/>
          </a:ln>
        </p:spPr>
        <p:txBody>
          <a:bodyPr>
            <a:prstTxWarp prst="textNoShape">
              <a:avLst/>
            </a:prstTxWarp>
            <a:spAutoFit/>
          </a:bodyPr>
          <a:lstStyle/>
          <a:p>
            <a:r>
              <a:rPr lang="en-US" altLang="ja-JP">
                <a:solidFill>
                  <a:srgbClr val="0000CC"/>
                </a:solidFill>
                <a:latin typeface="Arial Black" charset="0"/>
                <a:ea typeface="ヒラギノ丸ゴ Pro W4" charset="-128"/>
                <a:cs typeface="ヒラギノ丸ゴ Pro W4" charset="-128"/>
              </a:rPr>
              <a:t>Ks</a:t>
            </a:r>
          </a:p>
        </p:txBody>
      </p:sp>
      <p:sp>
        <p:nvSpPr>
          <p:cNvPr id="15374" name="Rectangle 69"/>
          <p:cNvSpPr>
            <a:spLocks noChangeArrowheads="1"/>
          </p:cNvSpPr>
          <p:nvPr/>
        </p:nvSpPr>
        <p:spPr bwMode="auto">
          <a:xfrm>
            <a:off x="6624228" y="3290888"/>
            <a:ext cx="2278472" cy="525462"/>
          </a:xfrm>
          <a:prstGeom prst="rect">
            <a:avLst/>
          </a:prstGeom>
          <a:solidFill>
            <a:srgbClr val="FF0066"/>
          </a:solidFill>
          <a:ln w="9525">
            <a:noFill/>
            <a:miter lim="800000"/>
            <a:headEnd/>
            <a:tailEnd/>
          </a:ln>
        </p:spPr>
        <p:txBody>
          <a:bodyPr wrap="none" anchor="ctr">
            <a:prstTxWarp prst="textNoShape">
              <a:avLst/>
            </a:prstTxWarp>
          </a:bodyPr>
          <a:lstStyle/>
          <a:p>
            <a:r>
              <a:rPr lang="ja-JP" altLang="en-US" i="1" dirty="0">
                <a:latin typeface="Times New Roman" charset="0"/>
                <a:ea typeface="ヒラギノ丸ゴ Pro W4" charset="-128"/>
                <a:cs typeface="ヒラギノ丸ゴ Pro W4" charset="-128"/>
              </a:rPr>
              <a:t>近赤外カメラ</a:t>
            </a:r>
          </a:p>
        </p:txBody>
      </p:sp>
      <p:sp>
        <p:nvSpPr>
          <p:cNvPr id="15375" name="Rectangle 70"/>
          <p:cNvSpPr>
            <a:spLocks noChangeArrowheads="1"/>
          </p:cNvSpPr>
          <p:nvPr/>
        </p:nvSpPr>
        <p:spPr bwMode="auto">
          <a:xfrm>
            <a:off x="5797550" y="3290888"/>
            <a:ext cx="877888" cy="528637"/>
          </a:xfrm>
          <a:prstGeom prst="rect">
            <a:avLst/>
          </a:prstGeom>
          <a:solidFill>
            <a:srgbClr val="0000CC"/>
          </a:solidFill>
          <a:ln w="9525">
            <a:noFill/>
            <a:miter lim="800000"/>
            <a:headEnd/>
            <a:tailEnd/>
          </a:ln>
        </p:spPr>
        <p:txBody>
          <a:bodyPr wrap="none" anchor="ctr">
            <a:prstTxWarp prst="textNoShape">
              <a:avLst/>
            </a:prstTxWarp>
          </a:bodyPr>
          <a:lstStyle/>
          <a:p>
            <a:r>
              <a:rPr lang="ja-JP" altLang="en-US" i="1">
                <a:latin typeface="Times New Roman" charset="0"/>
                <a:ea typeface="ヒラギノ丸ゴ Pro W4" charset="-128"/>
                <a:cs typeface="ヒラギノ丸ゴ Pro W4" charset="-128"/>
              </a:rPr>
              <a:t>可視</a:t>
            </a:r>
            <a:endParaRPr lang="en-US" altLang="ja-JP" i="1">
              <a:latin typeface="Times New Roman" charset="0"/>
              <a:ea typeface="ヒラギノ丸ゴ Pro W4" charset="-128"/>
              <a:cs typeface="ヒラギノ丸ゴ Pro W4" charset="-128"/>
            </a:endParaRPr>
          </a:p>
          <a:p>
            <a:r>
              <a:rPr lang="ja-JP" altLang="en-US" i="1">
                <a:latin typeface="Times New Roman" charset="0"/>
                <a:ea typeface="ヒラギノ丸ゴ Pro W4" charset="-128"/>
                <a:cs typeface="ヒラギノ丸ゴ Pro W4" charset="-128"/>
              </a:rPr>
              <a:t>カメラ</a:t>
            </a:r>
          </a:p>
        </p:txBody>
      </p:sp>
      <p:pic>
        <p:nvPicPr>
          <p:cNvPr id="15376" name="Picture 71" descr="DSCN4748"/>
          <p:cNvPicPr>
            <a:picLocks noChangeAspect="1" noChangeArrowheads="1"/>
          </p:cNvPicPr>
          <p:nvPr/>
        </p:nvPicPr>
        <p:blipFill>
          <a:blip r:embed="rId4" cstate="print"/>
          <a:srcRect/>
          <a:stretch>
            <a:fillRect/>
          </a:stretch>
        </p:blipFill>
        <p:spPr bwMode="auto">
          <a:xfrm>
            <a:off x="2587625" y="1773238"/>
            <a:ext cx="1852613" cy="2470150"/>
          </a:xfrm>
          <a:prstGeom prst="rect">
            <a:avLst/>
          </a:prstGeom>
          <a:noFill/>
          <a:ln w="9525">
            <a:noFill/>
            <a:miter lim="800000"/>
            <a:headEnd/>
            <a:tailEnd/>
          </a:ln>
        </p:spPr>
      </p:pic>
      <p:pic>
        <p:nvPicPr>
          <p:cNvPr id="15377" name="Picture 72" descr="telescope"/>
          <p:cNvPicPr>
            <a:picLocks noChangeAspect="1" noChangeArrowheads="1"/>
          </p:cNvPicPr>
          <p:nvPr/>
        </p:nvPicPr>
        <p:blipFill>
          <a:blip r:embed="rId5" cstate="print"/>
          <a:srcRect/>
          <a:stretch>
            <a:fillRect/>
          </a:stretch>
        </p:blipFill>
        <p:spPr bwMode="auto">
          <a:xfrm>
            <a:off x="88900" y="2057400"/>
            <a:ext cx="2435225" cy="1824038"/>
          </a:xfrm>
          <a:prstGeom prst="rect">
            <a:avLst/>
          </a:prstGeom>
          <a:noFill/>
          <a:ln w="9525">
            <a:noFill/>
            <a:miter lim="800000"/>
            <a:headEnd/>
            <a:tailEnd/>
          </a:ln>
        </p:spPr>
      </p:pic>
      <p:pic>
        <p:nvPicPr>
          <p:cNvPr id="15378" name="Picture 73" descr="tel91cm_2_2"/>
          <p:cNvPicPr>
            <a:picLocks noChangeAspect="1" noChangeArrowheads="1"/>
          </p:cNvPicPr>
          <p:nvPr/>
        </p:nvPicPr>
        <p:blipFill>
          <a:blip r:embed="rId6" cstate="print">
            <a:lum bright="18000" contrast="36000"/>
          </a:blip>
          <a:srcRect t="20320" r="4024" b="15240"/>
          <a:stretch>
            <a:fillRect/>
          </a:stretch>
        </p:blipFill>
        <p:spPr bwMode="auto">
          <a:xfrm>
            <a:off x="6845300" y="4679950"/>
            <a:ext cx="2155825" cy="2063750"/>
          </a:xfrm>
          <a:prstGeom prst="rect">
            <a:avLst/>
          </a:prstGeom>
          <a:noFill/>
          <a:ln w="9525">
            <a:noFill/>
            <a:miter lim="800000"/>
            <a:headEnd/>
            <a:tailEnd/>
          </a:ln>
        </p:spPr>
      </p:pic>
      <p:sp>
        <p:nvSpPr>
          <p:cNvPr id="15379" name="Rectangle 74"/>
          <p:cNvSpPr>
            <a:spLocks noChangeArrowheads="1"/>
          </p:cNvSpPr>
          <p:nvPr/>
        </p:nvSpPr>
        <p:spPr bwMode="auto">
          <a:xfrm>
            <a:off x="323528" y="1664804"/>
            <a:ext cx="2540000" cy="457200"/>
          </a:xfrm>
          <a:prstGeom prst="rect">
            <a:avLst/>
          </a:prstGeom>
          <a:noFill/>
          <a:ln w="9525">
            <a:noFill/>
            <a:miter lim="800000"/>
            <a:headEnd/>
            <a:tailEnd/>
          </a:ln>
        </p:spPr>
        <p:txBody>
          <a:bodyPr wrap="none">
            <a:prstTxWarp prst="textNoShape">
              <a:avLst/>
            </a:prstTxWarp>
            <a:spAutoFit/>
          </a:bodyPr>
          <a:lstStyle/>
          <a:p>
            <a:r>
              <a:rPr lang="ja-JP" altLang="en-US" dirty="0">
                <a:solidFill>
                  <a:srgbClr val="FF0000"/>
                </a:solidFill>
                <a:latin typeface="ヒラギノ丸ゴ Pro W4" charset="-128"/>
                <a:ea typeface="ヒラギノ丸ゴ Pro W4" charset="-128"/>
                <a:cs typeface="ヒラギノ丸ゴ Pro W4" charset="-128"/>
              </a:rPr>
              <a:t>可視</a:t>
            </a:r>
            <a:r>
              <a:rPr lang="en-US" altLang="ja-JP" dirty="0">
                <a:solidFill>
                  <a:srgbClr val="FF0000"/>
                </a:solidFill>
                <a:latin typeface="ヒラギノ丸ゴ Pro W4" charset="-128"/>
                <a:ea typeface="ヒラギノ丸ゴ Pro W4" charset="-128"/>
                <a:cs typeface="ヒラギノ丸ゴ Pro W4" charset="-128"/>
              </a:rPr>
              <a:t>50cm</a:t>
            </a:r>
            <a:r>
              <a:rPr lang="ja-JP" altLang="en-US" dirty="0">
                <a:solidFill>
                  <a:srgbClr val="FF0000"/>
                </a:solidFill>
                <a:latin typeface="ヒラギノ丸ゴ Pro W4" charset="-128"/>
                <a:ea typeface="ヒラギノ丸ゴ Pro W4" charset="-128"/>
                <a:cs typeface="ヒラギノ丸ゴ Pro W4" charset="-128"/>
              </a:rPr>
              <a:t>望遠鏡</a:t>
            </a:r>
          </a:p>
        </p:txBody>
      </p:sp>
      <p:sp>
        <p:nvSpPr>
          <p:cNvPr id="15380" name="Rectangle 75"/>
          <p:cNvSpPr>
            <a:spLocks noChangeArrowheads="1"/>
          </p:cNvSpPr>
          <p:nvPr/>
        </p:nvSpPr>
        <p:spPr bwMode="auto">
          <a:xfrm>
            <a:off x="63500" y="2151063"/>
            <a:ext cx="2452688" cy="1824037"/>
          </a:xfrm>
          <a:prstGeom prst="rect">
            <a:avLst/>
          </a:prstGeom>
          <a:noFill/>
          <a:ln w="57150" cmpd="thickThin">
            <a:solidFill>
              <a:schemeClr val="accent1"/>
            </a:solidFill>
            <a:miter lim="800000"/>
            <a:headEnd/>
            <a:tailEnd/>
          </a:ln>
        </p:spPr>
        <p:txBody>
          <a:bodyPr wrap="none" anchor="ctr">
            <a:prstTxWarp prst="textNoShape">
              <a:avLst/>
            </a:prstTxWarp>
          </a:bodyPr>
          <a:lstStyle/>
          <a:p>
            <a:endParaRPr lang="ja-JP" altLang="en-US">
              <a:latin typeface="Trebuchet MS" charset="0"/>
              <a:ea typeface="ヒラギノ丸ゴ Pro W4" charset="-128"/>
              <a:cs typeface="ヒラギノ丸ゴ Pro W4" charset="-128"/>
            </a:endParaRPr>
          </a:p>
        </p:txBody>
      </p:sp>
      <p:sp>
        <p:nvSpPr>
          <p:cNvPr id="15381" name="Rectangle 76"/>
          <p:cNvSpPr>
            <a:spLocks noChangeArrowheads="1"/>
          </p:cNvSpPr>
          <p:nvPr/>
        </p:nvSpPr>
        <p:spPr bwMode="auto">
          <a:xfrm>
            <a:off x="4932040" y="4761148"/>
            <a:ext cx="1930400" cy="822325"/>
          </a:xfrm>
          <a:prstGeom prst="rect">
            <a:avLst/>
          </a:prstGeom>
          <a:noFill/>
          <a:ln w="9525">
            <a:noFill/>
            <a:miter lim="800000"/>
            <a:headEnd/>
            <a:tailEnd/>
          </a:ln>
        </p:spPr>
        <p:txBody>
          <a:bodyPr wrap="none">
            <a:prstTxWarp prst="textNoShape">
              <a:avLst/>
            </a:prstTxWarp>
            <a:spAutoFit/>
          </a:bodyPr>
          <a:lstStyle/>
          <a:p>
            <a:r>
              <a:rPr lang="ja-JP" altLang="en-US" dirty="0">
                <a:solidFill>
                  <a:srgbClr val="FF0000"/>
                </a:solidFill>
                <a:latin typeface="ヒラギノ丸ゴ Pro W4" charset="-128"/>
                <a:ea typeface="ヒラギノ丸ゴ Pro W4" charset="-128"/>
                <a:cs typeface="ヒラギノ丸ゴ Pro W4" charset="-128"/>
              </a:rPr>
              <a:t>近赤外</a:t>
            </a:r>
            <a:r>
              <a:rPr lang="en-US" altLang="ja-JP" dirty="0">
                <a:solidFill>
                  <a:srgbClr val="FF0000"/>
                </a:solidFill>
                <a:latin typeface="ヒラギノ丸ゴ Pro W4" charset="-128"/>
                <a:ea typeface="ヒラギノ丸ゴ Pro W4" charset="-128"/>
                <a:cs typeface="ヒラギノ丸ゴ Pro W4" charset="-128"/>
              </a:rPr>
              <a:t>91cm</a:t>
            </a:r>
          </a:p>
          <a:p>
            <a:r>
              <a:rPr lang="ja-JP" altLang="en-US" dirty="0">
                <a:solidFill>
                  <a:srgbClr val="FF0000"/>
                </a:solidFill>
                <a:latin typeface="ヒラギノ丸ゴ Pro W4" charset="-128"/>
                <a:ea typeface="ヒラギノ丸ゴ Pro W4" charset="-128"/>
                <a:cs typeface="ヒラギノ丸ゴ Pro W4" charset="-128"/>
              </a:rPr>
              <a:t>望遠鏡</a:t>
            </a:r>
          </a:p>
        </p:txBody>
      </p:sp>
      <p:sp>
        <p:nvSpPr>
          <p:cNvPr id="15382" name="Rectangle 77"/>
          <p:cNvSpPr>
            <a:spLocks noChangeArrowheads="1"/>
          </p:cNvSpPr>
          <p:nvPr/>
        </p:nvSpPr>
        <p:spPr bwMode="auto">
          <a:xfrm>
            <a:off x="6845300" y="4679950"/>
            <a:ext cx="2155825" cy="2063750"/>
          </a:xfrm>
          <a:prstGeom prst="rect">
            <a:avLst/>
          </a:prstGeom>
          <a:noFill/>
          <a:ln w="57150" cmpd="thickThin">
            <a:solidFill>
              <a:srgbClr val="FF0000"/>
            </a:solidFill>
            <a:miter lim="800000"/>
            <a:headEnd/>
            <a:tailEnd/>
          </a:ln>
        </p:spPr>
        <p:txBody>
          <a:bodyPr wrap="none" anchor="ctr">
            <a:prstTxWarp prst="textNoShape">
              <a:avLst/>
            </a:prstTxWarp>
          </a:bodyPr>
          <a:lstStyle/>
          <a:p>
            <a:endParaRPr lang="ja-JP" altLang="en-US">
              <a:latin typeface="Trebuchet MS" charset="0"/>
              <a:ea typeface="ヒラギノ丸ゴ Pro W4" charset="-128"/>
              <a:cs typeface="ヒラギノ丸ゴ Pro W4" charset="-128"/>
            </a:endParaRPr>
          </a:p>
        </p:txBody>
      </p:sp>
      <p:sp>
        <p:nvSpPr>
          <p:cNvPr id="15383" name="Rectangle 78"/>
          <p:cNvSpPr>
            <a:spLocks noChangeArrowheads="1"/>
          </p:cNvSpPr>
          <p:nvPr/>
        </p:nvSpPr>
        <p:spPr bwMode="auto">
          <a:xfrm>
            <a:off x="3009900" y="3514725"/>
            <a:ext cx="1454150" cy="396875"/>
          </a:xfrm>
          <a:prstGeom prst="rect">
            <a:avLst/>
          </a:prstGeom>
          <a:solidFill>
            <a:srgbClr val="FFFFFF"/>
          </a:solidFill>
          <a:ln w="9525">
            <a:noFill/>
            <a:miter lim="800000"/>
            <a:headEnd/>
            <a:tailEnd/>
          </a:ln>
        </p:spPr>
        <p:txBody>
          <a:bodyPr wrap="none">
            <a:prstTxWarp prst="textNoShape">
              <a:avLst/>
            </a:prstTxWarp>
            <a:spAutoFit/>
          </a:bodyPr>
          <a:lstStyle/>
          <a:p>
            <a:r>
              <a:rPr lang="ja-JP" altLang="en-US" sz="2000" dirty="0">
                <a:solidFill>
                  <a:srgbClr val="000000"/>
                </a:solidFill>
                <a:latin typeface="ヒラギノ丸ゴ Pro W4" charset="-128"/>
                <a:ea typeface="ヒラギノ丸ゴ Pro W4" charset="-128"/>
                <a:cs typeface="ヒラギノ丸ゴ Pro W4" charset="-128"/>
              </a:rPr>
              <a:t>岡山望遠鏡</a:t>
            </a:r>
          </a:p>
        </p:txBody>
      </p:sp>
      <p:sp>
        <p:nvSpPr>
          <p:cNvPr id="15384" name="Rectangle 79"/>
          <p:cNvSpPr>
            <a:spLocks noChangeArrowheads="1"/>
          </p:cNvSpPr>
          <p:nvPr/>
        </p:nvSpPr>
        <p:spPr bwMode="auto">
          <a:xfrm>
            <a:off x="2587625" y="1747838"/>
            <a:ext cx="1852613" cy="2470150"/>
          </a:xfrm>
          <a:prstGeom prst="rect">
            <a:avLst/>
          </a:prstGeom>
          <a:noFill/>
          <a:ln w="57150" cmpd="thickThin">
            <a:solidFill>
              <a:schemeClr val="accent1"/>
            </a:solidFill>
            <a:miter lim="800000"/>
            <a:headEnd/>
            <a:tailEnd/>
          </a:ln>
        </p:spPr>
        <p:txBody>
          <a:bodyPr wrap="none" anchor="ctr">
            <a:prstTxWarp prst="textNoShape">
              <a:avLst/>
            </a:prstTxWarp>
          </a:bodyPr>
          <a:lstStyle/>
          <a:p>
            <a:endParaRPr lang="ja-JP" altLang="en-US">
              <a:latin typeface="Trebuchet MS" charset="0"/>
              <a:ea typeface="ヒラギノ丸ゴ Pro W4" charset="-128"/>
              <a:cs typeface="ヒラギノ丸ゴ Pro W4" charset="-128"/>
            </a:endParaRPr>
          </a:p>
        </p:txBody>
      </p:sp>
      <p:sp>
        <p:nvSpPr>
          <p:cNvPr id="15385" name="Rectangle 87"/>
          <p:cNvSpPr>
            <a:spLocks noChangeArrowheads="1"/>
          </p:cNvSpPr>
          <p:nvPr/>
        </p:nvSpPr>
        <p:spPr bwMode="auto">
          <a:xfrm>
            <a:off x="71438" y="3895725"/>
            <a:ext cx="2441575" cy="338138"/>
          </a:xfrm>
          <a:prstGeom prst="rect">
            <a:avLst/>
          </a:prstGeom>
          <a:solidFill>
            <a:schemeClr val="bg1"/>
          </a:solidFill>
          <a:ln w="9525">
            <a:noFill/>
            <a:miter lim="800000"/>
            <a:headEnd/>
            <a:tailEnd/>
          </a:ln>
        </p:spPr>
        <p:txBody>
          <a:bodyPr wrap="none">
            <a:prstTxWarp prst="textNoShape">
              <a:avLst/>
            </a:prstTxWarp>
            <a:spAutoFit/>
          </a:bodyPr>
          <a:lstStyle/>
          <a:p>
            <a:pPr algn="r"/>
            <a:r>
              <a:rPr lang="ja-JP" altLang="en-US" sz="1600">
                <a:solidFill>
                  <a:srgbClr val="000000"/>
                </a:solidFill>
                <a:latin typeface="Times New Roman" charset="0"/>
                <a:ea typeface="ヒラギノ丸ゴ Pro W4" charset="-128"/>
                <a:cs typeface="ヒラギノ丸ゴ Pro W4" charset="-128"/>
              </a:rPr>
              <a:t>東大宇宙線研明野観測所</a:t>
            </a:r>
            <a:endParaRPr lang="en-US" altLang="ja-JP" sz="1600">
              <a:solidFill>
                <a:srgbClr val="000000"/>
              </a:solidFill>
              <a:latin typeface="Times New Roman" charset="0"/>
              <a:ea typeface="ヒラギノ丸ゴ Pro W4" charset="-128"/>
              <a:cs typeface="ヒラギノ丸ゴ Pro W4" charset="-128"/>
            </a:endParaRPr>
          </a:p>
        </p:txBody>
      </p:sp>
      <p:sp>
        <p:nvSpPr>
          <p:cNvPr id="15386" name="Rectangle 89"/>
          <p:cNvSpPr>
            <a:spLocks noChangeArrowheads="1"/>
          </p:cNvSpPr>
          <p:nvPr/>
        </p:nvSpPr>
        <p:spPr bwMode="auto">
          <a:xfrm>
            <a:off x="6912260" y="6201308"/>
            <a:ext cx="692150" cy="396875"/>
          </a:xfrm>
          <a:prstGeom prst="rect">
            <a:avLst/>
          </a:prstGeom>
          <a:solidFill>
            <a:schemeClr val="bg1"/>
          </a:solidFill>
          <a:ln w="9525">
            <a:noFill/>
            <a:miter lim="800000"/>
            <a:headEnd/>
            <a:tailEnd/>
          </a:ln>
        </p:spPr>
        <p:txBody>
          <a:bodyPr wrap="none">
            <a:prstTxWarp prst="textNoShape">
              <a:avLst/>
            </a:prstTxWarp>
            <a:spAutoFit/>
          </a:bodyPr>
          <a:lstStyle/>
          <a:p>
            <a:r>
              <a:rPr lang="ja-JP" altLang="en-US" sz="2000" dirty="0">
                <a:solidFill>
                  <a:srgbClr val="000000"/>
                </a:solidFill>
                <a:latin typeface="ヒラギノ丸ゴ Pro W4" charset="-128"/>
                <a:ea typeface="ヒラギノ丸ゴ Pro W4" charset="-128"/>
                <a:cs typeface="ヒラギノ丸ゴ Pro W4" charset="-128"/>
              </a:rPr>
              <a:t>岡山</a:t>
            </a:r>
          </a:p>
        </p:txBody>
      </p:sp>
      <p:grpSp>
        <p:nvGrpSpPr>
          <p:cNvPr id="2" name="Group 30"/>
          <p:cNvGrpSpPr>
            <a:grpSpLocks/>
          </p:cNvGrpSpPr>
          <p:nvPr/>
        </p:nvGrpSpPr>
        <p:grpSpPr bwMode="auto">
          <a:xfrm>
            <a:off x="950913" y="4329113"/>
            <a:ext cx="3425825" cy="2441575"/>
            <a:chOff x="108" y="1489"/>
            <a:chExt cx="4086" cy="2939"/>
          </a:xfrm>
        </p:grpSpPr>
        <p:pic>
          <p:nvPicPr>
            <p:cNvPr id="15391" name="Picture 4" descr="camera-outer"/>
            <p:cNvPicPr>
              <a:picLocks noChangeAspect="1" noChangeArrowheads="1"/>
            </p:cNvPicPr>
            <p:nvPr/>
          </p:nvPicPr>
          <p:blipFill>
            <a:blip r:embed="rId7" cstate="print"/>
            <a:srcRect/>
            <a:stretch>
              <a:fillRect/>
            </a:stretch>
          </p:blipFill>
          <p:spPr bwMode="auto">
            <a:xfrm>
              <a:off x="108" y="1680"/>
              <a:ext cx="3605" cy="2524"/>
            </a:xfrm>
            <a:prstGeom prst="rect">
              <a:avLst/>
            </a:prstGeom>
            <a:noFill/>
            <a:ln w="9525">
              <a:noFill/>
              <a:miter lim="800000"/>
              <a:headEnd/>
              <a:tailEnd/>
            </a:ln>
          </p:spPr>
        </p:pic>
        <p:sp>
          <p:nvSpPr>
            <p:cNvPr id="15392" name="Freeform 5"/>
            <p:cNvSpPr>
              <a:spLocks/>
            </p:cNvSpPr>
            <p:nvPr/>
          </p:nvSpPr>
          <p:spPr bwMode="auto">
            <a:xfrm>
              <a:off x="1009" y="2161"/>
              <a:ext cx="695" cy="505"/>
            </a:xfrm>
            <a:custGeom>
              <a:avLst/>
              <a:gdLst>
                <a:gd name="T0" fmla="*/ 5261 w 555"/>
                <a:gd name="T1" fmla="*/ 0 h 349"/>
                <a:gd name="T2" fmla="*/ 3910 w 555"/>
                <a:gd name="T3" fmla="*/ 14052 h 349"/>
                <a:gd name="T4" fmla="*/ 0 w 555"/>
                <a:gd name="T5" fmla="*/ 11595 h 349"/>
                <a:gd name="T6" fmla="*/ 0 60000 65536"/>
                <a:gd name="T7" fmla="*/ 0 60000 65536"/>
                <a:gd name="T8" fmla="*/ 0 60000 65536"/>
                <a:gd name="T9" fmla="*/ 0 w 555"/>
                <a:gd name="T10" fmla="*/ 0 h 349"/>
                <a:gd name="T11" fmla="*/ 555 w 555"/>
                <a:gd name="T12" fmla="*/ 349 h 349"/>
              </a:gdLst>
              <a:ahLst/>
              <a:cxnLst>
                <a:cxn ang="T6">
                  <a:pos x="T0" y="T1"/>
                </a:cxn>
                <a:cxn ang="T7">
                  <a:pos x="T2" y="T3"/>
                </a:cxn>
                <a:cxn ang="T8">
                  <a:pos x="T4" y="T5"/>
                </a:cxn>
              </a:cxnLst>
              <a:rect l="T9" t="T10" r="T11" b="T12"/>
              <a:pathLst>
                <a:path w="555" h="349">
                  <a:moveTo>
                    <a:pt x="555" y="0"/>
                  </a:moveTo>
                  <a:lnTo>
                    <a:pt x="413" y="349"/>
                  </a:lnTo>
                  <a:lnTo>
                    <a:pt x="0" y="288"/>
                  </a:lnTo>
                </a:path>
              </a:pathLst>
            </a:custGeom>
            <a:noFill/>
            <a:ln w="50800">
              <a:solidFill>
                <a:srgbClr val="FF0000"/>
              </a:solidFill>
              <a:round/>
              <a:headEnd/>
              <a:tailEnd type="triangle" w="med" len="lg"/>
            </a:ln>
          </p:spPr>
          <p:txBody>
            <a:bodyPr>
              <a:prstTxWarp prst="textNoShape">
                <a:avLst/>
              </a:prstTxWarp>
            </a:bodyPr>
            <a:lstStyle/>
            <a:p>
              <a:endParaRPr lang="ja-JP" altLang="en-US">
                <a:latin typeface="Trebuchet MS" charset="0"/>
                <a:ea typeface="ヒラギノ丸ゴ Pro W4" charset="-128"/>
                <a:cs typeface="ヒラギノ丸ゴ Pro W4" charset="-128"/>
              </a:endParaRPr>
            </a:p>
          </p:txBody>
        </p:sp>
        <p:sp>
          <p:nvSpPr>
            <p:cNvPr id="15393" name="Freeform 6"/>
            <p:cNvSpPr>
              <a:spLocks/>
            </p:cNvSpPr>
            <p:nvPr/>
          </p:nvSpPr>
          <p:spPr bwMode="auto">
            <a:xfrm>
              <a:off x="1640" y="2403"/>
              <a:ext cx="398" cy="476"/>
            </a:xfrm>
            <a:custGeom>
              <a:avLst/>
              <a:gdLst>
                <a:gd name="T0" fmla="*/ 0 w 318"/>
                <a:gd name="T1" fmla="*/ 0 h 329"/>
                <a:gd name="T2" fmla="*/ 2999 w 318"/>
                <a:gd name="T3" fmla="*/ 1985 h 329"/>
                <a:gd name="T4" fmla="*/ 2088 w 318"/>
                <a:gd name="T5" fmla="*/ 13222 h 329"/>
                <a:gd name="T6" fmla="*/ 0 60000 65536"/>
                <a:gd name="T7" fmla="*/ 0 60000 65536"/>
                <a:gd name="T8" fmla="*/ 0 60000 65536"/>
                <a:gd name="T9" fmla="*/ 0 w 318"/>
                <a:gd name="T10" fmla="*/ 0 h 329"/>
                <a:gd name="T11" fmla="*/ 318 w 318"/>
                <a:gd name="T12" fmla="*/ 329 h 329"/>
              </a:gdLst>
              <a:ahLst/>
              <a:cxnLst>
                <a:cxn ang="T6">
                  <a:pos x="T0" y="T1"/>
                </a:cxn>
                <a:cxn ang="T7">
                  <a:pos x="T2" y="T3"/>
                </a:cxn>
                <a:cxn ang="T8">
                  <a:pos x="T4" y="T5"/>
                </a:cxn>
              </a:cxnLst>
              <a:rect l="T9" t="T10" r="T11" b="T12"/>
              <a:pathLst>
                <a:path w="318" h="329">
                  <a:moveTo>
                    <a:pt x="0" y="0"/>
                  </a:moveTo>
                  <a:lnTo>
                    <a:pt x="318" y="49"/>
                  </a:lnTo>
                  <a:lnTo>
                    <a:pt x="221" y="329"/>
                  </a:lnTo>
                </a:path>
              </a:pathLst>
            </a:custGeom>
            <a:noFill/>
            <a:ln w="50800">
              <a:solidFill>
                <a:srgbClr val="00FFFF"/>
              </a:solidFill>
              <a:round/>
              <a:headEnd/>
              <a:tailEnd type="triangle" w="med" len="lg"/>
            </a:ln>
          </p:spPr>
          <p:txBody>
            <a:bodyPr>
              <a:prstTxWarp prst="textNoShape">
                <a:avLst/>
              </a:prstTxWarp>
            </a:bodyPr>
            <a:lstStyle/>
            <a:p>
              <a:endParaRPr lang="ja-JP" altLang="en-US">
                <a:latin typeface="Trebuchet MS" charset="0"/>
                <a:ea typeface="ヒラギノ丸ゴ Pro W4" charset="-128"/>
                <a:cs typeface="ヒラギノ丸ゴ Pro W4" charset="-128"/>
              </a:endParaRPr>
            </a:p>
          </p:txBody>
        </p:sp>
        <p:sp>
          <p:nvSpPr>
            <p:cNvPr id="15394" name="Line 7"/>
            <p:cNvSpPr>
              <a:spLocks noChangeShapeType="1"/>
            </p:cNvSpPr>
            <p:nvPr/>
          </p:nvSpPr>
          <p:spPr bwMode="auto">
            <a:xfrm>
              <a:off x="2038" y="2469"/>
              <a:ext cx="455" cy="65"/>
            </a:xfrm>
            <a:prstGeom prst="line">
              <a:avLst/>
            </a:prstGeom>
            <a:noFill/>
            <a:ln w="50800">
              <a:solidFill>
                <a:srgbClr val="00FF00"/>
              </a:solidFill>
              <a:round/>
              <a:headEnd/>
              <a:tailEnd type="triangle" w="med" len="lg"/>
            </a:ln>
          </p:spPr>
          <p:txBody>
            <a:bodyPr>
              <a:prstTxWarp prst="textNoShape">
                <a:avLst/>
              </a:prstTxWarp>
            </a:bodyPr>
            <a:lstStyle/>
            <a:p>
              <a:endParaRPr lang="ja-JP" altLang="en-US"/>
            </a:p>
          </p:txBody>
        </p:sp>
        <p:sp>
          <p:nvSpPr>
            <p:cNvPr id="15395" name="Rectangle 8"/>
            <p:cNvSpPr>
              <a:spLocks noChangeArrowheads="1"/>
            </p:cNvSpPr>
            <p:nvPr/>
          </p:nvSpPr>
          <p:spPr bwMode="auto">
            <a:xfrm rot="3132358">
              <a:off x="1261" y="2275"/>
              <a:ext cx="590" cy="5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latin typeface="Trebuchet MS" charset="0"/>
                <a:ea typeface="ヒラギノ丸ゴ Pro W4" charset="-128"/>
                <a:cs typeface="ヒラギノ丸ゴ Pro W4" charset="-128"/>
              </a:endParaRPr>
            </a:p>
          </p:txBody>
        </p:sp>
        <p:sp>
          <p:nvSpPr>
            <p:cNvPr id="15396" name="Rectangle 9"/>
            <p:cNvSpPr>
              <a:spLocks noChangeArrowheads="1"/>
            </p:cNvSpPr>
            <p:nvPr/>
          </p:nvSpPr>
          <p:spPr bwMode="auto">
            <a:xfrm rot="-1501837">
              <a:off x="1186" y="2665"/>
              <a:ext cx="512" cy="6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latin typeface="Trebuchet MS" charset="0"/>
                <a:ea typeface="ヒラギノ丸ゴ Pro W4" charset="-128"/>
                <a:cs typeface="ヒラギノ丸ゴ Pro W4" charset="-128"/>
              </a:endParaRPr>
            </a:p>
          </p:txBody>
        </p:sp>
        <p:sp>
          <p:nvSpPr>
            <p:cNvPr id="15397" name="Rectangle 10"/>
            <p:cNvSpPr>
              <a:spLocks noChangeArrowheads="1"/>
            </p:cNvSpPr>
            <p:nvPr/>
          </p:nvSpPr>
          <p:spPr bwMode="auto">
            <a:xfrm rot="3132229">
              <a:off x="1770" y="2406"/>
              <a:ext cx="592" cy="5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latin typeface="Trebuchet MS" charset="0"/>
                <a:ea typeface="ヒラギノ丸ゴ Pro W4" charset="-128"/>
                <a:cs typeface="ヒラギノ丸ゴ Pro W4" charset="-128"/>
              </a:endParaRPr>
            </a:p>
          </p:txBody>
        </p:sp>
        <p:sp>
          <p:nvSpPr>
            <p:cNvPr id="15398" name="Text Box 11"/>
            <p:cNvSpPr txBox="1">
              <a:spLocks noChangeArrowheads="1"/>
            </p:cNvSpPr>
            <p:nvPr/>
          </p:nvSpPr>
          <p:spPr bwMode="auto">
            <a:xfrm>
              <a:off x="221" y="3798"/>
              <a:ext cx="2043" cy="630"/>
            </a:xfrm>
            <a:prstGeom prst="rect">
              <a:avLst/>
            </a:prstGeom>
            <a:noFill/>
            <a:ln w="9525">
              <a:noFill/>
              <a:miter lim="800000"/>
              <a:headEnd/>
              <a:tailEnd/>
            </a:ln>
          </p:spPr>
          <p:txBody>
            <a:bodyPr wrap="none">
              <a:prstTxWarp prst="textNoShape">
                <a:avLst/>
              </a:prstTxWarp>
              <a:spAutoFit/>
            </a:bodyPr>
            <a:lstStyle/>
            <a:p>
              <a:r>
                <a:rPr lang="ja-JP" altLang="en-US" sz="2800">
                  <a:solidFill>
                    <a:srgbClr val="000000"/>
                  </a:solidFill>
                  <a:latin typeface="ヒラギノ丸ゴ Pro W4" charset="-128"/>
                  <a:ea typeface="ヒラギノ丸ゴ Pro W4" charset="-128"/>
                  <a:cs typeface="ヒラギノ丸ゴ Pro W4" charset="-128"/>
                </a:rPr>
                <a:t>冷却</a:t>
              </a:r>
              <a:r>
                <a:rPr lang="en-US" altLang="ja-JP" sz="2800">
                  <a:solidFill>
                    <a:srgbClr val="000000"/>
                  </a:solidFill>
                  <a:latin typeface="ヒラギノ丸ゴ Pro W4" charset="-128"/>
                  <a:ea typeface="ヒラギノ丸ゴ Pro W4" charset="-128"/>
                  <a:cs typeface="ヒラギノ丸ゴ Pro W4" charset="-128"/>
                </a:rPr>
                <a:t>CCD</a:t>
              </a:r>
            </a:p>
          </p:txBody>
        </p:sp>
        <p:sp>
          <p:nvSpPr>
            <p:cNvPr id="15399" name="Line 12"/>
            <p:cNvSpPr>
              <a:spLocks noChangeShapeType="1"/>
            </p:cNvSpPr>
            <p:nvPr/>
          </p:nvSpPr>
          <p:spPr bwMode="auto">
            <a:xfrm flipV="1">
              <a:off x="789" y="3192"/>
              <a:ext cx="0" cy="591"/>
            </a:xfrm>
            <a:prstGeom prst="line">
              <a:avLst/>
            </a:prstGeom>
            <a:noFill/>
            <a:ln w="38100">
              <a:solidFill>
                <a:srgbClr val="0000FF"/>
              </a:solidFill>
              <a:round/>
              <a:headEnd/>
              <a:tailEnd type="triangle" w="med" len="lg"/>
            </a:ln>
          </p:spPr>
          <p:txBody>
            <a:bodyPr>
              <a:prstTxWarp prst="textNoShape">
                <a:avLst/>
              </a:prstTxWarp>
            </a:bodyPr>
            <a:lstStyle/>
            <a:p>
              <a:endParaRPr lang="ja-JP" altLang="en-US"/>
            </a:p>
          </p:txBody>
        </p:sp>
        <p:sp>
          <p:nvSpPr>
            <p:cNvPr id="15400" name="Line 13"/>
            <p:cNvSpPr>
              <a:spLocks noChangeShapeType="1"/>
            </p:cNvSpPr>
            <p:nvPr/>
          </p:nvSpPr>
          <p:spPr bwMode="auto">
            <a:xfrm flipV="1">
              <a:off x="1073" y="3322"/>
              <a:ext cx="511" cy="461"/>
            </a:xfrm>
            <a:prstGeom prst="line">
              <a:avLst/>
            </a:prstGeom>
            <a:noFill/>
            <a:ln w="38100">
              <a:solidFill>
                <a:srgbClr val="0000FF"/>
              </a:solidFill>
              <a:round/>
              <a:headEnd/>
              <a:tailEnd type="triangle" w="med" len="lg"/>
            </a:ln>
          </p:spPr>
          <p:txBody>
            <a:bodyPr>
              <a:prstTxWarp prst="textNoShape">
                <a:avLst/>
              </a:prstTxWarp>
            </a:bodyPr>
            <a:lstStyle/>
            <a:p>
              <a:endParaRPr lang="ja-JP" altLang="en-US"/>
            </a:p>
          </p:txBody>
        </p:sp>
        <p:sp>
          <p:nvSpPr>
            <p:cNvPr id="15401" name="Line 14"/>
            <p:cNvSpPr>
              <a:spLocks noChangeShapeType="1"/>
            </p:cNvSpPr>
            <p:nvPr/>
          </p:nvSpPr>
          <p:spPr bwMode="auto">
            <a:xfrm flipV="1">
              <a:off x="1357" y="3257"/>
              <a:ext cx="1136" cy="591"/>
            </a:xfrm>
            <a:prstGeom prst="line">
              <a:avLst/>
            </a:prstGeom>
            <a:noFill/>
            <a:ln w="38100">
              <a:solidFill>
                <a:srgbClr val="0000FF"/>
              </a:solidFill>
              <a:round/>
              <a:headEnd/>
              <a:tailEnd type="triangle" w="med" len="lg"/>
            </a:ln>
          </p:spPr>
          <p:txBody>
            <a:bodyPr>
              <a:prstTxWarp prst="textNoShape">
                <a:avLst/>
              </a:prstTxWarp>
            </a:bodyPr>
            <a:lstStyle/>
            <a:p>
              <a:endParaRPr lang="ja-JP" altLang="en-US"/>
            </a:p>
          </p:txBody>
        </p:sp>
        <p:sp>
          <p:nvSpPr>
            <p:cNvPr id="15402" name="Text Box 15"/>
            <p:cNvSpPr txBox="1">
              <a:spLocks noChangeArrowheads="1"/>
            </p:cNvSpPr>
            <p:nvPr/>
          </p:nvSpPr>
          <p:spPr bwMode="auto">
            <a:xfrm>
              <a:off x="482" y="1489"/>
              <a:ext cx="3712" cy="481"/>
            </a:xfrm>
            <a:prstGeom prst="rect">
              <a:avLst/>
            </a:prstGeom>
            <a:noFill/>
            <a:ln w="9525">
              <a:noFill/>
              <a:miter lim="800000"/>
              <a:headEnd/>
              <a:tailEnd/>
            </a:ln>
          </p:spPr>
          <p:txBody>
            <a:bodyPr>
              <a:prstTxWarp prst="textNoShape">
                <a:avLst/>
              </a:prstTxWarp>
              <a:spAutoFit/>
            </a:bodyPr>
            <a:lstStyle/>
            <a:p>
              <a:pPr algn="r"/>
              <a:r>
                <a:rPr lang="ja-JP" altLang="en-US" sz="2000">
                  <a:solidFill>
                    <a:srgbClr val="000000"/>
                  </a:solidFill>
                  <a:latin typeface="Trebuchet MS" charset="0"/>
                  <a:ea typeface="ヒラギノ丸ゴ Pro W4" charset="-128"/>
                  <a:cs typeface="ヒラギノ丸ゴ Pro W4" charset="-128"/>
                </a:rPr>
                <a:t>ダイクロイックミラー</a:t>
              </a:r>
            </a:p>
          </p:txBody>
        </p:sp>
        <p:cxnSp>
          <p:nvCxnSpPr>
            <p:cNvPr id="15403" name="AutoShape 16"/>
            <p:cNvCxnSpPr>
              <a:cxnSpLocks noChangeShapeType="1"/>
              <a:stCxn id="15402" idx="2"/>
              <a:endCxn id="15397" idx="0"/>
            </p:cNvCxnSpPr>
            <p:nvPr/>
          </p:nvCxnSpPr>
          <p:spPr bwMode="auto">
            <a:xfrm rot="5400000">
              <a:off x="1990" y="2069"/>
              <a:ext cx="446" cy="249"/>
            </a:xfrm>
            <a:prstGeom prst="curvedConnector4">
              <a:avLst>
                <a:gd name="adj1" fmla="val 48731"/>
                <a:gd name="adj2" fmla="val -398"/>
              </a:avLst>
            </a:prstGeom>
            <a:noFill/>
            <a:ln w="38100">
              <a:solidFill>
                <a:srgbClr val="FE4E27"/>
              </a:solidFill>
              <a:round/>
              <a:headEnd/>
              <a:tailEnd type="triangle" w="med" len="med"/>
            </a:ln>
          </p:spPr>
        </p:cxnSp>
        <p:sp>
          <p:nvSpPr>
            <p:cNvPr id="15404" name="Rectangle 18"/>
            <p:cNvSpPr>
              <a:spLocks noChangeArrowheads="1"/>
            </p:cNvSpPr>
            <p:nvPr/>
          </p:nvSpPr>
          <p:spPr bwMode="auto">
            <a:xfrm>
              <a:off x="480" y="2112"/>
              <a:ext cx="232" cy="365"/>
            </a:xfrm>
            <a:prstGeom prst="rect">
              <a:avLst/>
            </a:prstGeom>
            <a:noFill/>
            <a:ln w="9525">
              <a:noFill/>
              <a:miter lim="800000"/>
              <a:headEnd/>
              <a:tailEnd/>
            </a:ln>
          </p:spPr>
          <p:txBody>
            <a:bodyPr wrap="none">
              <a:prstTxWarp prst="textNoShape">
                <a:avLst/>
              </a:prstTxWarp>
              <a:spAutoFit/>
            </a:bodyPr>
            <a:lstStyle/>
            <a:p>
              <a:r>
                <a:rPr lang="en-US" altLang="ja-JP" sz="2800">
                  <a:solidFill>
                    <a:srgbClr val="FF0000"/>
                  </a:solidFill>
                  <a:latin typeface="Verdana" charset="0"/>
                  <a:ea typeface="ヒラギノ丸ゴ Pro W4" charset="-128"/>
                  <a:cs typeface="ヒラギノ丸ゴ Pro W4" charset="-128"/>
                </a:rPr>
                <a:t>I</a:t>
              </a:r>
            </a:p>
          </p:txBody>
        </p:sp>
        <p:sp>
          <p:nvSpPr>
            <p:cNvPr id="15405" name="Rectangle 19"/>
            <p:cNvSpPr>
              <a:spLocks noChangeArrowheads="1"/>
            </p:cNvSpPr>
            <p:nvPr/>
          </p:nvSpPr>
          <p:spPr bwMode="auto">
            <a:xfrm>
              <a:off x="1533" y="2882"/>
              <a:ext cx="622" cy="629"/>
            </a:xfrm>
            <a:prstGeom prst="rect">
              <a:avLst/>
            </a:prstGeom>
            <a:noFill/>
            <a:ln w="9525">
              <a:noFill/>
              <a:miter lim="800000"/>
              <a:headEnd/>
              <a:tailEnd/>
            </a:ln>
          </p:spPr>
          <p:txBody>
            <a:bodyPr>
              <a:prstTxWarp prst="textNoShape">
                <a:avLst/>
              </a:prstTxWarp>
              <a:spAutoFit/>
            </a:bodyPr>
            <a:lstStyle/>
            <a:p>
              <a:r>
                <a:rPr lang="en-US" altLang="ja-JP" sz="2800">
                  <a:solidFill>
                    <a:srgbClr val="FF0000"/>
                  </a:solidFill>
                  <a:latin typeface="Verdana" charset="0"/>
                  <a:ea typeface="ヒラギノ丸ゴ Pro W4" charset="-128"/>
                  <a:cs typeface="ヒラギノ丸ゴ Pro W4" charset="-128"/>
                </a:rPr>
                <a:t>g’</a:t>
              </a:r>
            </a:p>
          </p:txBody>
        </p:sp>
        <p:sp>
          <p:nvSpPr>
            <p:cNvPr id="15406" name="Rectangle 20"/>
            <p:cNvSpPr>
              <a:spLocks noChangeArrowheads="1"/>
            </p:cNvSpPr>
            <p:nvPr/>
          </p:nvSpPr>
          <p:spPr bwMode="auto">
            <a:xfrm>
              <a:off x="2928" y="2496"/>
              <a:ext cx="384" cy="365"/>
            </a:xfrm>
            <a:prstGeom prst="rect">
              <a:avLst/>
            </a:prstGeom>
            <a:noFill/>
            <a:ln w="9525">
              <a:noFill/>
              <a:miter lim="800000"/>
              <a:headEnd/>
              <a:tailEnd/>
            </a:ln>
          </p:spPr>
          <p:txBody>
            <a:bodyPr wrap="none">
              <a:prstTxWarp prst="textNoShape">
                <a:avLst/>
              </a:prstTxWarp>
              <a:spAutoFit/>
            </a:bodyPr>
            <a:lstStyle/>
            <a:p>
              <a:r>
                <a:rPr lang="en-US" altLang="ja-JP" sz="2800">
                  <a:solidFill>
                    <a:srgbClr val="FF0000"/>
                  </a:solidFill>
                  <a:latin typeface="Verdana" charset="0"/>
                  <a:ea typeface="ヒラギノ丸ゴ Pro W4" charset="-128"/>
                  <a:cs typeface="ヒラギノ丸ゴ Pro W4" charset="-128"/>
                </a:rPr>
                <a:t>R</a:t>
              </a:r>
            </a:p>
          </p:txBody>
        </p:sp>
      </p:grpSp>
      <p:sp>
        <p:nvSpPr>
          <p:cNvPr id="15388" name="Rectangle 87"/>
          <p:cNvSpPr>
            <a:spLocks noChangeArrowheads="1"/>
          </p:cNvSpPr>
          <p:nvPr/>
        </p:nvSpPr>
        <p:spPr bwMode="auto">
          <a:xfrm>
            <a:off x="31477" y="4329100"/>
            <a:ext cx="1300163" cy="708025"/>
          </a:xfrm>
          <a:prstGeom prst="rect">
            <a:avLst/>
          </a:prstGeom>
          <a:solidFill>
            <a:srgbClr val="FFFFFF"/>
          </a:solidFill>
          <a:ln w="9525">
            <a:noFill/>
            <a:miter lim="800000"/>
            <a:headEnd/>
            <a:tailEnd/>
          </a:ln>
        </p:spPr>
        <p:txBody>
          <a:bodyPr wrap="none">
            <a:prstTxWarp prst="textNoShape">
              <a:avLst/>
            </a:prstTxWarp>
            <a:spAutoFit/>
          </a:bodyPr>
          <a:lstStyle/>
          <a:p>
            <a:r>
              <a:rPr lang="ja-JP" altLang="en-US" sz="2000" dirty="0">
                <a:solidFill>
                  <a:srgbClr val="000000"/>
                </a:solidFill>
                <a:latin typeface="ヒラギノ丸ゴ Pro W4" charset="-128"/>
                <a:ea typeface="ヒラギノ丸ゴ Pro W4" charset="-128"/>
                <a:cs typeface="ヒラギノ丸ゴ Pro W4" charset="-128"/>
              </a:rPr>
              <a:t>三色同時</a:t>
            </a:r>
            <a:endParaRPr lang="en-US" altLang="ja-JP" sz="2000" dirty="0">
              <a:solidFill>
                <a:srgbClr val="000000"/>
              </a:solidFill>
              <a:latin typeface="ヒラギノ丸ゴ Pro W4" charset="-128"/>
              <a:ea typeface="ヒラギノ丸ゴ Pro W4" charset="-128"/>
              <a:cs typeface="ヒラギノ丸ゴ Pro W4" charset="-128"/>
            </a:endParaRPr>
          </a:p>
          <a:p>
            <a:r>
              <a:rPr lang="ja-JP" altLang="en-US" sz="2000" dirty="0">
                <a:solidFill>
                  <a:srgbClr val="000000"/>
                </a:solidFill>
                <a:latin typeface="ヒラギノ丸ゴ Pro W4" charset="-128"/>
                <a:ea typeface="ヒラギノ丸ゴ Pro W4" charset="-128"/>
                <a:cs typeface="ヒラギノ丸ゴ Pro W4" charset="-128"/>
              </a:rPr>
              <a:t>撮像カメラ</a:t>
            </a:r>
            <a:endParaRPr lang="en-US" altLang="ja-JP" sz="2000" dirty="0">
              <a:solidFill>
                <a:srgbClr val="000000"/>
              </a:solidFill>
              <a:latin typeface="ヒラギノ丸ゴ Pro W4" charset="-128"/>
              <a:ea typeface="ヒラギノ丸ゴ Pro W4" charset="-128"/>
              <a:cs typeface="ヒラギノ丸ゴ Pro W4" charset="-128"/>
            </a:endParaRPr>
          </a:p>
        </p:txBody>
      </p:sp>
      <p:sp>
        <p:nvSpPr>
          <p:cNvPr id="15389" name="Rectangle 87"/>
          <p:cNvSpPr>
            <a:spLocks noChangeArrowheads="1"/>
          </p:cNvSpPr>
          <p:nvPr/>
        </p:nvSpPr>
        <p:spPr bwMode="auto">
          <a:xfrm>
            <a:off x="1031875" y="3502025"/>
            <a:ext cx="1481138" cy="400050"/>
          </a:xfrm>
          <a:prstGeom prst="rect">
            <a:avLst/>
          </a:prstGeom>
          <a:solidFill>
            <a:schemeClr val="bg1"/>
          </a:solidFill>
          <a:ln w="9525">
            <a:noFill/>
            <a:miter lim="800000"/>
            <a:headEnd/>
            <a:tailEnd/>
          </a:ln>
        </p:spPr>
        <p:txBody>
          <a:bodyPr wrap="none">
            <a:prstTxWarp prst="textNoShape">
              <a:avLst/>
            </a:prstTxWarp>
            <a:spAutoFit/>
          </a:bodyPr>
          <a:lstStyle/>
          <a:p>
            <a:pPr algn="r"/>
            <a:r>
              <a:rPr lang="ja-JP" altLang="en-US" sz="2000" dirty="0">
                <a:solidFill>
                  <a:srgbClr val="000000"/>
                </a:solidFill>
                <a:latin typeface="ヒラギノ丸ゴ Pro W4" charset="-128"/>
                <a:ea typeface="ヒラギノ丸ゴ Pro W4" charset="-128"/>
                <a:cs typeface="ヒラギノ丸ゴ Pro W4" charset="-128"/>
              </a:rPr>
              <a:t>明野望遠鏡</a:t>
            </a:r>
            <a:endParaRPr lang="en-US" altLang="ja-JP" sz="2000" dirty="0">
              <a:solidFill>
                <a:srgbClr val="000000"/>
              </a:solidFill>
              <a:latin typeface="ヒラギノ丸ゴ Pro W4" charset="-128"/>
              <a:ea typeface="ヒラギノ丸ゴ Pro W4" charset="-128"/>
              <a:cs typeface="ヒラギノ丸ゴ Pro W4" charset="-128"/>
            </a:endParaRPr>
          </a:p>
        </p:txBody>
      </p:sp>
      <p:sp>
        <p:nvSpPr>
          <p:cNvPr id="48" name="Rectangle 87"/>
          <p:cNvSpPr>
            <a:spLocks noChangeArrowheads="1"/>
          </p:cNvSpPr>
          <p:nvPr/>
        </p:nvSpPr>
        <p:spPr bwMode="auto">
          <a:xfrm>
            <a:off x="2565400" y="3908425"/>
            <a:ext cx="1943100" cy="323850"/>
          </a:xfrm>
          <a:prstGeom prst="rect">
            <a:avLst/>
          </a:prstGeom>
          <a:solidFill>
            <a:srgbClr val="FFFFFF"/>
          </a:solidFill>
          <a:ln w="9525">
            <a:noFill/>
            <a:miter lim="800000"/>
            <a:headEnd/>
            <a:tailEnd/>
          </a:ln>
        </p:spPr>
        <p:txBody>
          <a:bodyPr>
            <a:prstTxWarp prst="textNoShape">
              <a:avLst/>
            </a:prstTxWarp>
            <a:spAutoFit/>
          </a:bodyPr>
          <a:lstStyle/>
          <a:p>
            <a:pPr>
              <a:defRPr/>
            </a:pPr>
            <a:r>
              <a:rPr lang="ja-JP" altLang="en-US" sz="1500" dirty="0">
                <a:solidFill>
                  <a:srgbClr val="000000"/>
                </a:solidFill>
                <a:latin typeface="Times New Roman" pitchFamily="-106" charset="0"/>
                <a:ea typeface="ヒラギノ丸ゴ Pro W4" pitchFamily="-106" charset="-128"/>
                <a:cs typeface="ヒラギノ丸ゴ Pro W4" pitchFamily="-106" charset="-128"/>
              </a:rPr>
              <a:t>岡山天体物理観測所</a:t>
            </a:r>
            <a:r>
              <a:rPr lang="en-US" altLang="ja-JP" sz="1500" dirty="0">
                <a:solidFill>
                  <a:srgbClr val="000000"/>
                </a:solidFill>
                <a:effectLst>
                  <a:outerShdw blurRad="38100" dist="38100" dir="2700000" algn="tl">
                    <a:srgbClr val="DDDDDD"/>
                  </a:outerShdw>
                </a:effectLst>
                <a:latin typeface="Times New Roman" pitchFamily="-106" charset="0"/>
                <a:ea typeface="ＭＳ Ｐゴシック" pitchFamily="-106" charset="-128"/>
                <a:cs typeface="ＭＳ Ｐゴシック" pitchFamily="-106" charset="-128"/>
              </a:rPr>
              <a:t> </a:t>
            </a:r>
          </a:p>
        </p:txBody>
      </p:sp>
      <p:sp>
        <p:nvSpPr>
          <p:cNvPr id="47" name="正方形/長方形 46"/>
          <p:cNvSpPr/>
          <p:nvPr/>
        </p:nvSpPr>
        <p:spPr>
          <a:xfrm>
            <a:off x="1295636" y="1052736"/>
            <a:ext cx="6391493" cy="430887"/>
          </a:xfrm>
          <a:prstGeom prst="rect">
            <a:avLst/>
          </a:prstGeom>
        </p:spPr>
        <p:txBody>
          <a:bodyPr wrap="none">
            <a:spAutoFit/>
          </a:bodyPr>
          <a:lstStyle/>
          <a:p>
            <a:r>
              <a:rPr lang="ja-JP" altLang="en-US" sz="2200" dirty="0" smtClean="0">
                <a:solidFill>
                  <a:srgbClr val="002060"/>
                </a:solidFill>
                <a:latin typeface="メイリオ" pitchFamily="50" charset="-128"/>
                <a:ea typeface="メイリオ" pitchFamily="50" charset="-128"/>
                <a:cs typeface="メイリオ" pitchFamily="50" charset="-128"/>
              </a:rPr>
              <a:t>（爆発変動天体の多色撮像観測のための望遠鏡）</a:t>
            </a:r>
            <a:endParaRPr lang="ja-JP" altLang="en-US" sz="2200" dirty="0"/>
          </a:p>
        </p:txBody>
      </p:sp>
      <p:sp>
        <p:nvSpPr>
          <p:cNvPr id="49" name="テキスト ボックス 48"/>
          <p:cNvSpPr txBox="1"/>
          <p:nvPr/>
        </p:nvSpPr>
        <p:spPr>
          <a:xfrm>
            <a:off x="4164592" y="6536575"/>
            <a:ext cx="776175" cy="400110"/>
          </a:xfrm>
          <a:prstGeom prst="rect">
            <a:avLst/>
          </a:prstGeom>
          <a:noFill/>
        </p:spPr>
        <p:txBody>
          <a:bodyPr wrap="none" rtlCol="0">
            <a:spAutoFit/>
          </a:bodyPr>
          <a:lstStyle/>
          <a:p>
            <a:r>
              <a:rPr lang="en-US" altLang="ja-JP" sz="2000" dirty="0">
                <a:latin typeface="メイリオ" pitchFamily="50" charset="-128"/>
                <a:ea typeface="メイリオ" pitchFamily="50" charset="-128"/>
                <a:cs typeface="メイリオ" pitchFamily="50" charset="-128"/>
              </a:rPr>
              <a:t>4</a:t>
            </a:r>
            <a:r>
              <a:rPr kumimoji="1" lang="en-US" altLang="ja-JP" sz="2000" dirty="0" smtClean="0">
                <a:latin typeface="メイリオ" pitchFamily="50" charset="-128"/>
                <a:ea typeface="メイリオ" pitchFamily="50" charset="-128"/>
                <a:cs typeface="メイリオ" pitchFamily="50" charset="-128"/>
              </a:rPr>
              <a:t>/15</a:t>
            </a:r>
            <a:endParaRPr kumimoji="1" lang="ja-JP" altLang="en-US" sz="20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587954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611188" y="333375"/>
            <a:ext cx="8229600" cy="935038"/>
          </a:xfrm>
        </p:spPr>
        <p:txBody>
          <a:bodyPr/>
          <a:lstStyle/>
          <a:p>
            <a:pPr eaLnBrk="1" hangingPunct="1"/>
            <a:r>
              <a:rPr lang="ja-JP" altLang="en-US" sz="3600" dirty="0" smtClean="0">
                <a:solidFill>
                  <a:srgbClr val="002060"/>
                </a:solidFill>
                <a:latin typeface="メイリオ" panose="020B0604030504040204" pitchFamily="50" charset="-128"/>
                <a:ea typeface="メイリオ" panose="020B0604030504040204" pitchFamily="50" charset="-128"/>
              </a:rPr>
              <a:t>明野</a:t>
            </a:r>
            <a:r>
              <a:rPr lang="en-US" altLang="ja-JP" sz="3600" dirty="0" smtClean="0">
                <a:solidFill>
                  <a:srgbClr val="002060"/>
                </a:solidFill>
                <a:latin typeface="メイリオ" panose="020B0604030504040204" pitchFamily="50" charset="-128"/>
                <a:ea typeface="メイリオ" panose="020B0604030504040204" pitchFamily="50" charset="-128"/>
              </a:rPr>
              <a:t>50cm</a:t>
            </a:r>
            <a:r>
              <a:rPr lang="ja-JP" altLang="en-US" sz="3600" dirty="0" smtClean="0">
                <a:solidFill>
                  <a:srgbClr val="002060"/>
                </a:solidFill>
                <a:latin typeface="メイリオ" panose="020B0604030504040204" pitchFamily="50" charset="-128"/>
                <a:ea typeface="メイリオ" panose="020B0604030504040204" pitchFamily="50" charset="-128"/>
              </a:rPr>
              <a:t>可視光望遠鏡の概要</a:t>
            </a:r>
          </a:p>
        </p:txBody>
      </p:sp>
      <p:pic>
        <p:nvPicPr>
          <p:cNvPr id="3075" name="図 3" descr="akeno-tel.jpg"/>
          <p:cNvPicPr>
            <a:picLocks noChangeAspect="1"/>
          </p:cNvPicPr>
          <p:nvPr/>
        </p:nvPicPr>
        <p:blipFill>
          <a:blip r:embed="rId2" cstate="print"/>
          <a:srcRect/>
          <a:stretch>
            <a:fillRect/>
          </a:stretch>
        </p:blipFill>
        <p:spPr bwMode="auto">
          <a:xfrm>
            <a:off x="5940425" y="1773238"/>
            <a:ext cx="2855913" cy="3887787"/>
          </a:xfrm>
          <a:prstGeom prst="rect">
            <a:avLst/>
          </a:prstGeom>
          <a:noFill/>
          <a:ln w="9525">
            <a:noFill/>
            <a:miter lim="800000"/>
            <a:headEnd/>
            <a:tailEnd/>
          </a:ln>
        </p:spPr>
      </p:pic>
      <p:graphicFrame>
        <p:nvGraphicFramePr>
          <p:cNvPr id="4" name="表 3"/>
          <p:cNvGraphicFramePr>
            <a:graphicFrameLocks noGrp="1"/>
          </p:cNvGraphicFramePr>
          <p:nvPr/>
        </p:nvGraphicFramePr>
        <p:xfrm>
          <a:off x="539750" y="1484313"/>
          <a:ext cx="5040560" cy="4802832"/>
        </p:xfrm>
        <a:graphic>
          <a:graphicData uri="http://schemas.openxmlformats.org/drawingml/2006/table">
            <a:tbl>
              <a:tblPr firstRow="1" bandRow="1">
                <a:tableStyleId>{69CF1AB2-1976-4502-BF36-3FF5EA218861}</a:tableStyleId>
              </a:tblPr>
              <a:tblGrid>
                <a:gridCol w="1570010"/>
                <a:gridCol w="3470550"/>
              </a:tblGrid>
              <a:tr h="486054">
                <a:tc>
                  <a:txBody>
                    <a:bodyPr/>
                    <a:lstStyle/>
                    <a:p>
                      <a:r>
                        <a:rPr kumimoji="1" lang="ja-JP" altLang="en-US" b="0" dirty="0" smtClean="0"/>
                        <a:t>場所</a:t>
                      </a:r>
                      <a:endParaRPr kumimoji="1" lang="ja-JP" altLang="en-US" b="0" dirty="0"/>
                    </a:p>
                  </a:txBody>
                  <a:tcPr anchor="ctr" anchorCtr="1"/>
                </a:tc>
                <a:tc>
                  <a:txBody>
                    <a:bodyPr/>
                    <a:lstStyle/>
                    <a:p>
                      <a:r>
                        <a:rPr kumimoji="1" lang="ja-JP" altLang="en-US" b="0" i="0" baseline="0" dirty="0" smtClean="0"/>
                        <a:t>山梨県北杜市明野町</a:t>
                      </a:r>
                      <a:endParaRPr kumimoji="1" lang="ja-JP" altLang="en-US" b="0" i="0" baseline="0" dirty="0"/>
                    </a:p>
                  </a:txBody>
                  <a:tcPr anchor="ctr" anchorCtr="1"/>
                </a:tc>
              </a:tr>
              <a:tr h="486054">
                <a:tc>
                  <a:txBody>
                    <a:bodyPr/>
                    <a:lstStyle/>
                    <a:p>
                      <a:r>
                        <a:rPr kumimoji="1" lang="ja-JP" altLang="en-US" dirty="0" smtClean="0"/>
                        <a:t>形式</a:t>
                      </a:r>
                      <a:endParaRPr kumimoji="1" lang="ja-JP" altLang="en-US" dirty="0"/>
                    </a:p>
                  </a:txBody>
                  <a:tcPr anchor="ctr" anchorCtr="1"/>
                </a:tc>
                <a:tc>
                  <a:txBody>
                    <a:bodyPr/>
                    <a:lstStyle/>
                    <a:p>
                      <a:r>
                        <a:rPr kumimoji="1" lang="ja-JP" altLang="en-US" dirty="0" smtClean="0"/>
                        <a:t>カセグレン型反射望遠鏡</a:t>
                      </a:r>
                      <a:endParaRPr kumimoji="1" lang="ja-JP" altLang="en-US" dirty="0"/>
                    </a:p>
                  </a:txBody>
                  <a:tcPr anchor="ctr" anchorCtr="1"/>
                </a:tc>
              </a:tr>
              <a:tr h="486054">
                <a:tc>
                  <a:txBody>
                    <a:bodyPr/>
                    <a:lstStyle/>
                    <a:p>
                      <a:r>
                        <a:rPr kumimoji="1" lang="ja-JP" altLang="en-US" dirty="0" smtClean="0"/>
                        <a:t>架台</a:t>
                      </a:r>
                      <a:endParaRPr kumimoji="1" lang="ja-JP" altLang="en-US" dirty="0"/>
                    </a:p>
                  </a:txBody>
                  <a:tcPr anchor="ctr" anchorCtr="1"/>
                </a:tc>
                <a:tc>
                  <a:txBody>
                    <a:bodyPr/>
                    <a:lstStyle/>
                    <a:p>
                      <a:r>
                        <a:rPr kumimoji="1" lang="ja-JP" altLang="en-US" dirty="0" smtClean="0"/>
                        <a:t>フォーク式赤道儀</a:t>
                      </a:r>
                      <a:endParaRPr kumimoji="1" lang="ja-JP" altLang="en-US" dirty="0"/>
                    </a:p>
                  </a:txBody>
                  <a:tcPr anchor="ctr" anchorCtr="1"/>
                </a:tc>
              </a:tr>
              <a:tr h="486054">
                <a:tc>
                  <a:txBody>
                    <a:bodyPr/>
                    <a:lstStyle/>
                    <a:p>
                      <a:r>
                        <a:rPr kumimoji="1" lang="ja-JP" altLang="en-US" dirty="0" smtClean="0"/>
                        <a:t>口径</a:t>
                      </a:r>
                      <a:endParaRPr kumimoji="1" lang="ja-JP" altLang="en-US" dirty="0"/>
                    </a:p>
                  </a:txBody>
                  <a:tcPr anchor="ctr" anchorCtr="1"/>
                </a:tc>
                <a:tc>
                  <a:txBody>
                    <a:bodyPr/>
                    <a:lstStyle/>
                    <a:p>
                      <a:r>
                        <a:rPr kumimoji="1" lang="en-US" altLang="ja-JP" dirty="0" smtClean="0"/>
                        <a:t>500mm</a:t>
                      </a:r>
                      <a:endParaRPr kumimoji="1" lang="ja-JP" altLang="en-US" dirty="0"/>
                    </a:p>
                  </a:txBody>
                  <a:tcPr anchor="ctr" anchorCtr="1"/>
                </a:tc>
              </a:tr>
              <a:tr h="486054">
                <a:tc>
                  <a:txBody>
                    <a:bodyPr/>
                    <a:lstStyle/>
                    <a:p>
                      <a:r>
                        <a:rPr kumimoji="1" lang="ja-JP" altLang="en-US" dirty="0" smtClean="0"/>
                        <a:t>観測装置</a:t>
                      </a:r>
                      <a:endParaRPr kumimoji="1" lang="ja-JP" altLang="en-US" dirty="0"/>
                    </a:p>
                  </a:txBody>
                  <a:tcPr anchor="ctr" anchorCtr="1"/>
                </a:tc>
                <a:tc>
                  <a:txBody>
                    <a:bodyPr/>
                    <a:lstStyle/>
                    <a:p>
                      <a:r>
                        <a:rPr kumimoji="1" lang="en-US" altLang="ja-JP" dirty="0" err="1" smtClean="0"/>
                        <a:t>MITSuME</a:t>
                      </a:r>
                      <a:r>
                        <a:rPr kumimoji="1" lang="en-US" altLang="ja-JP" dirty="0" smtClean="0"/>
                        <a:t>(</a:t>
                      </a:r>
                      <a:r>
                        <a:rPr kumimoji="1" lang="ja-JP" altLang="en-US" dirty="0" smtClean="0"/>
                        <a:t>可視</a:t>
                      </a:r>
                      <a:r>
                        <a:rPr kumimoji="1" lang="en-US" altLang="ja-JP" dirty="0" smtClean="0"/>
                        <a:t>3</a:t>
                      </a:r>
                      <a:r>
                        <a:rPr kumimoji="1" lang="ja-JP" altLang="en-US" dirty="0" smtClean="0"/>
                        <a:t>色同時測光）</a:t>
                      </a:r>
                      <a:endParaRPr kumimoji="1" lang="en-US" altLang="ja-JP" dirty="0" smtClean="0"/>
                    </a:p>
                  </a:txBody>
                  <a:tcPr anchor="ctr" anchorCtr="1"/>
                </a:tc>
              </a:tr>
              <a:tr h="486054">
                <a:tc>
                  <a:txBody>
                    <a:bodyPr/>
                    <a:lstStyle/>
                    <a:p>
                      <a:r>
                        <a:rPr kumimoji="1" lang="ja-JP" altLang="en-US" dirty="0" smtClean="0"/>
                        <a:t>有効視野</a:t>
                      </a:r>
                      <a:endParaRPr kumimoji="1" lang="ja-JP" altLang="en-US" dirty="0"/>
                    </a:p>
                  </a:txBody>
                  <a:tcPr anchor="ctr" anchorCtr="1"/>
                </a:tc>
                <a:tc>
                  <a:txBody>
                    <a:bodyPr/>
                    <a:lstStyle/>
                    <a:p>
                      <a:r>
                        <a:rPr kumimoji="1" lang="en-US" altLang="ja-JP" dirty="0" smtClean="0"/>
                        <a:t>28x28</a:t>
                      </a:r>
                      <a:r>
                        <a:rPr kumimoji="1" lang="ja-JP" altLang="en-US" dirty="0" smtClean="0"/>
                        <a:t>分角</a:t>
                      </a:r>
                      <a:r>
                        <a:rPr kumimoji="1" lang="en-US" altLang="ja-JP" dirty="0" smtClean="0"/>
                        <a:t>^2</a:t>
                      </a:r>
                      <a:endParaRPr kumimoji="1" lang="ja-JP" altLang="en-US" dirty="0"/>
                    </a:p>
                  </a:txBody>
                  <a:tcPr anchor="ctr" anchorCtr="1"/>
                </a:tc>
              </a:tr>
              <a:tr h="486054">
                <a:tc>
                  <a:txBody>
                    <a:bodyPr/>
                    <a:lstStyle/>
                    <a:p>
                      <a:r>
                        <a:rPr kumimoji="1" lang="ja-JP" altLang="en-US" dirty="0" smtClean="0"/>
                        <a:t>観測波長</a:t>
                      </a:r>
                      <a:endParaRPr kumimoji="1" lang="ja-JP" altLang="en-US" dirty="0"/>
                    </a:p>
                  </a:txBody>
                  <a:tcPr anchor="ctr" anchorCtr="1"/>
                </a:tc>
                <a:tc>
                  <a:txBody>
                    <a:bodyPr/>
                    <a:lstStyle/>
                    <a:p>
                      <a:r>
                        <a:rPr kumimoji="1" lang="en-US" altLang="ja-JP" dirty="0" smtClean="0"/>
                        <a:t>400</a:t>
                      </a:r>
                      <a:r>
                        <a:rPr kumimoji="1" lang="ja-JP" altLang="en-US" dirty="0" smtClean="0"/>
                        <a:t>　</a:t>
                      </a:r>
                      <a:r>
                        <a:rPr kumimoji="1" lang="en-US" altLang="ja-JP" dirty="0" smtClean="0"/>
                        <a:t>–</a:t>
                      </a:r>
                      <a:r>
                        <a:rPr kumimoji="1" lang="ja-JP" altLang="en-US" dirty="0" smtClean="0"/>
                        <a:t> </a:t>
                      </a:r>
                      <a:r>
                        <a:rPr kumimoji="1" lang="en-US" altLang="ja-JP" dirty="0" smtClean="0"/>
                        <a:t>950</a:t>
                      </a:r>
                      <a:r>
                        <a:rPr kumimoji="1" lang="ja-JP" altLang="en-US" dirty="0" smtClean="0"/>
                        <a:t> </a:t>
                      </a:r>
                      <a:r>
                        <a:rPr kumimoji="1" lang="en-US" altLang="ja-JP" dirty="0" smtClean="0"/>
                        <a:t>nm</a:t>
                      </a:r>
                      <a:endParaRPr kumimoji="1" lang="ja-JP" altLang="en-US" dirty="0"/>
                    </a:p>
                  </a:txBody>
                  <a:tcPr anchor="ctr" anchorCtr="1"/>
                </a:tc>
              </a:tr>
              <a:tr h="486054">
                <a:tc>
                  <a:txBody>
                    <a:bodyPr/>
                    <a:lstStyle/>
                    <a:p>
                      <a:r>
                        <a:rPr kumimoji="1" lang="ja-JP" altLang="en-US" dirty="0" smtClean="0"/>
                        <a:t>駆動速度</a:t>
                      </a:r>
                      <a:endParaRPr kumimoji="1" lang="ja-JP" altLang="en-US" dirty="0"/>
                    </a:p>
                  </a:txBody>
                  <a:tcPr anchor="ctr" anchorCtr="1"/>
                </a:tc>
                <a:tc>
                  <a:txBody>
                    <a:bodyPr/>
                    <a:lstStyle/>
                    <a:p>
                      <a:r>
                        <a:rPr kumimoji="1" lang="ja-JP" altLang="en-US" dirty="0" smtClean="0"/>
                        <a:t>最大 </a:t>
                      </a:r>
                      <a:r>
                        <a:rPr kumimoji="1" lang="en-US" altLang="ja-JP" dirty="0" smtClean="0"/>
                        <a:t>3°/sec</a:t>
                      </a:r>
                      <a:endParaRPr kumimoji="1" lang="ja-JP" altLang="en-US" dirty="0"/>
                    </a:p>
                  </a:txBody>
                  <a:tcPr anchor="ctr" anchorCtr="1"/>
                </a:tc>
              </a:tr>
              <a:tr h="486054">
                <a:tc>
                  <a:txBody>
                    <a:bodyPr/>
                    <a:lstStyle/>
                    <a:p>
                      <a:r>
                        <a:rPr kumimoji="1" lang="ja-JP" altLang="en-US" dirty="0" smtClean="0"/>
                        <a:t>限界等級</a:t>
                      </a:r>
                      <a:endParaRPr kumimoji="1" lang="en-US" altLang="ja-JP" dirty="0" smtClean="0"/>
                    </a:p>
                    <a:p>
                      <a:r>
                        <a:rPr kumimoji="1" lang="en-US" altLang="ja-JP" dirty="0" smtClean="0"/>
                        <a:t>(60sec</a:t>
                      </a:r>
                      <a:r>
                        <a:rPr kumimoji="1" lang="ja-JP" altLang="en-US" dirty="0" smtClean="0"/>
                        <a:t>積分</a:t>
                      </a:r>
                      <a:r>
                        <a:rPr kumimoji="1" lang="en-US" altLang="ja-JP" dirty="0" smtClean="0"/>
                        <a:t>,</a:t>
                      </a:r>
                    </a:p>
                    <a:p>
                      <a:r>
                        <a:rPr kumimoji="1" lang="en-US" altLang="ja-JP" dirty="0" smtClean="0"/>
                        <a:t>S/N=10)</a:t>
                      </a:r>
                      <a:endParaRPr kumimoji="1" lang="ja-JP" altLang="en-US" dirty="0"/>
                    </a:p>
                  </a:txBody>
                  <a:tcPr anchor="ctr" anchorCtr="1"/>
                </a:tc>
                <a:tc>
                  <a:txBody>
                    <a:bodyPr/>
                    <a:lstStyle/>
                    <a:p>
                      <a:r>
                        <a:rPr kumimoji="1" lang="en-US" altLang="ja-JP" dirty="0" smtClean="0"/>
                        <a:t>g’: 16.7 ,</a:t>
                      </a:r>
                      <a:r>
                        <a:rPr kumimoji="1" lang="en-US" altLang="ja-JP" baseline="0" dirty="0" smtClean="0"/>
                        <a:t>  </a:t>
                      </a:r>
                      <a:r>
                        <a:rPr kumimoji="1" lang="en-US" altLang="ja-JP" baseline="0" dirty="0" err="1" smtClean="0"/>
                        <a:t>Rc</a:t>
                      </a:r>
                      <a:r>
                        <a:rPr kumimoji="1" lang="en-US" altLang="ja-JP" baseline="0" dirty="0" smtClean="0"/>
                        <a:t>: 16.6 , </a:t>
                      </a:r>
                      <a:r>
                        <a:rPr kumimoji="1" lang="en-US" altLang="ja-JP" baseline="0" dirty="0" err="1" smtClean="0"/>
                        <a:t>Ic</a:t>
                      </a:r>
                      <a:r>
                        <a:rPr kumimoji="1" lang="en-US" altLang="ja-JP" baseline="0" dirty="0" smtClean="0"/>
                        <a:t>: 15.8 </a:t>
                      </a:r>
                      <a:r>
                        <a:rPr kumimoji="1" lang="en-US" altLang="ja-JP" dirty="0" smtClean="0"/>
                        <a:t> </a:t>
                      </a:r>
                      <a:endParaRPr kumimoji="1" lang="ja-JP" altLang="en-US" dirty="0"/>
                    </a:p>
                  </a:txBody>
                  <a:tcPr anchor="ctr" anchorCtr="1"/>
                </a:tc>
              </a:tr>
            </a:tbl>
          </a:graphicData>
        </a:graphic>
      </p:graphicFrame>
      <p:sp>
        <p:nvSpPr>
          <p:cNvPr id="5" name="テキスト ボックス 4"/>
          <p:cNvSpPr txBox="1"/>
          <p:nvPr/>
        </p:nvSpPr>
        <p:spPr>
          <a:xfrm>
            <a:off x="4283968" y="6445009"/>
            <a:ext cx="776175" cy="400110"/>
          </a:xfrm>
          <a:prstGeom prst="rect">
            <a:avLst/>
          </a:prstGeom>
          <a:noFill/>
        </p:spPr>
        <p:txBody>
          <a:bodyPr wrap="none" rtlCol="0">
            <a:spAutoFit/>
          </a:bodyPr>
          <a:lstStyle/>
          <a:p>
            <a:r>
              <a:rPr lang="en-US" altLang="ja-JP" sz="2000" dirty="0">
                <a:latin typeface="メイリオ" pitchFamily="50" charset="-128"/>
                <a:ea typeface="メイリオ" pitchFamily="50" charset="-128"/>
                <a:cs typeface="メイリオ" pitchFamily="50" charset="-128"/>
              </a:rPr>
              <a:t>5</a:t>
            </a:r>
            <a:r>
              <a:rPr kumimoji="1" lang="en-US" altLang="ja-JP" sz="2000" dirty="0" smtClean="0">
                <a:latin typeface="メイリオ" pitchFamily="50" charset="-128"/>
                <a:ea typeface="メイリオ" pitchFamily="50" charset="-128"/>
                <a:cs typeface="メイリオ" pitchFamily="50" charset="-128"/>
              </a:rPr>
              <a:t>/15</a:t>
            </a:r>
            <a:endParaRPr kumimoji="1" lang="ja-JP" altLang="en-US" sz="20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6885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173908"/>
            <a:ext cx="8229600" cy="518788"/>
          </a:xfrm>
        </p:spPr>
        <p:txBody>
          <a:bodyPr>
            <a:normAutofit/>
          </a:bodyPr>
          <a:lstStyle/>
          <a:p>
            <a:r>
              <a:rPr kumimoji="1" lang="ja-JP" altLang="en-US" sz="2800" dirty="0" smtClean="0">
                <a:solidFill>
                  <a:srgbClr val="002060"/>
                </a:solidFill>
                <a:latin typeface="メイリオ" panose="020B0604030504040204" pitchFamily="50" charset="-128"/>
                <a:ea typeface="メイリオ" panose="020B0604030504040204" pitchFamily="50" charset="-128"/>
              </a:rPr>
              <a:t>明野</a:t>
            </a:r>
            <a:r>
              <a:rPr kumimoji="1" lang="en-US" altLang="ja-JP" sz="2800" dirty="0" smtClean="0">
                <a:solidFill>
                  <a:srgbClr val="002060"/>
                </a:solidFill>
                <a:latin typeface="メイリオ" panose="020B0604030504040204" pitchFamily="50" charset="-128"/>
                <a:ea typeface="メイリオ" panose="020B0604030504040204" pitchFamily="50" charset="-128"/>
              </a:rPr>
              <a:t>50</a:t>
            </a:r>
            <a:r>
              <a:rPr kumimoji="1" lang="ja-JP" altLang="en-US" sz="2800" dirty="0" smtClean="0">
                <a:solidFill>
                  <a:srgbClr val="002060"/>
                </a:solidFill>
                <a:latin typeface="メイリオ" panose="020B0604030504040204" pitchFamily="50" charset="-128"/>
                <a:ea typeface="メイリオ" panose="020B0604030504040204" pitchFamily="50" charset="-128"/>
              </a:rPr>
              <a:t>㎝望遠鏡における</a:t>
            </a:r>
            <a:r>
              <a:rPr kumimoji="1" lang="en-US" altLang="ja-JP" sz="2800" dirty="0" smtClean="0">
                <a:solidFill>
                  <a:srgbClr val="002060"/>
                </a:solidFill>
                <a:latin typeface="メイリオ" panose="020B0604030504040204" pitchFamily="50" charset="-128"/>
                <a:ea typeface="メイリオ" panose="020B0604030504040204" pitchFamily="50" charset="-128"/>
              </a:rPr>
              <a:t>GRB</a:t>
            </a:r>
            <a:r>
              <a:rPr kumimoji="1" lang="ja-JP" altLang="en-US" sz="2800" dirty="0" smtClean="0">
                <a:solidFill>
                  <a:srgbClr val="002060"/>
                </a:solidFill>
                <a:latin typeface="メイリオ" panose="020B0604030504040204" pitchFamily="50" charset="-128"/>
                <a:ea typeface="メイリオ" panose="020B0604030504040204" pitchFamily="50" charset="-128"/>
              </a:rPr>
              <a:t>のフォローアップ</a:t>
            </a:r>
            <a:endParaRPr kumimoji="1" lang="ja-JP" altLang="en-US" sz="2800" dirty="0">
              <a:solidFill>
                <a:srgbClr val="002060"/>
              </a:solidFill>
              <a:latin typeface="メイリオ" panose="020B0604030504040204" pitchFamily="50" charset="-128"/>
              <a:ea typeface="メイリオ" panose="020B0604030504040204" pitchFamily="50" charset="-128"/>
            </a:endParaRPr>
          </a:p>
        </p:txBody>
      </p:sp>
      <p:grpSp>
        <p:nvGrpSpPr>
          <p:cNvPr id="42" name="グループ化 41"/>
          <p:cNvGrpSpPr/>
          <p:nvPr/>
        </p:nvGrpSpPr>
        <p:grpSpPr>
          <a:xfrm>
            <a:off x="1015081" y="745540"/>
            <a:ext cx="6581257" cy="5851812"/>
            <a:chOff x="17295008" y="15859127"/>
            <a:chExt cx="14702918" cy="13073296"/>
          </a:xfrm>
        </p:grpSpPr>
        <p:sp>
          <p:nvSpPr>
            <p:cNvPr id="4" name="角丸四角形 3"/>
            <p:cNvSpPr/>
            <p:nvPr/>
          </p:nvSpPr>
          <p:spPr>
            <a:xfrm>
              <a:off x="21458608" y="18186376"/>
              <a:ext cx="9721080" cy="4968552"/>
            </a:xfrm>
            <a:prstGeom prst="roundRect">
              <a:avLst/>
            </a:prstGeom>
            <a:noFill/>
            <a:ln w="412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8" descr="Ssatellite"/>
            <p:cNvPicPr>
              <a:picLocks noChangeAspect="1" noChangeArrowheads="1"/>
            </p:cNvPicPr>
            <p:nvPr/>
          </p:nvPicPr>
          <p:blipFill>
            <a:blip r:embed="rId2" cstate="print">
              <a:clrChange>
                <a:clrFrom>
                  <a:srgbClr val="FFFFFF"/>
                </a:clrFrom>
                <a:clrTo>
                  <a:srgbClr val="FFFFFF">
                    <a:alpha val="0"/>
                  </a:srgbClr>
                </a:clrTo>
              </a:clrChange>
              <a:lum bright="-10000" contrast="20000"/>
            </a:blip>
            <a:srcRect/>
            <a:stretch>
              <a:fillRect/>
            </a:stretch>
          </p:blipFill>
          <p:spPr bwMode="auto">
            <a:xfrm>
              <a:off x="19442384" y="16602200"/>
              <a:ext cx="1555750" cy="1082675"/>
            </a:xfrm>
            <a:prstGeom prst="rect">
              <a:avLst/>
            </a:prstGeom>
            <a:noFill/>
            <a:ln w="9525">
              <a:noFill/>
              <a:miter lim="800000"/>
              <a:headEnd/>
              <a:tailEnd/>
            </a:ln>
          </p:spPr>
        </p:pic>
        <p:sp>
          <p:nvSpPr>
            <p:cNvPr id="6" name="AutoShape 5"/>
            <p:cNvSpPr>
              <a:spLocks noChangeAspect="1" noChangeArrowheads="1"/>
            </p:cNvSpPr>
            <p:nvPr/>
          </p:nvSpPr>
          <p:spPr bwMode="auto">
            <a:xfrm rot="-1200000">
              <a:off x="24617015" y="15885104"/>
              <a:ext cx="1106488" cy="1400175"/>
            </a:xfrm>
            <a:prstGeom prst="irregularSeal1">
              <a:avLst/>
            </a:prstGeom>
            <a:gradFill rotWithShape="1">
              <a:gsLst>
                <a:gs pos="0">
                  <a:srgbClr val="FFAEAE"/>
                </a:gs>
                <a:gs pos="100000">
                  <a:srgbClr val="FF0000"/>
                </a:gs>
              </a:gsLst>
              <a:path path="shape">
                <a:fillToRect l="50000" t="50000" r="50000" b="50000"/>
              </a:path>
            </a:gradFill>
            <a:ln w="25400">
              <a:noFill/>
              <a:miter lim="800000"/>
              <a:headEnd/>
              <a:tailEnd/>
            </a:ln>
          </p:spPr>
          <p:txBody>
            <a:bodyPr anchor="ctr">
              <a:prstTxWarp prst="textNoShape">
                <a:avLst/>
              </a:prstTxWarp>
            </a:bodyPr>
            <a:lstStyle/>
            <a:p>
              <a:endParaRPr lang="ja-JP" altLang="en-US">
                <a:latin typeface="Trebuchet MS" charset="0"/>
                <a:ea typeface="ヒラギノ丸ゴ Pro W4" charset="-128"/>
                <a:cs typeface="ヒラギノ丸ゴ Pro W4" charset="-128"/>
              </a:endParaRPr>
            </a:p>
          </p:txBody>
        </p:sp>
        <p:cxnSp>
          <p:nvCxnSpPr>
            <p:cNvPr id="7" name="直線矢印コネクタ 6"/>
            <p:cNvCxnSpPr/>
            <p:nvPr/>
          </p:nvCxnSpPr>
          <p:spPr>
            <a:xfrm flipH="1">
              <a:off x="21170576" y="16602200"/>
              <a:ext cx="3168352" cy="432048"/>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1971310" y="19410510"/>
              <a:ext cx="3139586" cy="1368154"/>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1971307" y="19559140"/>
              <a:ext cx="3241294" cy="1168905"/>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Times New Roman" pitchFamily="18" charset="0"/>
                </a:rPr>
                <a:t>望遠鏡コントロールシステム</a:t>
              </a:r>
              <a:endParaRPr kumimoji="1" lang="ja-JP" altLang="en-US" sz="1400" dirty="0">
                <a:latin typeface="メイリオ" panose="020B0604030504040204" pitchFamily="50" charset="-128"/>
                <a:ea typeface="メイリオ" panose="020B0604030504040204" pitchFamily="50" charset="-128"/>
                <a:cs typeface="Times New Roman" pitchFamily="18" charset="0"/>
              </a:endParaRPr>
            </a:p>
          </p:txBody>
        </p:sp>
        <p:sp>
          <p:nvSpPr>
            <p:cNvPr id="10" name="円/楕円 9"/>
            <p:cNvSpPr/>
            <p:nvPr/>
          </p:nvSpPr>
          <p:spPr>
            <a:xfrm>
              <a:off x="17570179" y="20778664"/>
              <a:ext cx="3096343" cy="100561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754259" y="21005673"/>
              <a:ext cx="2821887" cy="687592"/>
            </a:xfrm>
            <a:prstGeom prst="rect">
              <a:avLst/>
            </a:prstGeom>
            <a:noFill/>
          </p:spPr>
          <p:txBody>
            <a:bodyPr wrap="square" rtlCol="0">
              <a:spAutoFit/>
            </a:bodyPr>
            <a:lstStyle/>
            <a:p>
              <a:r>
                <a:rPr lang="ja-JP" altLang="en-US" sz="1400" dirty="0">
                  <a:latin typeface="Garamond" panose="02020404030301010803" pitchFamily="18" charset="0"/>
                </a:rPr>
                <a:t>インターネット</a:t>
              </a:r>
              <a:endParaRPr kumimoji="1" lang="ja-JP" altLang="en-US" sz="1400" dirty="0">
                <a:latin typeface="Garamond" panose="02020404030301010803" pitchFamily="18" charset="0"/>
              </a:endParaRPr>
            </a:p>
          </p:txBody>
        </p:sp>
        <p:sp>
          <p:nvSpPr>
            <p:cNvPr id="12" name="正方形/長方形 11"/>
            <p:cNvSpPr/>
            <p:nvPr/>
          </p:nvSpPr>
          <p:spPr>
            <a:xfrm>
              <a:off x="25779088" y="20994688"/>
              <a:ext cx="3096344" cy="136815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5995112" y="21138703"/>
              <a:ext cx="2690297" cy="1306422"/>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cs typeface="Times New Roman" pitchFamily="18" charset="0"/>
                </a:rPr>
                <a:t>データ取得システム</a:t>
              </a:r>
              <a:endParaRPr kumimoji="1" lang="ja-JP" altLang="en-US" sz="1600" dirty="0">
                <a:latin typeface="メイリオ" panose="020B0604030504040204" pitchFamily="50" charset="-128"/>
                <a:ea typeface="メイリオ" panose="020B0604030504040204" pitchFamily="50" charset="-128"/>
                <a:cs typeface="Times New Roman" pitchFamily="18" charset="0"/>
              </a:endParaRPr>
            </a:p>
          </p:txBody>
        </p:sp>
        <p:sp>
          <p:nvSpPr>
            <p:cNvPr id="14" name="正方形/長方形 13"/>
            <p:cNvSpPr/>
            <p:nvPr/>
          </p:nvSpPr>
          <p:spPr>
            <a:xfrm>
              <a:off x="25667864" y="25243160"/>
              <a:ext cx="4206410" cy="100811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5794567" y="25436171"/>
              <a:ext cx="4079707" cy="756350"/>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cs typeface="Times New Roman" pitchFamily="18" charset="0"/>
                </a:rPr>
                <a:t>データ</a:t>
              </a:r>
              <a:r>
                <a:rPr lang="ja-JP" altLang="en-US" sz="1600" dirty="0">
                  <a:latin typeface="メイリオ" panose="020B0604030504040204" pitchFamily="50" charset="-128"/>
                  <a:ea typeface="メイリオ" panose="020B0604030504040204" pitchFamily="50" charset="-128"/>
                  <a:cs typeface="Times New Roman" pitchFamily="18" charset="0"/>
                </a:rPr>
                <a:t>アーカイブ</a:t>
              </a:r>
              <a:endParaRPr lang="en-US" altLang="ja-JP" sz="1600" dirty="0" smtClean="0">
                <a:latin typeface="メイリオ" panose="020B0604030504040204" pitchFamily="50" charset="-128"/>
                <a:ea typeface="メイリオ" panose="020B0604030504040204" pitchFamily="50" charset="-128"/>
                <a:cs typeface="Times New Roman" pitchFamily="18" charset="0"/>
              </a:endParaRPr>
            </a:p>
          </p:txBody>
        </p:sp>
        <p:sp>
          <p:nvSpPr>
            <p:cNvPr id="16" name="正方形/長方形 15"/>
            <p:cNvSpPr/>
            <p:nvPr/>
          </p:nvSpPr>
          <p:spPr>
            <a:xfrm>
              <a:off x="26124153" y="27103012"/>
              <a:ext cx="3436164" cy="108247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300192" y="27310873"/>
              <a:ext cx="3284679" cy="756350"/>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cs typeface="Times New Roman" pitchFamily="18" charset="0"/>
                </a:rPr>
                <a:t>データ解析</a:t>
              </a:r>
              <a:r>
                <a:rPr lang="en-US" altLang="ja-JP" sz="1600" dirty="0" smtClean="0">
                  <a:latin typeface="メイリオ" panose="020B0604030504040204" pitchFamily="50" charset="-128"/>
                  <a:ea typeface="メイリオ" panose="020B0604030504040204" pitchFamily="50" charset="-128"/>
                  <a:cs typeface="Times New Roman" pitchFamily="18" charset="0"/>
                </a:rPr>
                <a:t>PC</a:t>
              </a:r>
            </a:p>
          </p:txBody>
        </p:sp>
        <p:pic>
          <p:nvPicPr>
            <p:cNvPr id="18" name="図 17" descr="akeno-tel.jpg"/>
            <p:cNvPicPr>
              <a:picLocks noChangeAspect="1"/>
            </p:cNvPicPr>
            <p:nvPr/>
          </p:nvPicPr>
          <p:blipFill>
            <a:blip r:embed="rId3" cstate="print"/>
            <a:stretch>
              <a:fillRect/>
            </a:stretch>
          </p:blipFill>
          <p:spPr>
            <a:xfrm>
              <a:off x="26148708" y="17510641"/>
              <a:ext cx="1988335" cy="2707522"/>
            </a:xfrm>
            <a:prstGeom prst="rect">
              <a:avLst/>
            </a:prstGeom>
          </p:spPr>
        </p:pic>
        <p:sp>
          <p:nvSpPr>
            <p:cNvPr id="19" name="テキスト ボックス 18"/>
            <p:cNvSpPr txBox="1"/>
            <p:nvPr/>
          </p:nvSpPr>
          <p:spPr>
            <a:xfrm>
              <a:off x="28875431" y="17406257"/>
              <a:ext cx="1798482" cy="756350"/>
            </a:xfrm>
            <a:prstGeom prst="rect">
              <a:avLst/>
            </a:prstGeom>
            <a:solidFill>
              <a:schemeClr val="bg1"/>
            </a:solid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cs typeface="Times New Roman" pitchFamily="18" charset="0"/>
                </a:rPr>
                <a:t>明野側</a:t>
              </a:r>
              <a:endParaRPr kumimoji="1" lang="ja-JP" altLang="en-US" sz="1600" b="1" dirty="0">
                <a:latin typeface="メイリオ" panose="020B0604030504040204" pitchFamily="50" charset="-128"/>
                <a:ea typeface="メイリオ" panose="020B0604030504040204" pitchFamily="50" charset="-128"/>
                <a:cs typeface="Times New Roman" pitchFamily="18" charset="0"/>
              </a:endParaRPr>
            </a:p>
          </p:txBody>
        </p:sp>
        <p:cxnSp>
          <p:nvCxnSpPr>
            <p:cNvPr id="20" name="直線矢印コネクタ 19"/>
            <p:cNvCxnSpPr/>
            <p:nvPr/>
          </p:nvCxnSpPr>
          <p:spPr>
            <a:xfrm flipH="1">
              <a:off x="19514392" y="17898344"/>
              <a:ext cx="360040" cy="2808312"/>
            </a:xfrm>
            <a:prstGeom prst="straightConnector1">
              <a:avLst/>
            </a:prstGeom>
            <a:ln w="539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0" idx="7"/>
              <a:endCxn id="8" idx="1"/>
            </p:cNvCxnSpPr>
            <p:nvPr/>
          </p:nvCxnSpPr>
          <p:spPr>
            <a:xfrm flipV="1">
              <a:off x="20213074" y="20094588"/>
              <a:ext cx="1758236" cy="831345"/>
            </a:xfrm>
            <a:prstGeom prst="straightConnector1">
              <a:avLst/>
            </a:prstGeom>
            <a:ln w="476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25110896" y="19520511"/>
              <a:ext cx="956224" cy="178032"/>
            </a:xfrm>
            <a:prstGeom prst="straightConnector1">
              <a:avLst/>
            </a:prstGeom>
            <a:ln w="539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8" idx="2"/>
              <a:endCxn id="12" idx="0"/>
            </p:cNvCxnSpPr>
            <p:nvPr/>
          </p:nvCxnSpPr>
          <p:spPr>
            <a:xfrm>
              <a:off x="27142875" y="20218163"/>
              <a:ext cx="184384" cy="776526"/>
            </a:xfrm>
            <a:prstGeom prst="straightConnector1">
              <a:avLst/>
            </a:prstGeom>
            <a:ln w="539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5923103" y="23525244"/>
              <a:ext cx="3822638" cy="92582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6348386" y="23671709"/>
              <a:ext cx="3236486" cy="756350"/>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東工大ネット</a:t>
              </a:r>
              <a:endParaRPr kumimoji="1" lang="ja-JP" altLang="en-US" sz="1600" dirty="0">
                <a:latin typeface="メイリオ" panose="020B0604030504040204" pitchFamily="50" charset="-128"/>
                <a:ea typeface="メイリオ" panose="020B0604030504040204" pitchFamily="50" charset="-128"/>
              </a:endParaRPr>
            </a:p>
          </p:txBody>
        </p:sp>
        <p:pic>
          <p:nvPicPr>
            <p:cNvPr id="26" name="図 25" descr="pc_fig.jpg"/>
            <p:cNvPicPr>
              <a:picLocks noChangeAspect="1"/>
            </p:cNvPicPr>
            <p:nvPr/>
          </p:nvPicPr>
          <p:blipFill>
            <a:blip r:embed="rId4" cstate="print"/>
            <a:stretch>
              <a:fillRect/>
            </a:stretch>
          </p:blipFill>
          <p:spPr>
            <a:xfrm>
              <a:off x="21170576" y="24595088"/>
              <a:ext cx="2409056" cy="2409056"/>
            </a:xfrm>
            <a:prstGeom prst="rect">
              <a:avLst/>
            </a:prstGeom>
          </p:spPr>
        </p:pic>
        <p:cxnSp>
          <p:nvCxnSpPr>
            <p:cNvPr id="27" name="直線コネクタ 26"/>
            <p:cNvCxnSpPr/>
            <p:nvPr/>
          </p:nvCxnSpPr>
          <p:spPr>
            <a:xfrm flipV="1">
              <a:off x="23402824" y="24235048"/>
              <a:ext cx="2664296" cy="1008112"/>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8" idx="2"/>
              <a:endCxn id="24" idx="1"/>
            </p:cNvCxnSpPr>
            <p:nvPr/>
          </p:nvCxnSpPr>
          <p:spPr>
            <a:xfrm>
              <a:off x="23541103" y="20778664"/>
              <a:ext cx="2941814" cy="2882165"/>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2" idx="2"/>
            </p:cNvCxnSpPr>
            <p:nvPr/>
          </p:nvCxnSpPr>
          <p:spPr>
            <a:xfrm>
              <a:off x="27327259" y="22362840"/>
              <a:ext cx="216027" cy="1162404"/>
            </a:xfrm>
            <a:prstGeom prst="straightConnector1">
              <a:avLst/>
            </a:prstGeom>
            <a:ln w="539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4" idx="4"/>
              <a:endCxn id="14" idx="0"/>
            </p:cNvCxnSpPr>
            <p:nvPr/>
          </p:nvCxnSpPr>
          <p:spPr>
            <a:xfrm flipH="1">
              <a:off x="27771070" y="24451072"/>
              <a:ext cx="63353" cy="792088"/>
            </a:xfrm>
            <a:prstGeom prst="straightConnector1">
              <a:avLst/>
            </a:prstGeom>
            <a:ln w="539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endCxn id="16" idx="1"/>
            </p:cNvCxnSpPr>
            <p:nvPr/>
          </p:nvCxnSpPr>
          <p:spPr>
            <a:xfrm>
              <a:off x="23234254" y="26454940"/>
              <a:ext cx="2889899" cy="1189308"/>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14" idx="2"/>
              <a:endCxn id="16" idx="0"/>
            </p:cNvCxnSpPr>
            <p:nvPr/>
          </p:nvCxnSpPr>
          <p:spPr>
            <a:xfrm>
              <a:off x="27771070" y="26251272"/>
              <a:ext cx="71166" cy="851740"/>
            </a:xfrm>
            <a:prstGeom prst="straightConnector1">
              <a:avLst/>
            </a:prstGeom>
            <a:ln w="539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17295008" y="24667096"/>
              <a:ext cx="14702918" cy="4265327"/>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8432674" y="23832578"/>
              <a:ext cx="4538100" cy="756350"/>
            </a:xfrm>
            <a:prstGeom prst="rect">
              <a:avLst/>
            </a:prstGeom>
            <a:solidFill>
              <a:schemeClr val="bg1"/>
            </a:solidFill>
          </p:spPr>
          <p:txBody>
            <a:bodyPr wrap="none" rtlCol="0">
              <a:spAutoFit/>
            </a:bodyPr>
            <a:lstStyle/>
            <a:p>
              <a:r>
                <a:rPr lang="ja-JP" altLang="en-US" sz="1600" b="1" dirty="0" smtClean="0">
                  <a:latin typeface="メイリオ" panose="020B0604030504040204" pitchFamily="50" charset="-128"/>
                  <a:ea typeface="メイリオ" panose="020B0604030504040204" pitchFamily="50" charset="-128"/>
                  <a:cs typeface="Times New Roman" pitchFamily="18" charset="0"/>
                </a:rPr>
                <a:t>大岡山側（東工大）</a:t>
              </a:r>
              <a:endParaRPr kumimoji="1" lang="ja-JP" altLang="en-US" sz="1600" b="1" dirty="0">
                <a:latin typeface="メイリオ" panose="020B0604030504040204" pitchFamily="50" charset="-128"/>
                <a:ea typeface="メイリオ" panose="020B0604030504040204" pitchFamily="50" charset="-128"/>
                <a:cs typeface="Times New Roman" pitchFamily="18" charset="0"/>
              </a:endParaRPr>
            </a:p>
          </p:txBody>
        </p:sp>
        <p:sp>
          <p:nvSpPr>
            <p:cNvPr id="35" name="テキスト ボックス 34"/>
            <p:cNvSpPr txBox="1"/>
            <p:nvPr/>
          </p:nvSpPr>
          <p:spPr>
            <a:xfrm>
              <a:off x="25723986" y="15859127"/>
              <a:ext cx="2285947" cy="1168905"/>
            </a:xfrm>
            <a:prstGeom prst="rect">
              <a:avLst/>
            </a:prstGeom>
            <a:noFill/>
          </p:spPr>
          <p:txBody>
            <a:bodyPr wrap="square" rtlCol="0">
              <a:spAutoFit/>
            </a:bodyPr>
            <a:lstStyle/>
            <a:p>
              <a:r>
                <a:rPr lang="en-US" altLang="ja-JP" sz="2800" dirty="0" smtClean="0">
                  <a:latin typeface="Times New Roman" pitchFamily="18" charset="0"/>
                  <a:cs typeface="Times New Roman" pitchFamily="18" charset="0"/>
                </a:rPr>
                <a:t>GRB</a:t>
              </a:r>
              <a:endParaRPr kumimoji="1" lang="ja-JP" altLang="en-US" sz="2800" dirty="0">
                <a:latin typeface="Times New Roman" pitchFamily="18" charset="0"/>
                <a:cs typeface="Times New Roman" pitchFamily="18" charset="0"/>
              </a:endParaRPr>
            </a:p>
          </p:txBody>
        </p:sp>
        <p:sp>
          <p:nvSpPr>
            <p:cNvPr id="36" name="テキスト ボックス 35"/>
            <p:cNvSpPr txBox="1"/>
            <p:nvPr/>
          </p:nvSpPr>
          <p:spPr>
            <a:xfrm>
              <a:off x="19982604" y="15954128"/>
              <a:ext cx="1329343" cy="756350"/>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cs typeface="Times New Roman" pitchFamily="18" charset="0"/>
                </a:rPr>
                <a:t>検出</a:t>
              </a:r>
              <a:endParaRPr kumimoji="1" lang="ja-JP" altLang="en-US" sz="1600" dirty="0">
                <a:latin typeface="メイリオ" panose="020B0604030504040204" pitchFamily="50" charset="-128"/>
                <a:ea typeface="メイリオ" panose="020B0604030504040204" pitchFamily="50" charset="-128"/>
                <a:cs typeface="Times New Roman" pitchFamily="18" charset="0"/>
              </a:endParaRPr>
            </a:p>
          </p:txBody>
        </p:sp>
        <p:sp>
          <p:nvSpPr>
            <p:cNvPr id="37" name="テキスト ボックス 36"/>
            <p:cNvSpPr txBox="1"/>
            <p:nvPr/>
          </p:nvSpPr>
          <p:spPr>
            <a:xfrm>
              <a:off x="17358739" y="16545421"/>
              <a:ext cx="2252182" cy="1168905"/>
            </a:xfrm>
            <a:prstGeom prst="rect">
              <a:avLst/>
            </a:prstGeom>
            <a:noFill/>
          </p:spPr>
          <p:txBody>
            <a:bodyPr wrap="square" rtlCol="0">
              <a:spAutoFit/>
            </a:bodyPr>
            <a:lstStyle/>
            <a:p>
              <a:r>
                <a:rPr kumimoji="1" lang="en-US" altLang="ja-JP" sz="2800" b="1" dirty="0" smtClean="0">
                  <a:latin typeface="Garamond" pitchFamily="18" charset="0"/>
                </a:rPr>
                <a:t>Swift</a:t>
              </a:r>
              <a:endParaRPr kumimoji="1" lang="ja-JP" altLang="en-US" sz="2800" b="1" dirty="0">
                <a:latin typeface="Garamond" pitchFamily="18" charset="0"/>
              </a:endParaRPr>
            </a:p>
          </p:txBody>
        </p:sp>
        <p:sp>
          <p:nvSpPr>
            <p:cNvPr id="38" name="テキスト ボックス 37"/>
            <p:cNvSpPr txBox="1"/>
            <p:nvPr/>
          </p:nvSpPr>
          <p:spPr>
            <a:xfrm>
              <a:off x="28144256" y="19296866"/>
              <a:ext cx="2429962" cy="1306422"/>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明野</a:t>
              </a:r>
              <a:r>
                <a:rPr lang="en-US" altLang="ja-JP" sz="1600" dirty="0" smtClean="0">
                  <a:latin typeface="メイリオ" panose="020B0604030504040204" pitchFamily="50" charset="-128"/>
                  <a:ea typeface="メイリオ" panose="020B0604030504040204" pitchFamily="50" charset="-128"/>
                </a:rPr>
                <a:t>50</a:t>
              </a:r>
              <a:r>
                <a:rPr lang="ja-JP" altLang="en-US" sz="1600" dirty="0" smtClean="0">
                  <a:latin typeface="メイリオ" panose="020B0604030504040204" pitchFamily="50" charset="-128"/>
                  <a:ea typeface="メイリオ" panose="020B0604030504040204" pitchFamily="50" charset="-128"/>
                </a:rPr>
                <a:t>㎝望遠鏡</a:t>
              </a:r>
              <a:endParaRPr kumimoji="1" lang="ja-JP" altLang="en-US" sz="1600"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17295008" y="18950986"/>
              <a:ext cx="2469167" cy="140355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Times New Roman" pitchFamily="18" charset="0"/>
                </a:rPr>
                <a:t>アラート</a:t>
              </a:r>
              <a:endParaRPr kumimoji="1" lang="en-US" altLang="ja-JP" sz="1600" dirty="0" smtClean="0">
                <a:latin typeface="メイリオ" panose="020B0604030504040204" pitchFamily="50" charset="-128"/>
                <a:ea typeface="メイリオ" panose="020B0604030504040204" pitchFamily="50" charset="-128"/>
                <a:cs typeface="Times New Roman" pitchFamily="18" charset="0"/>
              </a:endParaRPr>
            </a:p>
            <a:p>
              <a:r>
                <a:rPr kumimoji="1" lang="ja-JP" altLang="en-US" sz="1600" dirty="0" smtClean="0">
                  <a:latin typeface="メイリオ" panose="020B0604030504040204" pitchFamily="50" charset="-128"/>
                  <a:ea typeface="メイリオ" panose="020B0604030504040204" pitchFamily="50" charset="-128"/>
                  <a:cs typeface="Times New Roman" pitchFamily="18" charset="0"/>
                </a:rPr>
                <a:t>受信</a:t>
              </a:r>
              <a:endParaRPr kumimoji="1" lang="ja-JP" altLang="en-US" sz="2800" dirty="0">
                <a:latin typeface="Times New Roman" pitchFamily="18" charset="0"/>
                <a:cs typeface="Times New Roman" pitchFamily="18" charset="0"/>
              </a:endParaRPr>
            </a:p>
          </p:txBody>
        </p:sp>
        <p:sp>
          <p:nvSpPr>
            <p:cNvPr id="40" name="テキスト ボックス 39"/>
            <p:cNvSpPr txBox="1"/>
            <p:nvPr/>
          </p:nvSpPr>
          <p:spPr>
            <a:xfrm>
              <a:off x="17773222" y="25155991"/>
              <a:ext cx="3807536" cy="1306422"/>
            </a:xfrm>
            <a:prstGeom prst="rect">
              <a:avLst/>
            </a:prstGeom>
            <a:noFill/>
          </p:spPr>
          <p:txBody>
            <a:bodyPr wrap="none" rtlCol="0">
              <a:spAutoFit/>
            </a:bodyPr>
            <a:lstStyle/>
            <a:p>
              <a:pPr marL="285750" indent="-285750">
                <a:buFont typeface="Wingdings" panose="05000000000000000000" pitchFamily="2" charset="2"/>
                <a:buChar char="l"/>
              </a:pPr>
              <a:r>
                <a:rPr lang="ja-JP" altLang="en-US" sz="1600" b="1" dirty="0" smtClean="0">
                  <a:solidFill>
                    <a:srgbClr val="00B050"/>
                  </a:solidFill>
                  <a:latin typeface="メイリオ" panose="020B0604030504040204" pitchFamily="50" charset="-128"/>
                  <a:ea typeface="メイリオ" panose="020B0604030504040204" pitchFamily="50" charset="-128"/>
                  <a:cs typeface="Times New Roman" pitchFamily="18" charset="0"/>
                </a:rPr>
                <a:t>リモート操作</a:t>
              </a:r>
              <a:endParaRPr lang="en-US" altLang="ja-JP" sz="1600" b="1" dirty="0" smtClean="0">
                <a:solidFill>
                  <a:srgbClr val="00B050"/>
                </a:solidFill>
                <a:latin typeface="メイリオ" panose="020B0604030504040204" pitchFamily="50" charset="-128"/>
                <a:ea typeface="メイリオ" panose="020B0604030504040204" pitchFamily="50" charset="-128"/>
                <a:cs typeface="Times New Roman" pitchFamily="18" charset="0"/>
              </a:endParaRPr>
            </a:p>
            <a:p>
              <a:pPr marL="285750" indent="-285750">
                <a:buFont typeface="Wingdings" panose="05000000000000000000" pitchFamily="2" charset="2"/>
                <a:buChar char="l"/>
              </a:pPr>
              <a:r>
                <a:rPr lang="ja-JP" altLang="en-US" sz="1600" b="1" dirty="0" smtClean="0">
                  <a:solidFill>
                    <a:schemeClr val="accent6">
                      <a:lumMod val="75000"/>
                    </a:schemeClr>
                  </a:solidFill>
                  <a:latin typeface="メイリオ" panose="020B0604030504040204" pitchFamily="50" charset="-128"/>
                  <a:ea typeface="メイリオ" panose="020B0604030504040204" pitchFamily="50" charset="-128"/>
                  <a:cs typeface="Times New Roman" pitchFamily="18" charset="0"/>
                </a:rPr>
                <a:t>データ解析</a:t>
              </a:r>
              <a:endParaRPr lang="en-US" altLang="ja-JP" sz="1600" b="1" dirty="0" smtClean="0">
                <a:solidFill>
                  <a:schemeClr val="accent6">
                    <a:lumMod val="75000"/>
                  </a:schemeClr>
                </a:solidFill>
                <a:latin typeface="メイリオ" panose="020B0604030504040204" pitchFamily="50" charset="-128"/>
                <a:ea typeface="メイリオ" panose="020B0604030504040204" pitchFamily="50" charset="-128"/>
                <a:cs typeface="Times New Roman" pitchFamily="18" charset="0"/>
              </a:endParaRPr>
            </a:p>
          </p:txBody>
        </p:sp>
        <p:sp>
          <p:nvSpPr>
            <p:cNvPr id="41" name="テキスト ボックス 40"/>
            <p:cNvSpPr txBox="1"/>
            <p:nvPr/>
          </p:nvSpPr>
          <p:spPr>
            <a:xfrm>
              <a:off x="20730578" y="26551858"/>
              <a:ext cx="2863383" cy="756350"/>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オペレータ</a:t>
              </a:r>
              <a:endParaRPr kumimoji="1" lang="ja-JP" altLang="en-US" sz="1600" dirty="0">
                <a:latin typeface="メイリオ" panose="020B0604030504040204" pitchFamily="50" charset="-128"/>
                <a:ea typeface="メイリオ" panose="020B0604030504040204" pitchFamily="50" charset="-128"/>
              </a:endParaRPr>
            </a:p>
          </p:txBody>
        </p:sp>
      </p:grpSp>
      <p:sp>
        <p:nvSpPr>
          <p:cNvPr id="43" name="テキスト ボックス 42"/>
          <p:cNvSpPr txBox="1"/>
          <p:nvPr/>
        </p:nvSpPr>
        <p:spPr>
          <a:xfrm>
            <a:off x="7956376" y="6457890"/>
            <a:ext cx="776175" cy="400110"/>
          </a:xfrm>
          <a:prstGeom prst="rect">
            <a:avLst/>
          </a:prstGeom>
          <a:noFill/>
        </p:spPr>
        <p:txBody>
          <a:bodyPr wrap="none" rtlCol="0">
            <a:spAutoFit/>
          </a:bodyPr>
          <a:lstStyle/>
          <a:p>
            <a:r>
              <a:rPr lang="en-US" altLang="ja-JP" sz="2000" dirty="0">
                <a:latin typeface="メイリオ" pitchFamily="50" charset="-128"/>
                <a:ea typeface="メイリオ" pitchFamily="50" charset="-128"/>
                <a:cs typeface="メイリオ" pitchFamily="50" charset="-128"/>
              </a:rPr>
              <a:t>6</a:t>
            </a:r>
            <a:r>
              <a:rPr kumimoji="1" lang="en-US" altLang="ja-JP" sz="2000" dirty="0" smtClean="0">
                <a:latin typeface="メイリオ" pitchFamily="50" charset="-128"/>
                <a:ea typeface="メイリオ" pitchFamily="50" charset="-128"/>
                <a:cs typeface="メイリオ" pitchFamily="50" charset="-128"/>
              </a:rPr>
              <a:t>/15</a:t>
            </a:r>
            <a:endParaRPr kumimoji="1" lang="ja-JP" altLang="en-US" sz="20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760621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Autofit/>
          </a:bodyPr>
          <a:lstStyle/>
          <a:p>
            <a:r>
              <a:rPr kumimoji="1" lang="ja-JP" altLang="en-US" sz="3600" dirty="0" smtClean="0">
                <a:solidFill>
                  <a:srgbClr val="002060"/>
                </a:solidFill>
                <a:latin typeface="メイリオ" panose="020B0604030504040204" pitchFamily="50" charset="-128"/>
                <a:ea typeface="メイリオ" panose="020B0604030504040204" pitchFamily="50" charset="-128"/>
              </a:rPr>
              <a:t>自動観測の監視</a:t>
            </a:r>
            <a:endParaRPr kumimoji="1" lang="ja-JP" altLang="en-US" sz="3600" dirty="0">
              <a:solidFill>
                <a:srgbClr val="002060"/>
              </a:solidFill>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7516" y="1124744"/>
            <a:ext cx="6748968" cy="5208034"/>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408" y="4121401"/>
            <a:ext cx="3168352" cy="2736599"/>
          </a:xfrm>
          <a:prstGeom prst="rect">
            <a:avLst/>
          </a:prstGeom>
        </p:spPr>
      </p:pic>
      <p:sp>
        <p:nvSpPr>
          <p:cNvPr id="6" name="テキスト ボックス 5"/>
          <p:cNvSpPr txBox="1"/>
          <p:nvPr/>
        </p:nvSpPr>
        <p:spPr>
          <a:xfrm>
            <a:off x="4250697" y="6237312"/>
            <a:ext cx="768800" cy="400110"/>
          </a:xfrm>
          <a:prstGeom prst="rect">
            <a:avLst/>
          </a:prstGeom>
          <a:noFill/>
        </p:spPr>
        <p:txBody>
          <a:bodyPr wrap="none" rtlCol="0">
            <a:spAutoFit/>
          </a:bodyPr>
          <a:lstStyle/>
          <a:p>
            <a:r>
              <a:rPr lang="en-US" altLang="ja-JP" sz="2000" dirty="0">
                <a:latin typeface="メイリオ" pitchFamily="50" charset="-128"/>
                <a:ea typeface="メイリオ" pitchFamily="50" charset="-128"/>
                <a:cs typeface="メイリオ" pitchFamily="50" charset="-128"/>
              </a:rPr>
              <a:t>7</a:t>
            </a:r>
            <a:r>
              <a:rPr kumimoji="1" lang="en-US" altLang="ja-JP" sz="2000" dirty="0" smtClean="0">
                <a:latin typeface="メイリオ" pitchFamily="50" charset="-128"/>
                <a:ea typeface="メイリオ" pitchFamily="50" charset="-128"/>
                <a:cs typeface="メイリオ" pitchFamily="50" charset="-128"/>
              </a:rPr>
              <a:t>/15</a:t>
            </a:r>
            <a:endParaRPr kumimoji="1" lang="ja-JP" altLang="en-US" sz="20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012068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1206" y="404664"/>
            <a:ext cx="8229600" cy="504056"/>
          </a:xfrm>
        </p:spPr>
        <p:txBody>
          <a:bodyPr>
            <a:normAutofit fontScale="90000"/>
          </a:bodyPr>
          <a:lstStyle/>
          <a:p>
            <a:r>
              <a:rPr kumimoji="1" lang="ja-JP" altLang="en-US" sz="3600" dirty="0" smtClean="0">
                <a:solidFill>
                  <a:srgbClr val="002060"/>
                </a:solidFill>
                <a:latin typeface="Garamond" pitchFamily="18" charset="0"/>
                <a:ea typeface="メイリオ" pitchFamily="50" charset="-128"/>
                <a:cs typeface="メイリオ" pitchFamily="50" charset="-128"/>
              </a:rPr>
              <a:t>明野望遠鏡の</a:t>
            </a:r>
            <a:r>
              <a:rPr kumimoji="1" lang="en-US" altLang="ja-JP" sz="3600" b="1" dirty="0" smtClean="0">
                <a:solidFill>
                  <a:srgbClr val="002060"/>
                </a:solidFill>
                <a:latin typeface="Garamond" pitchFamily="18" charset="0"/>
                <a:ea typeface="メイリオ" pitchFamily="50" charset="-128"/>
                <a:cs typeface="メイリオ" pitchFamily="50" charset="-128"/>
              </a:rPr>
              <a:t>GRB</a:t>
            </a:r>
            <a:r>
              <a:rPr kumimoji="1" lang="ja-JP" altLang="en-US" sz="3600" dirty="0" smtClean="0">
                <a:solidFill>
                  <a:srgbClr val="002060"/>
                </a:solidFill>
                <a:latin typeface="メイリオ" pitchFamily="50" charset="-128"/>
                <a:ea typeface="メイリオ" pitchFamily="50" charset="-128"/>
                <a:cs typeface="メイリオ" pitchFamily="50" charset="-128"/>
              </a:rPr>
              <a:t>観測年間実績</a:t>
            </a:r>
            <a:endParaRPr kumimoji="1" lang="ja-JP" altLang="en-US" sz="3600" dirty="0">
              <a:solidFill>
                <a:srgbClr val="002060"/>
              </a:solidFill>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619672" y="2024844"/>
            <a:ext cx="5724636" cy="1296144"/>
          </a:xfrm>
          <a:ln w="15875">
            <a:solidFill>
              <a:srgbClr val="002060"/>
            </a:solidFill>
          </a:ln>
        </p:spPr>
        <p:txBody>
          <a:bodyPr/>
          <a:lstStyle/>
          <a:p>
            <a:r>
              <a:rPr lang="en-US" altLang="ja-JP" sz="1700" dirty="0" smtClean="0">
                <a:latin typeface="メイリオ" pitchFamily="50" charset="-128"/>
                <a:ea typeface="メイリオ" pitchFamily="50" charset="-128"/>
                <a:cs typeface="メイリオ" pitchFamily="50" charset="-128"/>
              </a:rPr>
              <a:t>Swift</a:t>
            </a:r>
            <a:r>
              <a:rPr lang="ja-JP" altLang="en-US" sz="1700" dirty="0" smtClean="0">
                <a:latin typeface="メイリオ" pitchFamily="50" charset="-128"/>
                <a:ea typeface="メイリオ" pitchFamily="50" charset="-128"/>
                <a:cs typeface="メイリオ" pitchFamily="50" charset="-128"/>
              </a:rPr>
              <a:t>衛星から受信した</a:t>
            </a:r>
            <a:r>
              <a:rPr lang="en-US" altLang="ja-JP" sz="1700" dirty="0" smtClean="0">
                <a:latin typeface="メイリオ" pitchFamily="50" charset="-128"/>
                <a:ea typeface="メイリオ" pitchFamily="50" charset="-128"/>
                <a:cs typeface="メイリオ" pitchFamily="50" charset="-128"/>
              </a:rPr>
              <a:t>GRB</a:t>
            </a:r>
            <a:r>
              <a:rPr lang="ja-JP" altLang="en-US" sz="1700" dirty="0" smtClean="0">
                <a:latin typeface="メイリオ" pitchFamily="50" charset="-128"/>
                <a:ea typeface="メイリオ" pitchFamily="50" charset="-128"/>
                <a:cs typeface="メイリオ" pitchFamily="50" charset="-128"/>
              </a:rPr>
              <a:t>の</a:t>
            </a:r>
            <a:r>
              <a:rPr lang="en-US" altLang="ja-JP" sz="1700" dirty="0" smtClean="0">
                <a:latin typeface="メイリオ" pitchFamily="50" charset="-128"/>
                <a:ea typeface="メイリオ" pitchFamily="50" charset="-128"/>
                <a:cs typeface="メイリオ" pitchFamily="50" charset="-128"/>
              </a:rPr>
              <a:t>Alert</a:t>
            </a:r>
            <a:r>
              <a:rPr lang="ja-JP" altLang="en-US" sz="1700" dirty="0" smtClean="0">
                <a:latin typeface="メイリオ" pitchFamily="50" charset="-128"/>
                <a:ea typeface="メイリオ" pitchFamily="50" charset="-128"/>
                <a:cs typeface="メイリオ" pitchFamily="50" charset="-128"/>
              </a:rPr>
              <a:t>　　　　 </a:t>
            </a:r>
            <a:r>
              <a:rPr lang="en-US" altLang="ja-JP" sz="1700" dirty="0" smtClean="0">
                <a:latin typeface="メイリオ" pitchFamily="50" charset="-128"/>
                <a:ea typeface="メイリオ" pitchFamily="50" charset="-128"/>
                <a:cs typeface="メイリオ" pitchFamily="50" charset="-128"/>
              </a:rPr>
              <a:t>87</a:t>
            </a:r>
            <a:r>
              <a:rPr lang="ja-JP" altLang="en-US" sz="1700" dirty="0" smtClean="0">
                <a:latin typeface="メイリオ" pitchFamily="50" charset="-128"/>
                <a:ea typeface="メイリオ" pitchFamily="50" charset="-128"/>
                <a:cs typeface="メイリオ" pitchFamily="50" charset="-128"/>
              </a:rPr>
              <a:t>件</a:t>
            </a:r>
            <a:endParaRPr lang="en-US" altLang="ja-JP" sz="1700" dirty="0" smtClean="0">
              <a:latin typeface="メイリオ" pitchFamily="50" charset="-128"/>
              <a:ea typeface="メイリオ" pitchFamily="50" charset="-128"/>
              <a:cs typeface="メイリオ" pitchFamily="50" charset="-128"/>
            </a:endParaRPr>
          </a:p>
          <a:p>
            <a:r>
              <a:rPr lang="ja-JP" altLang="en-US" sz="1700" dirty="0" smtClean="0">
                <a:latin typeface="メイリオ" pitchFamily="50" charset="-128"/>
                <a:ea typeface="メイリオ" pitchFamily="50" charset="-128"/>
                <a:cs typeface="メイリオ" pitchFamily="50" charset="-128"/>
              </a:rPr>
              <a:t>実際に望遠鏡が向いた　　　　　　　　　　 </a:t>
            </a:r>
            <a:r>
              <a:rPr lang="en-US" altLang="ja-JP" sz="1700" dirty="0" smtClean="0">
                <a:latin typeface="メイリオ" pitchFamily="50" charset="-128"/>
                <a:ea typeface="メイリオ" pitchFamily="50" charset="-128"/>
                <a:cs typeface="メイリオ" pitchFamily="50" charset="-128"/>
              </a:rPr>
              <a:t>54</a:t>
            </a:r>
            <a:r>
              <a:rPr lang="ja-JP" altLang="en-US" sz="1700" dirty="0" smtClean="0">
                <a:latin typeface="メイリオ" pitchFamily="50" charset="-128"/>
                <a:ea typeface="メイリオ" pitchFamily="50" charset="-128"/>
                <a:cs typeface="メイリオ" pitchFamily="50" charset="-128"/>
              </a:rPr>
              <a:t>件</a:t>
            </a:r>
            <a:endParaRPr lang="en-US" altLang="ja-JP" sz="1700" dirty="0" smtClean="0">
              <a:latin typeface="メイリオ" pitchFamily="50" charset="-128"/>
              <a:ea typeface="メイリオ" pitchFamily="50" charset="-128"/>
              <a:cs typeface="メイリオ" pitchFamily="50" charset="-128"/>
            </a:endParaRPr>
          </a:p>
          <a:p>
            <a:r>
              <a:rPr kumimoji="1" lang="ja-JP" altLang="en-US" sz="1700" dirty="0" smtClean="0">
                <a:latin typeface="メイリオ" pitchFamily="50" charset="-128"/>
                <a:ea typeface="メイリオ" pitchFamily="50" charset="-128"/>
                <a:cs typeface="メイリオ" pitchFamily="50" charset="-128"/>
              </a:rPr>
              <a:t>少なくとも天体の限界等級が求められた 　　</a:t>
            </a:r>
            <a:r>
              <a:rPr lang="en-US" altLang="ja-JP" sz="1700" dirty="0" smtClean="0">
                <a:latin typeface="メイリオ" pitchFamily="50" charset="-128"/>
                <a:ea typeface="メイリオ" pitchFamily="50" charset="-128"/>
                <a:cs typeface="メイリオ" pitchFamily="50" charset="-128"/>
              </a:rPr>
              <a:t>34</a:t>
            </a:r>
            <a:r>
              <a:rPr kumimoji="1" lang="ja-JP" altLang="en-US" sz="1700" dirty="0" smtClean="0">
                <a:latin typeface="メイリオ" pitchFamily="50" charset="-128"/>
                <a:ea typeface="メイリオ" pitchFamily="50" charset="-128"/>
                <a:cs typeface="メイリオ" pitchFamily="50" charset="-128"/>
              </a:rPr>
              <a:t>件</a:t>
            </a:r>
            <a:endParaRPr kumimoji="1" lang="en-US" altLang="ja-JP" sz="1700" dirty="0" smtClean="0">
              <a:latin typeface="メイリオ" pitchFamily="50" charset="-128"/>
              <a:ea typeface="メイリオ" pitchFamily="50" charset="-128"/>
              <a:cs typeface="メイリオ" pitchFamily="50" charset="-128"/>
            </a:endParaRPr>
          </a:p>
          <a:p>
            <a:r>
              <a:rPr lang="ja-JP" altLang="en-US" sz="1700" dirty="0" smtClean="0">
                <a:solidFill>
                  <a:srgbClr val="FF0000"/>
                </a:solidFill>
                <a:latin typeface="メイリオ" pitchFamily="50" charset="-128"/>
                <a:ea typeface="メイリオ" pitchFamily="50" charset="-128"/>
                <a:cs typeface="メイリオ" pitchFamily="50" charset="-128"/>
              </a:rPr>
              <a:t>天体が同定できた　　　　　　　　　　　　　</a:t>
            </a:r>
            <a:r>
              <a:rPr lang="en-US" altLang="ja-JP" sz="1700" dirty="0" smtClean="0">
                <a:solidFill>
                  <a:srgbClr val="FF0000"/>
                </a:solidFill>
                <a:latin typeface="メイリオ" pitchFamily="50" charset="-128"/>
                <a:ea typeface="メイリオ" pitchFamily="50" charset="-128"/>
                <a:cs typeface="メイリオ" pitchFamily="50" charset="-128"/>
              </a:rPr>
              <a:t>5</a:t>
            </a:r>
            <a:r>
              <a:rPr lang="ja-JP" altLang="en-US" sz="1700" dirty="0" smtClean="0">
                <a:solidFill>
                  <a:srgbClr val="FF0000"/>
                </a:solidFill>
                <a:latin typeface="メイリオ" pitchFamily="50" charset="-128"/>
                <a:ea typeface="メイリオ" pitchFamily="50" charset="-128"/>
                <a:cs typeface="メイリオ" pitchFamily="50" charset="-128"/>
              </a:rPr>
              <a:t>件</a:t>
            </a:r>
            <a:endParaRPr lang="en-US" altLang="ja-JP" sz="1700" dirty="0" smtClean="0">
              <a:solidFill>
                <a:srgbClr val="FF0000"/>
              </a:solidFill>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2591780" y="1484784"/>
            <a:ext cx="3613490" cy="400110"/>
          </a:xfrm>
          <a:prstGeom prst="rect">
            <a:avLst/>
          </a:prstGeom>
          <a:noFill/>
        </p:spPr>
        <p:txBody>
          <a:bodyPr wrap="none" rtlCol="0">
            <a:spAutoFit/>
          </a:bodyPr>
          <a:lstStyle/>
          <a:p>
            <a:r>
              <a:rPr lang="ja-JP" altLang="en-US" sz="2000" dirty="0" smtClean="0">
                <a:latin typeface="メイリオ" pitchFamily="50" charset="-128"/>
                <a:ea typeface="メイリオ" pitchFamily="50" charset="-128"/>
                <a:cs typeface="メイリオ" pitchFamily="50" charset="-128"/>
              </a:rPr>
              <a:t>期間</a:t>
            </a:r>
            <a:r>
              <a:rPr lang="en-US" altLang="ja-JP" sz="2000" dirty="0" smtClean="0">
                <a:latin typeface="メイリオ" pitchFamily="50" charset="-128"/>
                <a:ea typeface="メイリオ" pitchFamily="50" charset="-128"/>
                <a:cs typeface="メイリオ" pitchFamily="50" charset="-128"/>
              </a:rPr>
              <a:t>: </a:t>
            </a:r>
            <a:r>
              <a:rPr kumimoji="1" lang="en-US" altLang="ja-JP" sz="2000" dirty="0" smtClean="0">
                <a:latin typeface="+mj-lt"/>
              </a:rPr>
              <a:t>2012/12/01 – 2013/11/30</a:t>
            </a:r>
            <a:endParaRPr kumimoji="1" lang="ja-JP" altLang="en-US" sz="2000" dirty="0" smtClean="0">
              <a:latin typeface="+mj-lt"/>
            </a:endParaRPr>
          </a:p>
        </p:txBody>
      </p:sp>
      <p:sp>
        <p:nvSpPr>
          <p:cNvPr id="7" name="テキスト ボックス 6"/>
          <p:cNvSpPr txBox="1"/>
          <p:nvPr/>
        </p:nvSpPr>
        <p:spPr>
          <a:xfrm>
            <a:off x="1439652" y="3825044"/>
            <a:ext cx="6372708" cy="923330"/>
          </a:xfrm>
          <a:prstGeom prst="rect">
            <a:avLst/>
          </a:prstGeom>
          <a:noFill/>
        </p:spPr>
        <p:txBody>
          <a:bodyPr wrap="square" rtlCol="0">
            <a:spAutoFit/>
          </a:bodyPr>
          <a:lstStyle/>
          <a:p>
            <a:pPr marL="342900" indent="-342900">
              <a:buFont typeface="Wingdings" pitchFamily="2" charset="2"/>
              <a:buChar char="l"/>
            </a:pPr>
            <a:r>
              <a:rPr kumimoji="1" lang="ja-JP" altLang="en-US" dirty="0" smtClean="0">
                <a:latin typeface="メイリオ" pitchFamily="50" charset="-128"/>
                <a:ea typeface="メイリオ" pitchFamily="50" charset="-128"/>
                <a:cs typeface="メイリオ" pitchFamily="50" charset="-128"/>
              </a:rPr>
              <a:t>「実際に望遠鏡が向く」場合は、明野からは見えない方角である場合や時期的に太陽の方向にあって観測出来ない場合、さらに雨天の場合が除かれている。</a:t>
            </a:r>
          </a:p>
        </p:txBody>
      </p:sp>
      <p:sp>
        <p:nvSpPr>
          <p:cNvPr id="9" name="テキスト ボックス 8"/>
          <p:cNvSpPr txBox="1"/>
          <p:nvPr/>
        </p:nvSpPr>
        <p:spPr>
          <a:xfrm>
            <a:off x="1403648" y="5013176"/>
            <a:ext cx="6372708" cy="923330"/>
          </a:xfrm>
          <a:prstGeom prst="rect">
            <a:avLst/>
          </a:prstGeom>
          <a:noFill/>
        </p:spPr>
        <p:txBody>
          <a:bodyPr wrap="square" rtlCol="0">
            <a:spAutoFit/>
          </a:bodyPr>
          <a:lstStyle/>
          <a:p>
            <a:pPr marL="342900" indent="-342900">
              <a:buFont typeface="Wingdings" pitchFamily="2" charset="2"/>
              <a:buChar char="l"/>
            </a:pPr>
            <a:r>
              <a:rPr lang="ja-JP" altLang="en-US" dirty="0" smtClean="0">
                <a:latin typeface="メイリオ" pitchFamily="50" charset="-128"/>
                <a:ea typeface="メイリオ" pitchFamily="50" charset="-128"/>
                <a:cs typeface="メイリオ" pitchFamily="50" charset="-128"/>
              </a:rPr>
              <a:t>基本的に例年と大きな違いはないが、実際に望遠鏡が向いた件数が大きいものの夏季は夜間の天気が悪く、データ取得に至らないケースが多かった。</a:t>
            </a:r>
            <a:endParaRPr lang="en-US" altLang="ja-JP" dirty="0" smtClean="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4250697" y="6237312"/>
            <a:ext cx="776175" cy="400110"/>
          </a:xfrm>
          <a:prstGeom prst="rect">
            <a:avLst/>
          </a:prstGeom>
          <a:noFill/>
        </p:spPr>
        <p:txBody>
          <a:bodyPr wrap="none" rtlCol="0">
            <a:spAutoFit/>
          </a:bodyPr>
          <a:lstStyle/>
          <a:p>
            <a:r>
              <a:rPr lang="en-US" altLang="ja-JP" sz="2000" dirty="0">
                <a:latin typeface="メイリオ" pitchFamily="50" charset="-128"/>
                <a:ea typeface="メイリオ" pitchFamily="50" charset="-128"/>
                <a:cs typeface="メイリオ" pitchFamily="50" charset="-128"/>
              </a:rPr>
              <a:t>8</a:t>
            </a:r>
            <a:r>
              <a:rPr kumimoji="1" lang="en-US" altLang="ja-JP" sz="2000" dirty="0" smtClean="0">
                <a:latin typeface="メイリオ" pitchFamily="50" charset="-128"/>
                <a:ea typeface="メイリオ" pitchFamily="50" charset="-128"/>
                <a:cs typeface="メイリオ" pitchFamily="50" charset="-128"/>
              </a:rPr>
              <a:t>/15</a:t>
            </a:r>
            <a:endParaRPr kumimoji="1" lang="ja-JP" altLang="en-US" sz="20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827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14102"/>
          </a:xfrm>
        </p:spPr>
        <p:txBody>
          <a:bodyPr/>
          <a:lstStyle/>
          <a:p>
            <a:r>
              <a:rPr lang="en-US" altLang="ja-JP" dirty="0" smtClean="0">
                <a:solidFill>
                  <a:srgbClr val="002060"/>
                </a:solidFill>
                <a:latin typeface="ヒラギノ丸ゴ Pro W4"/>
                <a:ea typeface="ヒラギノ丸ゴ Pro W4"/>
                <a:cs typeface="ヒラギノ丸ゴ Pro W4"/>
              </a:rPr>
              <a:t>GRB130831A</a:t>
            </a:r>
            <a:endParaRPr kumimoji="1" lang="ja-JP" altLang="en-US" dirty="0">
              <a:solidFill>
                <a:srgbClr val="002060"/>
              </a:solidFill>
            </a:endParaRPr>
          </a:p>
        </p:txBody>
      </p:sp>
      <p:sp>
        <p:nvSpPr>
          <p:cNvPr id="4" name="テキスト ボックス 3"/>
          <p:cNvSpPr txBox="1"/>
          <p:nvPr/>
        </p:nvSpPr>
        <p:spPr>
          <a:xfrm>
            <a:off x="1026847" y="1340768"/>
            <a:ext cx="6713505" cy="400110"/>
          </a:xfrm>
          <a:prstGeom prst="rect">
            <a:avLst/>
          </a:prstGeom>
          <a:noFill/>
        </p:spPr>
        <p:txBody>
          <a:bodyPr wrap="none" rtlCol="0">
            <a:spAutoFit/>
          </a:bodyPr>
          <a:lstStyle/>
          <a:p>
            <a:r>
              <a:rPr lang="en-US" altLang="ja-JP" sz="2000" dirty="0" err="1" smtClean="0">
                <a:latin typeface="Garamond" panose="02020404030301010803" pitchFamily="18" charset="0"/>
                <a:ea typeface="ヒラギノ丸ゴ Pro W4"/>
                <a:cs typeface="ヒラギノ丸ゴ Pro W4"/>
              </a:rPr>
              <a:t>MITSuME</a:t>
            </a:r>
            <a:r>
              <a:rPr lang="en-US" altLang="ja-JP" sz="2000" dirty="0" smtClean="0">
                <a:latin typeface="Garamond" panose="02020404030301010803" pitchFamily="18" charset="0"/>
                <a:ea typeface="ヒラギノ丸ゴ Pro W4"/>
                <a:cs typeface="ヒラギノ丸ゴ Pro W4"/>
              </a:rPr>
              <a:t> (</a:t>
            </a:r>
            <a:r>
              <a:rPr lang="en-US" altLang="ja-JP" sz="2000" dirty="0" err="1" smtClean="0">
                <a:latin typeface="Garamond" panose="02020404030301010803" pitchFamily="18" charset="0"/>
                <a:ea typeface="ヒラギノ丸ゴ Pro W4"/>
                <a:cs typeface="ヒラギノ丸ゴ Pro W4"/>
              </a:rPr>
              <a:t>Akeno</a:t>
            </a:r>
            <a:r>
              <a:rPr lang="en-US" altLang="ja-JP" sz="2000" dirty="0" smtClean="0">
                <a:latin typeface="Garamond" panose="02020404030301010803" pitchFamily="18" charset="0"/>
                <a:ea typeface="ヒラギノ丸ゴ Pro W4"/>
                <a:cs typeface="ヒラギノ丸ゴ Pro W4"/>
              </a:rPr>
              <a:t>) </a:t>
            </a:r>
            <a:r>
              <a:rPr lang="en-US" altLang="ja-JP" dirty="0" smtClean="0">
                <a:latin typeface="ヒラギノ丸ゴ Pro W4"/>
                <a:ea typeface="ヒラギノ丸ゴ Pro W4"/>
                <a:cs typeface="ヒラギノ丸ゴ Pro W4"/>
              </a:rPr>
              <a:t>: </a:t>
            </a:r>
            <a:r>
              <a:rPr lang="ja-JP" altLang="en-US" dirty="0" smtClean="0">
                <a:latin typeface="ヒラギノ丸ゴ Pro W4"/>
                <a:ea typeface="ヒラギノ丸ゴ Pro W4"/>
                <a:cs typeface="ヒラギノ丸ゴ Pro W4"/>
              </a:rPr>
              <a:t>発見</a:t>
            </a:r>
            <a:r>
              <a:rPr lang="ja-JP" altLang="en-US" sz="2000" dirty="0" smtClean="0">
                <a:latin typeface="ヒラギノ丸ゴ Pro W4"/>
                <a:ea typeface="ヒラギノ丸ゴ Pro W4"/>
                <a:cs typeface="ヒラギノ丸ゴ Pro W4"/>
                <a:sym typeface="Wingdings"/>
              </a:rPr>
              <a:t>から</a:t>
            </a:r>
            <a:r>
              <a:rPr lang="en-US" altLang="ja-JP" sz="2000" dirty="0" smtClean="0">
                <a:latin typeface="ヒラギノ丸ゴ Pro W4"/>
                <a:ea typeface="ヒラギノ丸ゴ Pro W4"/>
                <a:cs typeface="ヒラギノ丸ゴ Pro W4"/>
                <a:sym typeface="Wingdings"/>
              </a:rPr>
              <a:t> </a:t>
            </a:r>
            <a:r>
              <a:rPr lang="en-US" altLang="ja-JP" sz="2000" dirty="0" smtClean="0">
                <a:solidFill>
                  <a:srgbClr val="FF0000"/>
                </a:solidFill>
                <a:latin typeface="ヒラギノ丸ゴ Pro W4"/>
                <a:ea typeface="ヒラギノ丸ゴ Pro W4"/>
                <a:cs typeface="ヒラギノ丸ゴ Pro W4"/>
                <a:sym typeface="Wingdings"/>
              </a:rPr>
              <a:t>118 </a:t>
            </a:r>
            <a:r>
              <a:rPr lang="en-US" altLang="ja-JP" sz="2000" dirty="0" smtClean="0">
                <a:latin typeface="ヒラギノ丸ゴ Pro W4"/>
                <a:ea typeface="ヒラギノ丸ゴ Pro W4"/>
                <a:cs typeface="ヒラギノ丸ゴ Pro W4"/>
                <a:sym typeface="Wingdings"/>
              </a:rPr>
              <a:t>sec</a:t>
            </a:r>
            <a:r>
              <a:rPr lang="ja-JP" altLang="en-US" sz="2000" dirty="0" smtClean="0">
                <a:latin typeface="ヒラギノ丸ゴ Pro W4"/>
                <a:ea typeface="ヒラギノ丸ゴ Pro W4"/>
                <a:cs typeface="ヒラギノ丸ゴ Pro W4"/>
                <a:sym typeface="Wingdings"/>
              </a:rPr>
              <a:t>（世界最速）で観測開始</a:t>
            </a:r>
            <a:endParaRPr lang="en-US" altLang="ja-JP" sz="2000" dirty="0" smtClean="0">
              <a:latin typeface="ヒラギノ丸ゴ Pro W4"/>
              <a:ea typeface="ヒラギノ丸ゴ Pro W4"/>
              <a:cs typeface="ヒラギノ丸ゴ Pro W4"/>
              <a:sym typeface="Wingdings"/>
            </a:endParaRPr>
          </a:p>
        </p:txBody>
      </p:sp>
      <p:grpSp>
        <p:nvGrpSpPr>
          <p:cNvPr id="58" name="グループ化 57"/>
          <p:cNvGrpSpPr/>
          <p:nvPr/>
        </p:nvGrpSpPr>
        <p:grpSpPr>
          <a:xfrm>
            <a:off x="503548" y="2096852"/>
            <a:ext cx="5184576" cy="3708412"/>
            <a:chOff x="503548" y="2060848"/>
            <a:chExt cx="5184576" cy="3708412"/>
          </a:xfrm>
        </p:grpSpPr>
        <p:sp>
          <p:nvSpPr>
            <p:cNvPr id="10" name="正方形/長方形 9"/>
            <p:cNvSpPr/>
            <p:nvPr/>
          </p:nvSpPr>
          <p:spPr>
            <a:xfrm>
              <a:off x="667536" y="2957120"/>
              <a:ext cx="204677" cy="22402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p>
          </p:txBody>
        </p:sp>
        <p:sp>
          <p:nvSpPr>
            <p:cNvPr id="21" name="正方形/長方形 20"/>
            <p:cNvSpPr/>
            <p:nvPr/>
          </p:nvSpPr>
          <p:spPr>
            <a:xfrm rot="5400000">
              <a:off x="2972530" y="4080036"/>
              <a:ext cx="161165" cy="22402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pic>
          <p:nvPicPr>
            <p:cNvPr id="45" name="図 44" descr="lc_GRB130831A_s.jpg"/>
            <p:cNvPicPr>
              <a:picLocks noChangeAspect="1"/>
            </p:cNvPicPr>
            <p:nvPr/>
          </p:nvPicPr>
          <p:blipFill>
            <a:blip r:embed="rId2" cstate="print"/>
            <a:stretch>
              <a:fillRect/>
            </a:stretch>
          </p:blipFill>
          <p:spPr>
            <a:xfrm>
              <a:off x="503548" y="2060848"/>
              <a:ext cx="5057306" cy="3456384"/>
            </a:xfrm>
            <a:prstGeom prst="rect">
              <a:avLst/>
            </a:prstGeom>
          </p:spPr>
        </p:pic>
        <p:sp>
          <p:nvSpPr>
            <p:cNvPr id="9" name="テキスト ボックス 8"/>
            <p:cNvSpPr txBox="1"/>
            <p:nvPr/>
          </p:nvSpPr>
          <p:spPr>
            <a:xfrm rot="16200000">
              <a:off x="7145" y="3457353"/>
              <a:ext cx="1362141" cy="369332"/>
            </a:xfrm>
            <a:prstGeom prst="rect">
              <a:avLst/>
            </a:prstGeom>
            <a:solidFill>
              <a:schemeClr val="bg1"/>
            </a:solidFill>
          </p:spPr>
          <p:txBody>
            <a:bodyPr wrap="none" rtlCol="0">
              <a:spAutoFit/>
            </a:bodyPr>
            <a:lstStyle/>
            <a:p>
              <a:r>
                <a:rPr kumimoji="1" lang="en-US" altLang="ja-JP" dirty="0" smtClean="0">
                  <a:latin typeface="ヒラギノ丸ゴ Pro W4"/>
                  <a:ea typeface="ヒラギノ丸ゴ Pro W4"/>
                  <a:cs typeface="ヒラギノ丸ゴ Pro W4"/>
                </a:rPr>
                <a:t>magnitude</a:t>
              </a:r>
              <a:endParaRPr kumimoji="1" lang="ja-JP" altLang="en-US" dirty="0">
                <a:latin typeface="ヒラギノ丸ゴ Pro W4"/>
                <a:ea typeface="ヒラギノ丸ゴ Pro W4"/>
                <a:cs typeface="ヒラギノ丸ゴ Pro W4"/>
              </a:endParaRPr>
            </a:p>
          </p:txBody>
        </p:sp>
        <p:sp>
          <p:nvSpPr>
            <p:cNvPr id="20" name="テキスト ボックス 19"/>
            <p:cNvSpPr txBox="1"/>
            <p:nvPr/>
          </p:nvSpPr>
          <p:spPr>
            <a:xfrm>
              <a:off x="3491880" y="5265204"/>
              <a:ext cx="680379" cy="307777"/>
            </a:xfrm>
            <a:prstGeom prst="rect">
              <a:avLst/>
            </a:prstGeom>
            <a:solidFill>
              <a:srgbClr val="FFFFFF"/>
            </a:solidFill>
          </p:spPr>
          <p:txBody>
            <a:bodyPr wrap="none" rtlCol="0">
              <a:spAutoFit/>
            </a:bodyPr>
            <a:lstStyle/>
            <a:p>
              <a:r>
                <a:rPr kumimoji="1" lang="en-US" altLang="ja-JP" sz="1400" dirty="0" smtClean="0">
                  <a:latin typeface="ヒラギノ丸ゴ Pro W4"/>
                  <a:ea typeface="ヒラギノ丸ゴ Pro W4"/>
                  <a:cs typeface="ヒラギノ丸ゴ Pro W4"/>
                </a:rPr>
                <a:t>[Day]</a:t>
              </a:r>
              <a:endParaRPr kumimoji="1" lang="ja-JP" altLang="en-US" sz="1400" dirty="0">
                <a:latin typeface="ヒラギノ丸ゴ Pro W4"/>
                <a:ea typeface="ヒラギノ丸ゴ Pro W4"/>
                <a:cs typeface="ヒラギノ丸ゴ Pro W4"/>
              </a:endParaRPr>
            </a:p>
          </p:txBody>
        </p:sp>
        <p:cxnSp>
          <p:nvCxnSpPr>
            <p:cNvPr id="28" name="直線コネクタ 27"/>
            <p:cNvCxnSpPr/>
            <p:nvPr/>
          </p:nvCxnSpPr>
          <p:spPr>
            <a:xfrm flipV="1">
              <a:off x="1439652" y="2240868"/>
              <a:ext cx="0" cy="2808312"/>
            </a:xfrm>
            <a:prstGeom prst="line">
              <a:avLst/>
            </a:prstGeom>
            <a:ln w="6350">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V="1">
              <a:off x="3887924" y="2240868"/>
              <a:ext cx="0" cy="2772308"/>
            </a:xfrm>
            <a:prstGeom prst="line">
              <a:avLst/>
            </a:prstGeom>
            <a:ln w="6350">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p:nvPr/>
          </p:nvCxnSpPr>
          <p:spPr>
            <a:xfrm>
              <a:off x="1547664" y="3104964"/>
              <a:ext cx="2268252" cy="0"/>
            </a:xfrm>
            <a:prstGeom prst="straightConnector1">
              <a:avLst/>
            </a:prstGeom>
            <a:ln w="28575">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087724" y="3212976"/>
              <a:ext cx="1011815" cy="369332"/>
            </a:xfrm>
            <a:prstGeom prst="rect">
              <a:avLst/>
            </a:prstGeom>
            <a:noFill/>
          </p:spPr>
          <p:txBody>
            <a:bodyPr wrap="none" rtlCol="0">
              <a:spAutoFit/>
            </a:bodyPr>
            <a:lstStyle/>
            <a:p>
              <a:r>
                <a:rPr lang="en-US" altLang="ja-JP" dirty="0" smtClean="0">
                  <a:latin typeface="メイリオ" pitchFamily="50" charset="-128"/>
                  <a:ea typeface="メイリオ" pitchFamily="50" charset="-128"/>
                  <a:cs typeface="メイリオ" pitchFamily="50" charset="-128"/>
                </a:rPr>
                <a:t>3.8</a:t>
              </a:r>
              <a:r>
                <a:rPr kumimoji="1" lang="ja-JP" altLang="en-US" dirty="0" smtClean="0">
                  <a:latin typeface="メイリオ" pitchFamily="50" charset="-128"/>
                  <a:ea typeface="メイリオ" pitchFamily="50" charset="-128"/>
                  <a:cs typeface="メイリオ" pitchFamily="50" charset="-128"/>
                </a:rPr>
                <a:t>時間</a:t>
              </a:r>
            </a:p>
          </p:txBody>
        </p:sp>
        <p:sp>
          <p:nvSpPr>
            <p:cNvPr id="57" name="正方形/長方形 56"/>
            <p:cNvSpPr/>
            <p:nvPr/>
          </p:nvSpPr>
          <p:spPr>
            <a:xfrm>
              <a:off x="4608004" y="5229200"/>
              <a:ext cx="1080120" cy="54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p:cNvSpPr txBox="1"/>
          <p:nvPr/>
        </p:nvSpPr>
        <p:spPr>
          <a:xfrm>
            <a:off x="5328084" y="3032956"/>
            <a:ext cx="3384376" cy="2585323"/>
          </a:xfrm>
          <a:prstGeom prst="rect">
            <a:avLst/>
          </a:prstGeom>
          <a:noFill/>
          <a:ln>
            <a:noFill/>
          </a:ln>
        </p:spPr>
        <p:txBody>
          <a:bodyPr wrap="square" rtlCol="0">
            <a:spAutoFit/>
          </a:bodyPr>
          <a:lstStyle/>
          <a:p>
            <a:pPr marL="342900" indent="-342900">
              <a:buFont typeface="Arial" pitchFamily="34" charset="0"/>
              <a:buChar char="•"/>
            </a:pPr>
            <a:r>
              <a:rPr lang="ja-JP" altLang="en-US" dirty="0" smtClean="0">
                <a:latin typeface="メイリオ" pitchFamily="50" charset="-128"/>
                <a:ea typeface="メイリオ" pitchFamily="50" charset="-128"/>
                <a:cs typeface="メイリオ" pitchFamily="50" charset="-128"/>
              </a:rPr>
              <a:t>本当は発見から</a:t>
            </a:r>
            <a:r>
              <a:rPr lang="en-US" altLang="ja-JP" dirty="0" smtClean="0">
                <a:latin typeface="メイリオ" pitchFamily="50" charset="-128"/>
                <a:ea typeface="メイリオ" pitchFamily="50" charset="-128"/>
                <a:cs typeface="メイリオ" pitchFamily="50" charset="-128"/>
              </a:rPr>
              <a:t>46</a:t>
            </a:r>
            <a:r>
              <a:rPr lang="ja-JP" altLang="en-US" dirty="0" smtClean="0">
                <a:latin typeface="メイリオ" pitchFamily="50" charset="-128"/>
                <a:ea typeface="メイリオ" pitchFamily="50" charset="-128"/>
                <a:cs typeface="メイリオ" pitchFamily="50" charset="-128"/>
              </a:rPr>
              <a:t>秒後の観測を開始していたが、最初の</a:t>
            </a:r>
            <a:r>
              <a:rPr lang="en-US" altLang="ja-JP" dirty="0" smtClean="0">
                <a:latin typeface="メイリオ" pitchFamily="50" charset="-128"/>
                <a:ea typeface="メイリオ" pitchFamily="50" charset="-128"/>
                <a:cs typeface="メイリオ" pitchFamily="50" charset="-128"/>
              </a:rPr>
              <a:t>30</a:t>
            </a:r>
            <a:r>
              <a:rPr lang="ja-JP" altLang="en-US" dirty="0" smtClean="0">
                <a:latin typeface="メイリオ" pitchFamily="50" charset="-128"/>
                <a:ea typeface="メイリオ" pitchFamily="50" charset="-128"/>
                <a:cs typeface="メイリオ" pitchFamily="50" charset="-128"/>
              </a:rPr>
              <a:t>秒は厚い雲に覆われていて観測が出来なかった。</a:t>
            </a:r>
            <a:endParaRPr lang="en-US" altLang="ja-JP" dirty="0" smtClean="0">
              <a:latin typeface="メイリオ" pitchFamily="50" charset="-128"/>
              <a:ea typeface="メイリオ" pitchFamily="50" charset="-128"/>
              <a:cs typeface="メイリオ" pitchFamily="50" charset="-128"/>
            </a:endParaRPr>
          </a:p>
          <a:p>
            <a:pPr marL="342900" indent="-342900">
              <a:buFont typeface="Arial" pitchFamily="34" charset="0"/>
              <a:buChar char="•"/>
            </a:pPr>
            <a:r>
              <a:rPr lang="ja-JP" altLang="en-US" dirty="0" smtClean="0">
                <a:latin typeface="メイリオ" pitchFamily="50" charset="-128"/>
                <a:ea typeface="メイリオ" pitchFamily="50" charset="-128"/>
                <a:cs typeface="メイリオ" pitchFamily="50" charset="-128"/>
              </a:rPr>
              <a:t>現象の初期から</a:t>
            </a:r>
            <a:r>
              <a:rPr lang="en-US" altLang="ja-JP" dirty="0" smtClean="0">
                <a:latin typeface="メイリオ" pitchFamily="50" charset="-128"/>
                <a:ea typeface="メイリオ" pitchFamily="50" charset="-128"/>
                <a:cs typeface="メイリオ" pitchFamily="50" charset="-128"/>
              </a:rPr>
              <a:t>3.8</a:t>
            </a:r>
            <a:r>
              <a:rPr lang="ja-JP" altLang="en-US" dirty="0" smtClean="0">
                <a:latin typeface="メイリオ" pitchFamily="50" charset="-128"/>
                <a:ea typeface="メイリオ" pitchFamily="50" charset="-128"/>
                <a:cs typeface="メイリオ" pitchFamily="50" charset="-128"/>
              </a:rPr>
              <a:t>時間の間が曇天</a:t>
            </a:r>
            <a:r>
              <a:rPr kumimoji="1" lang="ja-JP" altLang="en-US" dirty="0" smtClean="0">
                <a:latin typeface="メイリオ" pitchFamily="50" charset="-128"/>
                <a:ea typeface="メイリオ" pitchFamily="50" charset="-128"/>
                <a:cs typeface="メイリオ" pitchFamily="50" charset="-128"/>
              </a:rPr>
              <a:t>となってしまい、残念ながら現象の素性を知るような光度曲線を得ることが出来なかった。</a:t>
            </a:r>
            <a:endParaRPr kumimoji="1" lang="ja-JP" altLang="en-US" dirty="0">
              <a:latin typeface="メイリオ" pitchFamily="50" charset="-128"/>
              <a:ea typeface="メイリオ" pitchFamily="50" charset="-128"/>
              <a:cs typeface="メイリオ" pitchFamily="50" charset="-128"/>
            </a:endParaRPr>
          </a:p>
        </p:txBody>
      </p:sp>
      <p:sp>
        <p:nvSpPr>
          <p:cNvPr id="48" name="テキスト ボックス 47"/>
          <p:cNvSpPr txBox="1"/>
          <p:nvPr/>
        </p:nvSpPr>
        <p:spPr>
          <a:xfrm>
            <a:off x="5508104" y="2312876"/>
            <a:ext cx="2947128" cy="369332"/>
          </a:xfrm>
          <a:prstGeom prst="rect">
            <a:avLst/>
          </a:prstGeom>
          <a:noFill/>
          <a:ln>
            <a:solidFill>
              <a:srgbClr val="FF0000"/>
            </a:solidFill>
          </a:ln>
        </p:spPr>
        <p:txBody>
          <a:bodyPr wrap="square" rtlCol="0">
            <a:spAutoFit/>
          </a:bodyPr>
          <a:lstStyle/>
          <a:p>
            <a:r>
              <a:rPr lang="en-US" altLang="ja-JP" dirty="0" smtClean="0">
                <a:solidFill>
                  <a:srgbClr val="FF0000"/>
                </a:solidFill>
                <a:latin typeface="ヒラギノ丸ゴ Pro W4"/>
                <a:ea typeface="ヒラギノ丸ゴ Pro W4"/>
                <a:cs typeface="ヒラギノ丸ゴ Pro W4"/>
              </a:rPr>
              <a:t>R</a:t>
            </a:r>
            <a:r>
              <a:rPr lang="ja-JP" altLang="en-US" dirty="0" smtClean="0">
                <a:solidFill>
                  <a:srgbClr val="FF0000"/>
                </a:solidFill>
                <a:latin typeface="ヒラギノ丸ゴ Pro W4"/>
                <a:ea typeface="ヒラギノ丸ゴ Pro W4"/>
                <a:cs typeface="ヒラギノ丸ゴ Pro W4"/>
              </a:rPr>
              <a:t>で</a:t>
            </a:r>
            <a:r>
              <a:rPr lang="en-US" altLang="ja-JP" dirty="0" smtClean="0">
                <a:solidFill>
                  <a:srgbClr val="FF0000"/>
                </a:solidFill>
                <a:latin typeface="ヒラギノ丸ゴ Pro W4"/>
                <a:ea typeface="ヒラギノ丸ゴ Pro W4"/>
                <a:cs typeface="ヒラギノ丸ゴ Pro W4"/>
              </a:rPr>
              <a:t>15</a:t>
            </a:r>
            <a:r>
              <a:rPr lang="ja-JP" altLang="en-US" dirty="0" smtClean="0">
                <a:solidFill>
                  <a:srgbClr val="FF0000"/>
                </a:solidFill>
                <a:latin typeface="ヒラギノ丸ゴ Pro W4"/>
                <a:ea typeface="ヒラギノ丸ゴ Pro W4"/>
                <a:cs typeface="ヒラギノ丸ゴ Pro W4"/>
              </a:rPr>
              <a:t>等程度の明るい残光</a:t>
            </a:r>
            <a:endParaRPr lang="en-US" altLang="ja-JP" dirty="0" smtClean="0">
              <a:solidFill>
                <a:srgbClr val="FF0000"/>
              </a:solidFill>
              <a:latin typeface="ヒラギノ丸ゴ Pro W4"/>
              <a:ea typeface="ヒラギノ丸ゴ Pro W4"/>
              <a:cs typeface="ヒラギノ丸ゴ Pro W4"/>
            </a:endParaRPr>
          </a:p>
        </p:txBody>
      </p:sp>
      <p:sp>
        <p:nvSpPr>
          <p:cNvPr id="17" name="テキスト ボックス 16"/>
          <p:cNvSpPr txBox="1"/>
          <p:nvPr/>
        </p:nvSpPr>
        <p:spPr>
          <a:xfrm>
            <a:off x="4250697" y="6237312"/>
            <a:ext cx="776175" cy="400110"/>
          </a:xfrm>
          <a:prstGeom prst="rect">
            <a:avLst/>
          </a:prstGeom>
          <a:noFill/>
        </p:spPr>
        <p:txBody>
          <a:bodyPr wrap="none" rtlCol="0">
            <a:spAutoFit/>
          </a:bodyPr>
          <a:lstStyle/>
          <a:p>
            <a:r>
              <a:rPr lang="en-US" altLang="ja-JP" sz="2000" dirty="0">
                <a:latin typeface="メイリオ" pitchFamily="50" charset="-128"/>
                <a:ea typeface="メイリオ" pitchFamily="50" charset="-128"/>
                <a:cs typeface="メイリオ" pitchFamily="50" charset="-128"/>
              </a:rPr>
              <a:t>9</a:t>
            </a:r>
            <a:r>
              <a:rPr kumimoji="1" lang="en-US" altLang="ja-JP" sz="2000" dirty="0" smtClean="0">
                <a:latin typeface="メイリオ" pitchFamily="50" charset="-128"/>
                <a:ea typeface="メイリオ" pitchFamily="50" charset="-128"/>
                <a:cs typeface="メイリオ" pitchFamily="50" charset="-128"/>
              </a:rPr>
              <a:t>/15</a:t>
            </a:r>
            <a:endParaRPr kumimoji="1" lang="ja-JP" altLang="en-US" sz="20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70441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sz="2000" dirty="0" smtClean="0">
            <a:latin typeface="メイリオ" pitchFamily="50" charset="-128"/>
            <a:ea typeface="メイリオ" pitchFamily="50" charset="-128"/>
            <a:cs typeface="メイリオ"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3465</TotalTime>
  <Words>940</Words>
  <Application>Microsoft Office PowerPoint</Application>
  <PresentationFormat>画面に合わせる (4:3)</PresentationFormat>
  <Paragraphs>177</Paragraphs>
  <Slides>15</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15</vt:i4>
      </vt:variant>
    </vt:vector>
  </HeadingPairs>
  <TitlesOfParts>
    <vt:vector size="27" baseType="lpstr">
      <vt:lpstr>ＭＳ Ｐゴシック</vt:lpstr>
      <vt:lpstr>ヒラギノ丸ゴ Pro W4</vt:lpstr>
      <vt:lpstr>メイリオ</vt:lpstr>
      <vt:lpstr>Arial</vt:lpstr>
      <vt:lpstr>Arial Black</vt:lpstr>
      <vt:lpstr>Calibri</vt:lpstr>
      <vt:lpstr>Garamond</vt:lpstr>
      <vt:lpstr>Times New Roman</vt:lpstr>
      <vt:lpstr>Trebuchet MS</vt:lpstr>
      <vt:lpstr>Verdana</vt:lpstr>
      <vt:lpstr>Wingdings</vt:lpstr>
      <vt:lpstr>Office テーマ</vt:lpstr>
      <vt:lpstr>東工大明野50㎝望遠鏡におけるKISS超新星候補天体のフォローアップ観測</vt:lpstr>
      <vt:lpstr>KISS(Kiso Supernova Survey) プロジェクト</vt:lpstr>
      <vt:lpstr>ショックブレイクアウト現象のタイムスケール</vt:lpstr>
      <vt:lpstr>MITSuMEプロジェクト</vt:lpstr>
      <vt:lpstr>明野50cm可視光望遠鏡の概要</vt:lpstr>
      <vt:lpstr>明野50㎝望遠鏡におけるGRBのフォローアップ</vt:lpstr>
      <vt:lpstr>自動観測の監視</vt:lpstr>
      <vt:lpstr>明野望遠鏡のGRB観測年間実績</vt:lpstr>
      <vt:lpstr>GRB130831A</vt:lpstr>
      <vt:lpstr>KISS天体フォローアップに向けて</vt:lpstr>
      <vt:lpstr>自動観測の流れ</vt:lpstr>
      <vt:lpstr>KISS天体即時観測シーケンス</vt:lpstr>
      <vt:lpstr>自動観測用ソフトウェアの開発</vt:lpstr>
      <vt:lpstr>KISS天体: これまでのフォローアップ</vt:lpstr>
      <vt:lpstr>今後の展開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saitoys</dc:creator>
  <cp:lastModifiedBy>Yoshihiko Saito</cp:lastModifiedBy>
  <cp:revision>130</cp:revision>
  <dcterms:created xsi:type="dcterms:W3CDTF">2013-01-16T04:21:33Z</dcterms:created>
  <dcterms:modified xsi:type="dcterms:W3CDTF">2014-07-09T18:32:11Z</dcterms:modified>
</cp:coreProperties>
</file>