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8AE5-C64B-D14F-B347-388861E8C784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F911-0914-2544-85C7-44FAF972A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22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年観測データの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0.5–45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帯域において、日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週のタイムスケールで変動す る一次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線成分と、降着円盤の外縁およびトーラスによる散乱で生じた数ヶ月以上の長い変動タイムスケールを持 つ反射成分を分離できた。得られた一次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線成分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1a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紫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は、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∼ 1.7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とハードであり、この「硬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線一次成分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(HXPC)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」が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線信号のほとんどを占めていた。また変動しない成分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1a,b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赤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は、鉄輝線、鉄エッジ、硬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線ハ ンプなど遠方で生じる二次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線に特有な形をしていた。これら両者を分離するには、従来は理論モデルに頼る必要が あったが、今回それらが世界で初めて、時間変動のみから分離できたことになる。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 3227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 5548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 4593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といった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型セイファートが、同様のスペクトル構成を示した。 </a:t>
            </a: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一方、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 3516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年の観測データでは、図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に示すように、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年に得られた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∼ 1.7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HXPC(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紫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吸収が増加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に加えて、それより短い数時間タイムスケールで時間変動する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∼ 2.3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の「広帯域一次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線成分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(BBVC)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緑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が混在することがわかった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同時に軟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線超過成分が存在していたが、本提案では着目しない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 これ以外にも、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 4051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MCG–6-30-15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IC4329A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Mrk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841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といった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型セイファートの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線スペクトルには、 時間変動とベキの異なる複数の一次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線成分、すなわち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HXPC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BBVC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が含まれ、そこに反射成分が加わってい ることが明らかになった。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年におよぶセイファート銀河の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線研究に、大変革が訪れたことは疑いない。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F911-0914-2544-85C7-44FAF972AAA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56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</a:t>
            </a:r>
            <a:r>
              <a:rPr lang="ja-JP" altLang="en-US" dirty="0" smtClean="0"/>
              <a:t>論では先出ししているが、</a:t>
            </a:r>
            <a:r>
              <a:rPr lang="en-US" altLang="ja-JP" dirty="0" smtClean="0"/>
              <a:t>NGC 3227</a:t>
            </a:r>
            <a:r>
              <a:rPr lang="ja-JP" altLang="en-US" dirty="0" smtClean="0"/>
              <a:t>も選定される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3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86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00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3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89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0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78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43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25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1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7C8F-FA4E-BB4C-91B1-D0185D4BD980}" type="datetimeFigureOut">
              <a:rPr kumimoji="1" lang="ja-JP" altLang="en-US" smtClean="0"/>
              <a:t>2014/07/11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E518-157A-C040-8179-E757F55C19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0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近傍活動銀河核の可視 </a:t>
            </a:r>
            <a:r>
              <a:rPr lang="en-US" altLang="ja-JP" dirty="0" smtClean="0"/>
              <a:t>X </a:t>
            </a:r>
            <a:r>
              <a:rPr lang="ja-JP" altLang="en-US" dirty="0" smtClean="0"/>
              <a:t>線同時モニター観測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東大天文センター</a:t>
            </a:r>
            <a:endParaRPr kumimoji="1" lang="en-US" altLang="ja-JP" dirty="0" smtClean="0"/>
          </a:p>
          <a:p>
            <a:r>
              <a:rPr lang="ja-JP" altLang="en-US" dirty="0" smtClean="0"/>
              <a:t>峰崎岳夫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4444" y="635000"/>
            <a:ext cx="665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10-11</a:t>
            </a:r>
            <a:r>
              <a:rPr kumimoji="1" lang="ja-JP" altLang="en-US" dirty="0" smtClean="0"/>
              <a:t>日　木曽シュミットシンポジウム＠国立天文台三鷹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743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X_V_B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/>
          <a:stretch/>
        </p:blipFill>
        <p:spPr>
          <a:xfrm>
            <a:off x="66265" y="476672"/>
            <a:ext cx="4865776" cy="60991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" name="フッター プレースホルダ 5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latin typeface="ヒラギノ角ゴ Pro W6"/>
                <a:ea typeface="ヒラギノ角ゴ Pro W6"/>
              </a:rPr>
              <a:t>2014</a:t>
            </a:r>
            <a:r>
              <a:rPr lang="ja-JP" altLang="en-US" smtClean="0">
                <a:latin typeface="ヒラギノ角ゴ Pro W6"/>
                <a:ea typeface="ヒラギノ角ゴ Pro W6"/>
              </a:rPr>
              <a:t>年春天文学会</a:t>
            </a:r>
            <a:r>
              <a:rPr lang="en-US" altLang="ja-JP" smtClean="0">
                <a:latin typeface="ヒラギノ角ゴ Pro W6"/>
                <a:ea typeface="ヒラギノ角ゴ Pro W6"/>
              </a:rPr>
              <a:t>@ICU</a:t>
            </a:r>
            <a:endParaRPr lang="ja-JP" altLang="en-US" dirty="0">
              <a:latin typeface="ヒラギノ角ゴ Pro W6"/>
              <a:ea typeface="ヒラギノ角ゴ Pro W6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4. NGC 3516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X</a:t>
            </a:r>
            <a:r>
              <a:rPr lang="ja-JP" altLang="en-US" sz="2800" b="1" dirty="0" smtClean="0">
                <a:latin typeface="Myriad Pro"/>
                <a:cs typeface="Myriad Pro"/>
              </a:rPr>
              <a:t>線と可視光の同時観測ライトカーブ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1292106" y="534539"/>
            <a:ext cx="3641409" cy="5481460"/>
            <a:chOff x="1206959" y="793674"/>
            <a:chExt cx="3726556" cy="5011590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1206959" y="793674"/>
              <a:ext cx="3647260" cy="5011590"/>
              <a:chOff x="1260675" y="793674"/>
              <a:chExt cx="3796487" cy="5011590"/>
            </a:xfrm>
          </p:grpSpPr>
          <p:grpSp>
            <p:nvGrpSpPr>
              <p:cNvPr id="8" name="図形グループ 7"/>
              <p:cNvGrpSpPr/>
              <p:nvPr/>
            </p:nvGrpSpPr>
            <p:grpSpPr>
              <a:xfrm>
                <a:off x="1285426" y="793674"/>
                <a:ext cx="3771736" cy="2121493"/>
                <a:chOff x="1387026" y="1314374"/>
                <a:chExt cx="3771736" cy="2121493"/>
              </a:xfrm>
            </p:grpSpPr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2666276" y="1747287"/>
                  <a:ext cx="2492486" cy="10130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200" dirty="0" smtClean="0">
                      <a:latin typeface="Myriad Pro"/>
                      <a:ea typeface="+mj-ea"/>
                      <a:sym typeface="Wingdings"/>
                    </a:rPr>
                    <a:t>「すざく」</a:t>
                  </a:r>
                  <a:r>
                    <a:rPr lang="en-US" altLang="ja-JP" sz="2200" dirty="0" smtClean="0">
                      <a:latin typeface="Myriad Pro"/>
                      <a:ea typeface="+mj-ea"/>
                      <a:sym typeface="Wingdings"/>
                    </a:rPr>
                    <a:t> 3-10 </a:t>
                  </a:r>
                  <a:r>
                    <a:rPr lang="en-US" altLang="ja-JP" sz="2200" dirty="0" err="1" smtClean="0">
                      <a:latin typeface="Myriad Pro"/>
                      <a:ea typeface="+mj-ea"/>
                      <a:sym typeface="Wingdings"/>
                    </a:rPr>
                    <a:t>keV</a:t>
                  </a:r>
                  <a:endParaRPr lang="en-US" altLang="ja-JP" sz="2200" dirty="0" smtClean="0">
                    <a:latin typeface="Myriad Pro"/>
                    <a:ea typeface="+mj-ea"/>
                    <a:sym typeface="Wingdings"/>
                  </a:endParaRPr>
                </a:p>
                <a:p>
                  <a:pPr algn="ctr"/>
                  <a:r>
                    <a:rPr lang="en-US" altLang="ja-JP" sz="2200" dirty="0" smtClean="0">
                      <a:latin typeface="Myriad Pro"/>
                      <a:ea typeface="+mj-ea"/>
                      <a:sym typeface="Wingdings"/>
                    </a:rPr>
                    <a:t>1</a:t>
                  </a:r>
                  <a:r>
                    <a:rPr lang="ja-JP" altLang="en-US" sz="2200" dirty="0" smtClean="0">
                      <a:latin typeface="Myriad Pro"/>
                      <a:ea typeface="+mj-ea"/>
                      <a:sym typeface="Wingdings"/>
                    </a:rPr>
                    <a:t>観測平均</a:t>
                  </a:r>
                  <a:endParaRPr lang="en-US" altLang="ja-JP" sz="2200" dirty="0" smtClean="0">
                    <a:latin typeface="Myriad Pro"/>
                    <a:ea typeface="+mj-ea"/>
                    <a:sym typeface="Wingdings"/>
                  </a:endParaRPr>
                </a:p>
                <a:p>
                  <a:pPr algn="ctr"/>
                  <a:r>
                    <a:rPr lang="ja-JP" altLang="en-US" sz="2200" dirty="0" smtClean="0">
                      <a:latin typeface="Myriad Pro"/>
                      <a:ea typeface="+mj-ea"/>
                      <a:sym typeface="Wingdings"/>
                    </a:rPr>
                    <a:t>カウントレート</a:t>
                  </a:r>
                  <a:endParaRPr lang="en-US" altLang="ja-JP" sz="2200" dirty="0" smtClean="0">
                    <a:latin typeface="Myriad Pro"/>
                    <a:ea typeface="+mj-ea"/>
                    <a:sym typeface="Wingdings"/>
                  </a:endParaRPr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1387026" y="2969196"/>
                  <a:ext cx="800099" cy="337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altLang="ja-JP" dirty="0" smtClean="0">
                      <a:solidFill>
                        <a:srgbClr val="000000"/>
                      </a:solidFill>
                      <a:latin typeface="Myriad Pro"/>
                      <a:ea typeface="+mj-ea"/>
                      <a:sym typeface="Wingdings"/>
                    </a:rPr>
                    <a:t>4/10</a:t>
                  </a: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610433" y="3098194"/>
                  <a:ext cx="800099" cy="337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altLang="ja-JP" dirty="0" smtClean="0">
                      <a:solidFill>
                        <a:srgbClr val="000000"/>
                      </a:solidFill>
                      <a:latin typeface="Myriad Pro"/>
                      <a:ea typeface="+mj-ea"/>
                      <a:sym typeface="Wingdings"/>
                    </a:rPr>
                    <a:t>11/4</a:t>
                  </a:r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213006" y="1314374"/>
                  <a:ext cx="800099" cy="337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altLang="ja-JP" dirty="0" smtClean="0">
                      <a:solidFill>
                        <a:srgbClr val="000000"/>
                      </a:solidFill>
                      <a:latin typeface="Myriad Pro"/>
                      <a:ea typeface="+mj-ea"/>
                      <a:sym typeface="Wingdings"/>
                    </a:rPr>
                    <a:t>5/12</a:t>
                  </a:r>
                </a:p>
              </p:txBody>
            </p:sp>
          </p:grpSp>
          <p:cxnSp>
            <p:nvCxnSpPr>
              <p:cNvPr id="21" name="直線矢印コネクタ 20"/>
              <p:cNvCxnSpPr/>
              <p:nvPr/>
            </p:nvCxnSpPr>
            <p:spPr>
              <a:xfrm flipH="1">
                <a:off x="1260675" y="943477"/>
                <a:ext cx="1" cy="2156412"/>
              </a:xfrm>
              <a:prstGeom prst="straightConnector1">
                <a:avLst/>
              </a:prstGeom>
              <a:ln w="25400">
                <a:solidFill>
                  <a:srgbClr val="66006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円/楕円 49"/>
              <p:cNvSpPr/>
              <p:nvPr/>
            </p:nvSpPr>
            <p:spPr>
              <a:xfrm>
                <a:off x="3821020" y="2932622"/>
                <a:ext cx="134896" cy="1170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2032280" y="845254"/>
                <a:ext cx="0" cy="4960010"/>
              </a:xfrm>
              <a:prstGeom prst="line">
                <a:avLst/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テキスト ボックス 35"/>
            <p:cNvSpPr txBox="1"/>
            <p:nvPr/>
          </p:nvSpPr>
          <p:spPr>
            <a:xfrm>
              <a:off x="2798370" y="3385297"/>
              <a:ext cx="2135145" cy="393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>
                  <a:latin typeface="Myriad Pro"/>
                  <a:ea typeface="+mj-ea"/>
                  <a:sym typeface="Wingdings"/>
                </a:rPr>
                <a:t>※ Preliminary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4299316" y="5311814"/>
            <a:ext cx="291367" cy="2822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4207" y="5245972"/>
            <a:ext cx="4253314" cy="341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dirty="0" smtClean="0">
                <a:latin typeface="Myriad Pro"/>
                <a:ea typeface="+mj-ea"/>
                <a:sym typeface="Wingdings"/>
              </a:rPr>
              <a:t>B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バンド</a:t>
            </a:r>
            <a:r>
              <a:rPr lang="en-US" altLang="ja-JP" dirty="0" smtClean="0">
                <a:latin typeface="Myriad Pro"/>
                <a:ea typeface="+mj-ea"/>
                <a:sym typeface="Wingdings"/>
              </a:rPr>
              <a:t>: </a:t>
            </a:r>
            <a:r>
              <a:rPr lang="ja-JP" altLang="en-US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ea typeface="+mj-ea"/>
                <a:sym typeface="Wingdings"/>
              </a:rPr>
              <a:t>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90652" y="557630"/>
            <a:ext cx="277103" cy="544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 rot="16200000">
            <a:off x="-1209775" y="1736945"/>
            <a:ext cx="2779202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3−10 </a:t>
            </a:r>
            <a:r>
              <a:rPr lang="en-US" altLang="ja-JP" sz="2000" dirty="0" err="1" smtClean="0">
                <a:latin typeface="Myriad Pro"/>
                <a:ea typeface="+mj-ea"/>
                <a:sym typeface="Wingdings"/>
              </a:rPr>
              <a:t>keV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カウントレート</a:t>
            </a:r>
            <a:endParaRPr lang="en-US" altLang="ja-JP" sz="2000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 rot="16200000">
            <a:off x="-1179796" y="4445796"/>
            <a:ext cx="2696368" cy="390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フラックス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 (</a:t>
            </a:r>
            <a:r>
              <a:rPr lang="en-US" altLang="ja-JP" sz="2000" dirty="0" err="1" smtClean="0">
                <a:latin typeface="Myriad Pro"/>
                <a:ea typeface="+mj-ea"/>
                <a:sym typeface="Wingdings"/>
              </a:rPr>
              <a:t>mJy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2029" y="392899"/>
            <a:ext cx="310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05986" y="1941667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0.4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1207" y="2979447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0164" y="3639843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9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8557" y="4632342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8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9847" y="5772512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7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69235" y="6058333"/>
            <a:ext cx="4765629" cy="6772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32667" y="6002847"/>
            <a:ext cx="3716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77939" y="5973665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100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433443" y="5970844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2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00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488179" y="5966800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300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71883" y="5966800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4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00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699671" y="6207910"/>
            <a:ext cx="24555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Time (MJD – 56300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日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41100" y="5509398"/>
            <a:ext cx="4408092" cy="590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dirty="0" smtClean="0">
                <a:latin typeface="Myriad Pro"/>
                <a:ea typeface="+mj-ea"/>
                <a:sym typeface="Wingdings"/>
              </a:rPr>
              <a:t>G’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バンド</a:t>
            </a:r>
            <a:r>
              <a:rPr lang="en-US" altLang="ja-JP" dirty="0" smtClean="0">
                <a:latin typeface="Myriad Pro"/>
                <a:ea typeface="+mj-ea"/>
                <a:sym typeface="Wingdings"/>
              </a:rPr>
              <a:t>:</a:t>
            </a:r>
            <a:r>
              <a:rPr lang="en-US" altLang="ja-JP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(Norm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と振幅を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B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バンド</a:t>
            </a:r>
            <a:endParaRPr lang="en-US" altLang="ja-JP" dirty="0" smtClean="0">
              <a:solidFill>
                <a:srgbClr val="1EA0D5"/>
              </a:solidFill>
              <a:latin typeface="Myriad Pro"/>
              <a:ea typeface="+mj-ea"/>
              <a:sym typeface="Wingdings"/>
            </a:endParaRPr>
          </a:p>
          <a:p>
            <a:pPr>
              <a:lnSpc>
                <a:spcPts val="1900"/>
              </a:lnSpc>
            </a:pPr>
            <a:r>
              <a:rPr lang="en-US" altLang="ja-JP" dirty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                                    </a:t>
            </a:r>
            <a:r>
              <a:rPr lang="en-US" altLang="ja-JP" dirty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に合わせて補正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)</a:t>
            </a:r>
          </a:p>
        </p:txBody>
      </p:sp>
      <p:cxnSp>
        <p:nvCxnSpPr>
          <p:cNvPr id="76" name="直線矢印コネクタ 75"/>
          <p:cNvCxnSpPr/>
          <p:nvPr/>
        </p:nvCxnSpPr>
        <p:spPr>
          <a:xfrm>
            <a:off x="1290023" y="3849100"/>
            <a:ext cx="0" cy="1184442"/>
          </a:xfrm>
          <a:prstGeom prst="straightConnector1">
            <a:avLst/>
          </a:prstGeom>
          <a:ln w="25400"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527231" y="1612642"/>
            <a:ext cx="907913" cy="454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~1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桁</a:t>
            </a:r>
            <a:endParaRPr lang="en-US" altLang="ja-JP" sz="2100" dirty="0" smtClean="0">
              <a:solidFill>
                <a:srgbClr val="660066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505586" y="2758318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00319" y="1908837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1838608" y="1341576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1962786" y="873092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2030520" y="1773375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6891" y="2492622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0.2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06891" y="1427265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0.6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21002" y="900909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0.8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859245" y="501304"/>
            <a:ext cx="4424298" cy="62529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ライトカーブ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線帯域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1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観測平均カウントレート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× 6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点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B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バンドおよび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V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のアパーチャ測光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母銀河含む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)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フラックス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線、可視ともに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4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−5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月に変光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ピークのラグ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b="1" dirty="0" smtClean="0">
                <a:latin typeface="+mj-ea"/>
                <a:ea typeface="+mj-ea"/>
                <a:sym typeface="Wingdings"/>
              </a:rPr>
              <a:t>≲</a:t>
            </a:r>
            <a:r>
              <a:rPr lang="en-US" altLang="ja-JP" sz="2400" b="1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a few days)</a:t>
            </a:r>
          </a:p>
          <a:p>
            <a:pPr>
              <a:spcBef>
                <a:spcPts val="18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☆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線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−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可視光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 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-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Plot</a:t>
            </a:r>
            <a:endParaRPr lang="en-US" altLang="ja-JP" sz="2100" u="sng" dirty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    </a:t>
            </a: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>
                <a:latin typeface="Myriad Pro"/>
                <a:sym typeface="Wingdings"/>
              </a:rPr>
              <a:t>・</a:t>
            </a:r>
            <a:r>
              <a:rPr lang="en-US" altLang="ja-JP" sz="2100" dirty="0"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線と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B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バンドの相関係数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FF0000"/>
                </a:solidFill>
                <a:latin typeface="Myriad Pro"/>
                <a:sym typeface="Wingdings"/>
              </a:rPr>
              <a:t>~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sym typeface="Wingdings"/>
              </a:rPr>
              <a:t>0.85</a:t>
            </a:r>
            <a:endParaRPr lang="en-US" altLang="ja-JP" sz="2100" dirty="0" smtClean="0">
              <a:solidFill>
                <a:srgbClr val="FF66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	</a:t>
            </a:r>
            <a:r>
              <a:rPr lang="ja-JP" altLang="en-US" sz="2100" dirty="0" smtClean="0">
                <a:latin typeface="Myriad Pro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1373D5"/>
                </a:solidFill>
                <a:latin typeface="Myriad Pro"/>
                <a:sym typeface="Wingdings"/>
              </a:rPr>
              <a:t>可視光</a:t>
            </a:r>
            <a:r>
              <a:rPr lang="ja-JP" altLang="en-US" sz="2100" dirty="0">
                <a:solidFill>
                  <a:srgbClr val="1373D5"/>
                </a:solidFill>
                <a:latin typeface="Myriad Pro"/>
                <a:sym typeface="Wingdings"/>
              </a:rPr>
              <a:t>でも非常に暗い時間帯</a:t>
            </a:r>
            <a:endParaRPr lang="en-US" altLang="ja-JP" sz="2100" dirty="0">
              <a:solidFill>
                <a:srgbClr val="1373D5"/>
              </a:solidFill>
              <a:latin typeface="Myriad Pro"/>
              <a:sym typeface="Wingdings"/>
            </a:endParaRPr>
          </a:p>
          <a:p>
            <a:pPr>
              <a:spcBef>
                <a:spcPts val="10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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NGC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3516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の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X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線と可視光の</a:t>
            </a:r>
            <a:endParaRPr lang="en-US" altLang="ja-JP" sz="2300" dirty="0" smtClean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    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相関を世界で初めて確認</a:t>
            </a:r>
            <a:r>
              <a:rPr lang="ja-JP" altLang="en-US" sz="2300" dirty="0">
                <a:solidFill>
                  <a:srgbClr val="FF0000"/>
                </a:solidFill>
                <a:latin typeface="Myriad Pro"/>
                <a:sym typeface="Wingdings"/>
              </a:rPr>
              <a:t>！</a:t>
            </a:r>
            <a:endParaRPr lang="en-US" altLang="ja-JP" sz="2300" dirty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100" dirty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	</a:t>
            </a:r>
            <a:endParaRPr lang="en-US" altLang="ja-JP" sz="2100" dirty="0" smtClean="0">
              <a:solidFill>
                <a:srgbClr val="FF6600"/>
              </a:solidFill>
              <a:latin typeface="Myriad Pro"/>
              <a:ea typeface="+mj-e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5618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X_V_B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"/>
          <a:stretch/>
        </p:blipFill>
        <p:spPr>
          <a:xfrm>
            <a:off x="66265" y="476672"/>
            <a:ext cx="4865776" cy="60991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" name="フッター プレースホルダ 5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latin typeface="ヒラギノ角ゴ Pro W6"/>
                <a:ea typeface="ヒラギノ角ゴ Pro W6"/>
              </a:rPr>
              <a:t>2014</a:t>
            </a:r>
            <a:r>
              <a:rPr lang="ja-JP" altLang="en-US" smtClean="0">
                <a:latin typeface="ヒラギノ角ゴ Pro W6"/>
                <a:ea typeface="ヒラギノ角ゴ Pro W6"/>
              </a:rPr>
              <a:t>年春天文学会</a:t>
            </a:r>
            <a:r>
              <a:rPr lang="en-US" altLang="ja-JP" smtClean="0">
                <a:latin typeface="ヒラギノ角ゴ Pro W6"/>
                <a:ea typeface="ヒラギノ角ゴ Pro W6"/>
              </a:rPr>
              <a:t>@ICU</a:t>
            </a:r>
            <a:endParaRPr lang="ja-JP" altLang="en-US" dirty="0">
              <a:latin typeface="ヒラギノ角ゴ Pro W6"/>
              <a:ea typeface="ヒラギノ角ゴ Pro W6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1292106" y="534539"/>
            <a:ext cx="3641409" cy="5481460"/>
            <a:chOff x="1206959" y="793674"/>
            <a:chExt cx="3726556" cy="5011590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1206959" y="793674"/>
              <a:ext cx="3647260" cy="5011590"/>
              <a:chOff x="1260675" y="793674"/>
              <a:chExt cx="3796487" cy="5011590"/>
            </a:xfrm>
          </p:grpSpPr>
          <p:grpSp>
            <p:nvGrpSpPr>
              <p:cNvPr id="8" name="図形グループ 7"/>
              <p:cNvGrpSpPr/>
              <p:nvPr/>
            </p:nvGrpSpPr>
            <p:grpSpPr>
              <a:xfrm>
                <a:off x="1285426" y="793674"/>
                <a:ext cx="3771736" cy="2121493"/>
                <a:chOff x="1387026" y="1314374"/>
                <a:chExt cx="3771736" cy="2121493"/>
              </a:xfrm>
            </p:grpSpPr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2666276" y="1747287"/>
                  <a:ext cx="2492486" cy="10130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200" dirty="0" smtClean="0">
                      <a:latin typeface="Myriad Pro"/>
                      <a:ea typeface="+mj-ea"/>
                      <a:sym typeface="Wingdings"/>
                    </a:rPr>
                    <a:t>「すざく」</a:t>
                  </a:r>
                  <a:r>
                    <a:rPr lang="en-US" altLang="ja-JP" sz="2200" dirty="0" smtClean="0">
                      <a:latin typeface="Myriad Pro"/>
                      <a:ea typeface="+mj-ea"/>
                      <a:sym typeface="Wingdings"/>
                    </a:rPr>
                    <a:t> 3-10 </a:t>
                  </a:r>
                  <a:r>
                    <a:rPr lang="en-US" altLang="ja-JP" sz="2200" dirty="0" err="1" smtClean="0">
                      <a:latin typeface="Myriad Pro"/>
                      <a:ea typeface="+mj-ea"/>
                      <a:sym typeface="Wingdings"/>
                    </a:rPr>
                    <a:t>keV</a:t>
                  </a:r>
                  <a:endParaRPr lang="en-US" altLang="ja-JP" sz="2200" dirty="0" smtClean="0">
                    <a:latin typeface="Myriad Pro"/>
                    <a:ea typeface="+mj-ea"/>
                    <a:sym typeface="Wingdings"/>
                  </a:endParaRPr>
                </a:p>
                <a:p>
                  <a:pPr algn="ctr"/>
                  <a:r>
                    <a:rPr lang="en-US" altLang="ja-JP" sz="2200" dirty="0" smtClean="0">
                      <a:latin typeface="Myriad Pro"/>
                      <a:ea typeface="+mj-ea"/>
                      <a:sym typeface="Wingdings"/>
                    </a:rPr>
                    <a:t>1</a:t>
                  </a:r>
                  <a:r>
                    <a:rPr lang="ja-JP" altLang="en-US" sz="2200" dirty="0" smtClean="0">
                      <a:latin typeface="Myriad Pro"/>
                      <a:ea typeface="+mj-ea"/>
                      <a:sym typeface="Wingdings"/>
                    </a:rPr>
                    <a:t>観測平均</a:t>
                  </a:r>
                  <a:endParaRPr lang="en-US" altLang="ja-JP" sz="2200" dirty="0" smtClean="0">
                    <a:latin typeface="Myriad Pro"/>
                    <a:ea typeface="+mj-ea"/>
                    <a:sym typeface="Wingdings"/>
                  </a:endParaRPr>
                </a:p>
                <a:p>
                  <a:pPr algn="ctr"/>
                  <a:r>
                    <a:rPr lang="ja-JP" altLang="en-US" sz="2200" dirty="0" smtClean="0">
                      <a:latin typeface="Myriad Pro"/>
                      <a:ea typeface="+mj-ea"/>
                      <a:sym typeface="Wingdings"/>
                    </a:rPr>
                    <a:t>カウントレート</a:t>
                  </a:r>
                  <a:endParaRPr lang="en-US" altLang="ja-JP" sz="2200" dirty="0" smtClean="0">
                    <a:latin typeface="Myriad Pro"/>
                    <a:ea typeface="+mj-ea"/>
                    <a:sym typeface="Wingdings"/>
                  </a:endParaRPr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1387026" y="2969196"/>
                  <a:ext cx="800099" cy="337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altLang="ja-JP" dirty="0" smtClean="0">
                      <a:solidFill>
                        <a:srgbClr val="000000"/>
                      </a:solidFill>
                      <a:latin typeface="Myriad Pro"/>
                      <a:ea typeface="+mj-ea"/>
                      <a:sym typeface="Wingdings"/>
                    </a:rPr>
                    <a:t>4/10</a:t>
                  </a: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610433" y="3098194"/>
                  <a:ext cx="800099" cy="337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altLang="ja-JP" dirty="0" smtClean="0">
                      <a:solidFill>
                        <a:srgbClr val="000000"/>
                      </a:solidFill>
                      <a:latin typeface="Myriad Pro"/>
                      <a:ea typeface="+mj-ea"/>
                      <a:sym typeface="Wingdings"/>
                    </a:rPr>
                    <a:t>11/4</a:t>
                  </a:r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213006" y="1314374"/>
                  <a:ext cx="800099" cy="337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altLang="ja-JP" dirty="0" smtClean="0">
                      <a:solidFill>
                        <a:srgbClr val="000000"/>
                      </a:solidFill>
                      <a:latin typeface="Myriad Pro"/>
                      <a:ea typeface="+mj-ea"/>
                      <a:sym typeface="Wingdings"/>
                    </a:rPr>
                    <a:t>5/12</a:t>
                  </a:r>
                </a:p>
              </p:txBody>
            </p:sp>
          </p:grpSp>
          <p:cxnSp>
            <p:nvCxnSpPr>
              <p:cNvPr id="21" name="直線矢印コネクタ 20"/>
              <p:cNvCxnSpPr/>
              <p:nvPr/>
            </p:nvCxnSpPr>
            <p:spPr>
              <a:xfrm flipH="1">
                <a:off x="1260675" y="943477"/>
                <a:ext cx="1" cy="2156412"/>
              </a:xfrm>
              <a:prstGeom prst="straightConnector1">
                <a:avLst/>
              </a:prstGeom>
              <a:ln w="25400">
                <a:solidFill>
                  <a:srgbClr val="66006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円/楕円 49"/>
              <p:cNvSpPr/>
              <p:nvPr/>
            </p:nvSpPr>
            <p:spPr>
              <a:xfrm>
                <a:off x="3821020" y="2932622"/>
                <a:ext cx="134896" cy="1170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>
                <a:off x="2032280" y="845254"/>
                <a:ext cx="0" cy="4960010"/>
              </a:xfrm>
              <a:prstGeom prst="line">
                <a:avLst/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テキスト ボックス 35"/>
            <p:cNvSpPr txBox="1"/>
            <p:nvPr/>
          </p:nvSpPr>
          <p:spPr>
            <a:xfrm>
              <a:off x="2798370" y="3385297"/>
              <a:ext cx="2135145" cy="393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>
                  <a:latin typeface="Myriad Pro"/>
                  <a:ea typeface="+mj-ea"/>
                  <a:sym typeface="Wingdings"/>
                </a:rPr>
                <a:t>※ Preliminary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4299316" y="5311814"/>
            <a:ext cx="291367" cy="2822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4207" y="5245972"/>
            <a:ext cx="4253314" cy="341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dirty="0" smtClean="0">
                <a:latin typeface="Myriad Pro"/>
                <a:ea typeface="+mj-ea"/>
                <a:sym typeface="Wingdings"/>
              </a:rPr>
              <a:t>B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バンド</a:t>
            </a:r>
            <a:r>
              <a:rPr lang="en-US" altLang="ja-JP" dirty="0" smtClean="0">
                <a:latin typeface="Myriad Pro"/>
                <a:ea typeface="+mj-ea"/>
                <a:sym typeface="Wingdings"/>
              </a:rPr>
              <a:t>: </a:t>
            </a:r>
            <a:r>
              <a:rPr lang="ja-JP" altLang="en-US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ea typeface="+mj-ea"/>
                <a:sym typeface="Wingdings"/>
              </a:rPr>
              <a:t>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90652" y="557630"/>
            <a:ext cx="277103" cy="544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 rot="16200000">
            <a:off x="-1209775" y="1736945"/>
            <a:ext cx="2779202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3−10 </a:t>
            </a:r>
            <a:r>
              <a:rPr lang="en-US" altLang="ja-JP" sz="2000" dirty="0" err="1" smtClean="0">
                <a:latin typeface="Myriad Pro"/>
                <a:ea typeface="+mj-ea"/>
                <a:sym typeface="Wingdings"/>
              </a:rPr>
              <a:t>keV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カウントレート</a:t>
            </a:r>
            <a:endParaRPr lang="en-US" altLang="ja-JP" sz="2000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 rot="16200000">
            <a:off x="-1179796" y="4445796"/>
            <a:ext cx="2696368" cy="390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フラックス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 (</a:t>
            </a:r>
            <a:r>
              <a:rPr lang="en-US" altLang="ja-JP" sz="2000" dirty="0" err="1" smtClean="0">
                <a:latin typeface="Myriad Pro"/>
                <a:ea typeface="+mj-ea"/>
                <a:sym typeface="Wingdings"/>
              </a:rPr>
              <a:t>mJy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2029" y="392899"/>
            <a:ext cx="310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05986" y="1941667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0.4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1207" y="2979447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0164" y="3639843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9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8557" y="4632342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8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9847" y="5772512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7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69235" y="6058333"/>
            <a:ext cx="4765629" cy="6772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32667" y="6002847"/>
            <a:ext cx="3716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77939" y="5973665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100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433443" y="5970844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2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00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488179" y="5966800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300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71883" y="5966800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4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00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699671" y="6207910"/>
            <a:ext cx="24555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Time (MJD – 56300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日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41100" y="5509398"/>
            <a:ext cx="4408092" cy="590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dirty="0" smtClean="0">
                <a:latin typeface="Myriad Pro"/>
                <a:ea typeface="+mj-ea"/>
                <a:sym typeface="Wingdings"/>
              </a:rPr>
              <a:t>G’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バンド</a:t>
            </a:r>
            <a:r>
              <a:rPr lang="en-US" altLang="ja-JP" dirty="0" smtClean="0">
                <a:latin typeface="Myriad Pro"/>
                <a:ea typeface="+mj-ea"/>
                <a:sym typeface="Wingdings"/>
              </a:rPr>
              <a:t>:</a:t>
            </a:r>
            <a:r>
              <a:rPr lang="en-US" altLang="ja-JP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(Norm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と振幅を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B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バンド</a:t>
            </a:r>
            <a:endParaRPr lang="en-US" altLang="ja-JP" dirty="0" smtClean="0">
              <a:solidFill>
                <a:srgbClr val="1EA0D5"/>
              </a:solidFill>
              <a:latin typeface="Myriad Pro"/>
              <a:ea typeface="+mj-ea"/>
              <a:sym typeface="Wingdings"/>
            </a:endParaRPr>
          </a:p>
          <a:p>
            <a:pPr>
              <a:lnSpc>
                <a:spcPts val="1900"/>
              </a:lnSpc>
            </a:pPr>
            <a:r>
              <a:rPr lang="en-US" altLang="ja-JP" dirty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                                    </a:t>
            </a:r>
            <a:r>
              <a:rPr lang="en-US" altLang="ja-JP" dirty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に合わせて補正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)</a:t>
            </a:r>
          </a:p>
        </p:txBody>
      </p:sp>
      <p:cxnSp>
        <p:nvCxnSpPr>
          <p:cNvPr id="76" name="直線矢印コネクタ 75"/>
          <p:cNvCxnSpPr/>
          <p:nvPr/>
        </p:nvCxnSpPr>
        <p:spPr>
          <a:xfrm>
            <a:off x="1290023" y="3849100"/>
            <a:ext cx="0" cy="1184442"/>
          </a:xfrm>
          <a:prstGeom prst="straightConnector1">
            <a:avLst/>
          </a:prstGeom>
          <a:ln w="25400"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527231" y="1612642"/>
            <a:ext cx="907913" cy="454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~1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桁</a:t>
            </a:r>
            <a:endParaRPr lang="en-US" altLang="ja-JP" sz="2100" dirty="0" smtClean="0">
              <a:solidFill>
                <a:srgbClr val="660066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505586" y="2758318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00319" y="1908837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1838608" y="1341576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1962786" y="873092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2030520" y="1773375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6891" y="2492622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0.2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06891" y="1427265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0.6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21002" y="900909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0.8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377939" y="590955"/>
            <a:ext cx="804654" cy="4720859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55237" y="2538545"/>
            <a:ext cx="10167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拡大</a:t>
            </a:r>
            <a:endParaRPr lang="en-US" altLang="ja-JP" sz="28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59245" y="501304"/>
            <a:ext cx="4424298" cy="62529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ライトカーブ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線帯域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1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観測平均カウントレート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× 6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点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B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バンドおよび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V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のアパーチャ測光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母銀河含む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)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フラックス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線、可視ともに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4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−5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月に変光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ピークのラグ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b="1" dirty="0" smtClean="0">
                <a:latin typeface="+mj-ea"/>
                <a:ea typeface="+mj-ea"/>
                <a:sym typeface="Wingdings"/>
              </a:rPr>
              <a:t>≲</a:t>
            </a:r>
            <a:r>
              <a:rPr lang="en-US" altLang="ja-JP" sz="2400" b="1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a few days)</a:t>
            </a:r>
          </a:p>
          <a:p>
            <a:pPr>
              <a:spcBef>
                <a:spcPts val="18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☆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線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−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可視光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 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-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Plot</a:t>
            </a:r>
            <a:endParaRPr lang="en-US" altLang="ja-JP" sz="2100" u="sng" dirty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    </a:t>
            </a: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>
                <a:latin typeface="Myriad Pro"/>
                <a:sym typeface="Wingdings"/>
              </a:rPr>
              <a:t>・</a:t>
            </a:r>
            <a:r>
              <a:rPr lang="en-US" altLang="ja-JP" sz="2100" dirty="0"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線と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B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バンドの相関係数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FF0000"/>
                </a:solidFill>
                <a:latin typeface="Myriad Pro"/>
                <a:sym typeface="Wingdings"/>
              </a:rPr>
              <a:t>~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sym typeface="Wingdings"/>
              </a:rPr>
              <a:t>0.85</a:t>
            </a:r>
            <a:endParaRPr lang="en-US" altLang="ja-JP" sz="2100" dirty="0" smtClean="0">
              <a:solidFill>
                <a:srgbClr val="FF66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	</a:t>
            </a:r>
            <a:r>
              <a:rPr lang="ja-JP" altLang="en-US" sz="2100" dirty="0" smtClean="0">
                <a:latin typeface="Myriad Pro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1373D5"/>
                </a:solidFill>
                <a:latin typeface="Myriad Pro"/>
                <a:sym typeface="Wingdings"/>
              </a:rPr>
              <a:t>可視光</a:t>
            </a:r>
            <a:r>
              <a:rPr lang="ja-JP" altLang="en-US" sz="2100" dirty="0">
                <a:solidFill>
                  <a:srgbClr val="1373D5"/>
                </a:solidFill>
                <a:latin typeface="Myriad Pro"/>
                <a:sym typeface="Wingdings"/>
              </a:rPr>
              <a:t>でも非常に暗い時間帯</a:t>
            </a:r>
            <a:endParaRPr lang="en-US" altLang="ja-JP" sz="2100" dirty="0">
              <a:solidFill>
                <a:srgbClr val="1373D5"/>
              </a:solidFill>
              <a:latin typeface="Myriad Pro"/>
              <a:sym typeface="Wingdings"/>
            </a:endParaRPr>
          </a:p>
          <a:p>
            <a:pPr>
              <a:spcBef>
                <a:spcPts val="10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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NGC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3516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の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X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線と可視光の</a:t>
            </a:r>
            <a:endParaRPr lang="en-US" altLang="ja-JP" sz="2300" dirty="0" smtClean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    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相関を世界で初めて確認</a:t>
            </a:r>
            <a:r>
              <a:rPr lang="ja-JP" altLang="en-US" sz="2300" dirty="0">
                <a:solidFill>
                  <a:srgbClr val="FF0000"/>
                </a:solidFill>
                <a:latin typeface="Myriad Pro"/>
                <a:sym typeface="Wingdings"/>
              </a:rPr>
              <a:t>！</a:t>
            </a:r>
            <a:endParaRPr lang="en-US" altLang="ja-JP" sz="2300" dirty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100" dirty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	</a:t>
            </a:r>
            <a:endParaRPr lang="en-US" altLang="ja-JP" sz="2100" dirty="0" smtClean="0">
              <a:solidFill>
                <a:srgbClr val="FF66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4. NGC 3516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X</a:t>
            </a:r>
            <a:r>
              <a:rPr lang="ja-JP" altLang="en-US" sz="2800" b="1" dirty="0" smtClean="0">
                <a:latin typeface="Myriad Pro"/>
                <a:cs typeface="Myriad Pro"/>
              </a:rPr>
              <a:t>線と可視光の同時観測ライトカーブ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7970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X_V_B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4797" r="6439"/>
          <a:stretch/>
        </p:blipFill>
        <p:spPr>
          <a:xfrm>
            <a:off x="328556" y="516233"/>
            <a:ext cx="4527475" cy="606100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" name="フッター プレースホルダ 5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latin typeface="ヒラギノ角ゴ Pro W6"/>
                <a:ea typeface="ヒラギノ角ゴ Pro W6"/>
              </a:rPr>
              <a:t>2014</a:t>
            </a:r>
            <a:r>
              <a:rPr lang="ja-JP" altLang="en-US" smtClean="0">
                <a:latin typeface="ヒラギノ角ゴ Pro W6"/>
                <a:ea typeface="ヒラギノ角ゴ Pro W6"/>
              </a:rPr>
              <a:t>年春天文学会</a:t>
            </a:r>
            <a:r>
              <a:rPr lang="en-US" altLang="ja-JP" smtClean="0">
                <a:latin typeface="ヒラギノ角ゴ Pro W6"/>
                <a:ea typeface="ヒラギノ角ゴ Pro W6"/>
              </a:rPr>
              <a:t>@ICU</a:t>
            </a:r>
            <a:endParaRPr lang="ja-JP" altLang="en-US" dirty="0">
              <a:latin typeface="ヒラギノ角ゴ Pro W6"/>
              <a:ea typeface="ヒラギノ角ゴ Pro W6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14443" y="1014296"/>
            <a:ext cx="4241588" cy="2840991"/>
            <a:chOff x="513450" y="1232308"/>
            <a:chExt cx="4340769" cy="2597462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1230737" y="1232308"/>
              <a:ext cx="3623482" cy="2026526"/>
              <a:chOff x="1387026" y="1753008"/>
              <a:chExt cx="3771736" cy="2026526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2666276" y="2766515"/>
                <a:ext cx="2492486" cy="1013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200" dirty="0" smtClean="0">
                    <a:latin typeface="Myriad Pro"/>
                    <a:ea typeface="+mj-ea"/>
                    <a:sym typeface="Wingdings"/>
                  </a:rPr>
                  <a:t>「すざく」</a:t>
                </a:r>
                <a:r>
                  <a:rPr lang="en-US" altLang="ja-JP" sz="2200" dirty="0" smtClean="0">
                    <a:latin typeface="Myriad Pro"/>
                    <a:ea typeface="+mj-ea"/>
                    <a:sym typeface="Wingdings"/>
                  </a:rPr>
                  <a:t> 3-10 </a:t>
                </a:r>
                <a:r>
                  <a:rPr lang="en-US" altLang="ja-JP" sz="2200" dirty="0" err="1" smtClean="0">
                    <a:latin typeface="Myriad Pro"/>
                    <a:ea typeface="+mj-ea"/>
                    <a:sym typeface="Wingdings"/>
                  </a:rPr>
                  <a:t>keV</a:t>
                </a:r>
                <a:endParaRPr lang="en-US" altLang="ja-JP" sz="2200" dirty="0" smtClean="0">
                  <a:latin typeface="Myriad Pro"/>
                  <a:ea typeface="+mj-ea"/>
                  <a:sym typeface="Wingdings"/>
                </a:endParaRPr>
              </a:p>
              <a:p>
                <a:pPr algn="ctr"/>
                <a:r>
                  <a:rPr lang="en-US" altLang="ja-JP" sz="2200" dirty="0" smtClean="0">
                    <a:latin typeface="Myriad Pro"/>
                    <a:ea typeface="+mj-ea"/>
                    <a:sym typeface="Wingdings"/>
                  </a:rPr>
                  <a:t>1</a:t>
                </a:r>
                <a:r>
                  <a:rPr lang="ja-JP" altLang="en-US" sz="2200" dirty="0" smtClean="0">
                    <a:latin typeface="Myriad Pro"/>
                    <a:ea typeface="+mj-ea"/>
                    <a:sym typeface="Wingdings"/>
                  </a:rPr>
                  <a:t>観測平均</a:t>
                </a:r>
                <a:endParaRPr lang="en-US" altLang="ja-JP" sz="2200" dirty="0" smtClean="0">
                  <a:latin typeface="Myriad Pro"/>
                  <a:ea typeface="+mj-ea"/>
                  <a:sym typeface="Wingdings"/>
                </a:endParaRPr>
              </a:p>
              <a:p>
                <a:pPr algn="ctr"/>
                <a:r>
                  <a:rPr lang="ja-JP" altLang="en-US" sz="2200" dirty="0" smtClean="0">
                    <a:latin typeface="Myriad Pro"/>
                    <a:ea typeface="+mj-ea"/>
                    <a:sym typeface="Wingdings"/>
                  </a:rPr>
                  <a:t>カウントレート</a:t>
                </a:r>
                <a:endParaRPr lang="en-US" altLang="ja-JP" sz="2200" dirty="0" smtClean="0">
                  <a:latin typeface="Myriad Pro"/>
                  <a:ea typeface="+mj-ea"/>
                  <a:sym typeface="Wingdings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387026" y="2969196"/>
                <a:ext cx="800099" cy="337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Myriad Pro"/>
                    <a:ea typeface="+mj-ea"/>
                    <a:sym typeface="Wingdings"/>
                  </a:rPr>
                  <a:t>4/10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3971728" y="1753008"/>
                <a:ext cx="800099" cy="337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Myriad Pro"/>
                    <a:ea typeface="+mj-ea"/>
                    <a:sym typeface="Wingdings"/>
                  </a:rPr>
                  <a:t>5/23</a:t>
                </a:r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513450" y="3435819"/>
              <a:ext cx="2135145" cy="393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>
                  <a:latin typeface="Myriad Pro"/>
                  <a:ea typeface="+mj-ea"/>
                  <a:sym typeface="Wingdings"/>
                </a:rPr>
                <a:t>※ Preliminary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4299316" y="5311814"/>
            <a:ext cx="291367" cy="2822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90652" y="557630"/>
            <a:ext cx="277103" cy="544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 rot="16200000">
            <a:off x="-1209775" y="1736945"/>
            <a:ext cx="2779202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3−10 </a:t>
            </a:r>
            <a:r>
              <a:rPr lang="en-US" altLang="ja-JP" sz="2000" dirty="0" err="1" smtClean="0">
                <a:latin typeface="Myriad Pro"/>
                <a:ea typeface="+mj-ea"/>
                <a:sym typeface="Wingdings"/>
              </a:rPr>
              <a:t>keV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カウントレート</a:t>
            </a:r>
            <a:endParaRPr lang="en-US" altLang="ja-JP" sz="2000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 rot="16200000">
            <a:off x="-1179796" y="4445796"/>
            <a:ext cx="2696368" cy="390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フラックス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 (</a:t>
            </a:r>
            <a:r>
              <a:rPr lang="en-US" altLang="ja-JP" sz="2000" dirty="0" err="1" smtClean="0">
                <a:latin typeface="Myriad Pro"/>
                <a:ea typeface="+mj-ea"/>
                <a:sym typeface="Wingdings"/>
              </a:rPr>
              <a:t>mJy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2029" y="392899"/>
            <a:ext cx="310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05986" y="1941667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0.4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1207" y="2979447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0164" y="3639843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9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8557" y="4632342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8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9847" y="5772512"/>
            <a:ext cx="295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7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69235" y="6058333"/>
            <a:ext cx="4765629" cy="6772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77939" y="5973665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100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71883" y="5966800"/>
            <a:ext cx="638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15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</a:t>
            </a:r>
            <a:endParaRPr lang="en-US" altLang="ja-JP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699671" y="6207910"/>
            <a:ext cx="24555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Time (MJD – 56300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日</a:t>
            </a: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60" name="円/楕円 59"/>
          <p:cNvSpPr/>
          <p:nvPr/>
        </p:nvSpPr>
        <p:spPr>
          <a:xfrm>
            <a:off x="1505586" y="2772429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476424" y="1908837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06152" y="1341576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3938326" y="873092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4302391" y="1773375"/>
            <a:ext cx="126633" cy="128022"/>
          </a:xfrm>
          <a:prstGeom prst="ellipse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6891" y="2492622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0.2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06891" y="1427265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0.6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21002" y="900909"/>
            <a:ext cx="584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0.8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25350" y="1511283"/>
            <a:ext cx="7510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4/27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089784" y="912698"/>
            <a:ext cx="7510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5/12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91665" y="1378361"/>
            <a:ext cx="7510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5/29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917221" y="5001675"/>
            <a:ext cx="268113" cy="928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54207" y="5245972"/>
            <a:ext cx="4253314" cy="341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dirty="0" smtClean="0">
                <a:latin typeface="Myriad Pro"/>
                <a:ea typeface="+mj-ea"/>
                <a:sym typeface="Wingdings"/>
              </a:rPr>
              <a:t>B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バンド</a:t>
            </a:r>
            <a:r>
              <a:rPr lang="en-US" altLang="ja-JP" dirty="0" smtClean="0">
                <a:latin typeface="Myriad Pro"/>
                <a:ea typeface="+mj-ea"/>
                <a:sym typeface="Wingdings"/>
              </a:rPr>
              <a:t>: </a:t>
            </a:r>
            <a:r>
              <a:rPr lang="ja-JP" altLang="en-US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ea typeface="+mj-ea"/>
                <a:sym typeface="Wingdings"/>
              </a:rPr>
              <a:t> 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41100" y="5509398"/>
            <a:ext cx="4408092" cy="590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ja-JP" dirty="0" smtClean="0">
                <a:latin typeface="Myriad Pro"/>
                <a:ea typeface="+mj-ea"/>
                <a:sym typeface="Wingdings"/>
              </a:rPr>
              <a:t>G’</a:t>
            </a:r>
            <a:r>
              <a:rPr lang="ja-JP" altLang="en-US" dirty="0" smtClean="0">
                <a:latin typeface="Myriad Pro"/>
                <a:ea typeface="+mj-ea"/>
                <a:sym typeface="Wingdings"/>
              </a:rPr>
              <a:t>バンド</a:t>
            </a:r>
            <a:r>
              <a:rPr lang="en-US" altLang="ja-JP" dirty="0" smtClean="0">
                <a:latin typeface="Myriad Pro"/>
                <a:ea typeface="+mj-ea"/>
                <a:sym typeface="Wingdings"/>
              </a:rPr>
              <a:t>:</a:t>
            </a:r>
            <a:r>
              <a:rPr lang="en-US" altLang="ja-JP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(Norm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と振幅を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B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バンド</a:t>
            </a:r>
            <a:endParaRPr lang="en-US" altLang="ja-JP" dirty="0" smtClean="0">
              <a:solidFill>
                <a:srgbClr val="1EA0D5"/>
              </a:solidFill>
              <a:latin typeface="Myriad Pro"/>
              <a:ea typeface="+mj-ea"/>
              <a:sym typeface="Wingdings"/>
            </a:endParaRPr>
          </a:p>
          <a:p>
            <a:pPr>
              <a:lnSpc>
                <a:spcPts val="1900"/>
              </a:lnSpc>
            </a:pPr>
            <a:r>
              <a:rPr lang="en-US" altLang="ja-JP" dirty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                                    </a:t>
            </a:r>
            <a:r>
              <a:rPr lang="en-US" altLang="ja-JP" dirty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に合わせて補正</a:t>
            </a:r>
            <a:r>
              <a:rPr lang="en-US" altLang="ja-JP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)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59245" y="501304"/>
            <a:ext cx="4424298" cy="62529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ライトカーブ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線帯域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1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観測平均カウントレート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× 6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点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B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バンドおよび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G’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のアパーチャ測光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母銀河含む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)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フラックス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線、可視ともに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4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−5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月に変光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ピークのラグ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b="1" dirty="0" smtClean="0">
                <a:latin typeface="+mj-ea"/>
                <a:ea typeface="+mj-ea"/>
                <a:sym typeface="Wingdings"/>
              </a:rPr>
              <a:t>≲</a:t>
            </a:r>
            <a:r>
              <a:rPr lang="en-US" altLang="ja-JP" sz="2400" b="1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a few days)</a:t>
            </a:r>
          </a:p>
          <a:p>
            <a:pPr>
              <a:spcBef>
                <a:spcPts val="18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☆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線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−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可視光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 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-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Plot</a:t>
            </a:r>
            <a:endParaRPr lang="en-US" altLang="ja-JP" sz="2100" u="sng" dirty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    </a:t>
            </a: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>
                <a:latin typeface="Myriad Pro"/>
                <a:sym typeface="Wingdings"/>
              </a:rPr>
              <a:t>・</a:t>
            </a:r>
            <a:r>
              <a:rPr lang="en-US" altLang="ja-JP" sz="2100" dirty="0"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線と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B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バンドの相関係数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FF0000"/>
                </a:solidFill>
                <a:latin typeface="Myriad Pro"/>
                <a:sym typeface="Wingdings"/>
              </a:rPr>
              <a:t>~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sym typeface="Wingdings"/>
              </a:rPr>
              <a:t>0.85</a:t>
            </a:r>
            <a:endParaRPr lang="en-US" altLang="ja-JP" sz="2100" dirty="0" smtClean="0">
              <a:solidFill>
                <a:srgbClr val="FF66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	</a:t>
            </a:r>
            <a:r>
              <a:rPr lang="ja-JP" altLang="en-US" sz="2100" dirty="0" smtClean="0">
                <a:latin typeface="Myriad Pro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1373D5"/>
                </a:solidFill>
                <a:latin typeface="Myriad Pro"/>
                <a:sym typeface="Wingdings"/>
              </a:rPr>
              <a:t>可視光</a:t>
            </a:r>
            <a:r>
              <a:rPr lang="ja-JP" altLang="en-US" sz="2100" dirty="0">
                <a:solidFill>
                  <a:srgbClr val="1373D5"/>
                </a:solidFill>
                <a:latin typeface="Myriad Pro"/>
                <a:sym typeface="Wingdings"/>
              </a:rPr>
              <a:t>でも非常に暗い時間帯</a:t>
            </a:r>
            <a:endParaRPr lang="en-US" altLang="ja-JP" sz="2100" dirty="0">
              <a:solidFill>
                <a:srgbClr val="1373D5"/>
              </a:solidFill>
              <a:latin typeface="Myriad Pro"/>
              <a:sym typeface="Wingdings"/>
            </a:endParaRPr>
          </a:p>
          <a:p>
            <a:pPr>
              <a:spcBef>
                <a:spcPts val="10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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NGC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3516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の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X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線と可視光の</a:t>
            </a:r>
            <a:endParaRPr lang="en-US" altLang="ja-JP" sz="2300" dirty="0" smtClean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    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相関を世界で初めて確認</a:t>
            </a:r>
            <a:r>
              <a:rPr lang="ja-JP" altLang="en-US" sz="2300" dirty="0">
                <a:solidFill>
                  <a:srgbClr val="FF0000"/>
                </a:solidFill>
                <a:latin typeface="Myriad Pro"/>
                <a:sym typeface="Wingdings"/>
              </a:rPr>
              <a:t>！</a:t>
            </a:r>
            <a:endParaRPr lang="en-US" altLang="ja-JP" sz="2300" dirty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100" dirty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	</a:t>
            </a:r>
            <a:endParaRPr lang="en-US" altLang="ja-JP" sz="2100" dirty="0" smtClean="0">
              <a:solidFill>
                <a:srgbClr val="FF66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4. NGC 3516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X</a:t>
            </a:r>
            <a:r>
              <a:rPr lang="ja-JP" altLang="en-US" sz="2800" b="1" dirty="0" smtClean="0">
                <a:latin typeface="Myriad Pro"/>
                <a:cs typeface="Myriad Pro"/>
              </a:rPr>
              <a:t>線と可視光の同時観測ライトカーブ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3557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380996" y="892387"/>
            <a:ext cx="5046427" cy="3966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20"/>
              </a:lnSpc>
            </a:pPr>
            <a:r>
              <a:rPr lang="ja-JP" altLang="en-US" sz="22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sz="22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200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sz="22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2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sz="22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200" dirty="0" smtClean="0">
                <a:solidFill>
                  <a:srgbClr val="8900AB"/>
                </a:solidFill>
                <a:latin typeface="Myriad Pro"/>
                <a:ea typeface="+mj-ea"/>
                <a:sym typeface="Wingdings"/>
              </a:rPr>
              <a:t>なゆた</a:t>
            </a:r>
            <a:endParaRPr lang="en-US" altLang="ja-JP" sz="2200" dirty="0" smtClean="0">
              <a:solidFill>
                <a:srgbClr val="8900AB"/>
              </a:solidFill>
              <a:latin typeface="Myriad Pro"/>
              <a:ea typeface="+mj-ea"/>
              <a:sym typeface="Wingdings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-122707" y="1204410"/>
            <a:ext cx="5213531" cy="4948033"/>
            <a:chOff x="-124984" y="1190301"/>
            <a:chExt cx="5020286" cy="4749943"/>
          </a:xfrm>
        </p:grpSpPr>
        <p:pic>
          <p:nvPicPr>
            <p:cNvPr id="6" name="図 5" descr="ngc3516_X-V-B3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984" y="1190301"/>
              <a:ext cx="5020286" cy="4647756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1018897" y="1411192"/>
              <a:ext cx="2805214" cy="1449867"/>
            </a:xfrm>
            <a:prstGeom prst="straightConnector1">
              <a:avLst/>
            </a:prstGeom>
            <a:ln w="50800"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1061229" y="1536134"/>
              <a:ext cx="1698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 dirty="0" smtClean="0">
                  <a:solidFill>
                    <a:srgbClr val="660066"/>
                  </a:solidFill>
                </a:rPr>
                <a:t>円盤とコロナ</a:t>
              </a:r>
              <a:endParaRPr kumimoji="1" lang="en-US" altLang="ja-JP" sz="2200" dirty="0" smtClean="0">
                <a:solidFill>
                  <a:srgbClr val="660066"/>
                </a:solidFill>
              </a:endParaRPr>
            </a:p>
            <a:p>
              <a:r>
                <a:rPr kumimoji="1" lang="ja-JP" altLang="en-US" sz="2200" dirty="0" smtClean="0">
                  <a:solidFill>
                    <a:srgbClr val="660066"/>
                  </a:solidFill>
                </a:rPr>
                <a:t>の変動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42781" y="5509357"/>
              <a:ext cx="412709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>
                  <a:latin typeface="Myriad Pro"/>
                  <a:sym typeface="Wingdings"/>
                </a:rPr>
                <a:t>3−10 </a:t>
              </a:r>
              <a:r>
                <a:rPr lang="en-US" altLang="ja-JP" sz="2200" dirty="0" err="1" smtClean="0">
                  <a:latin typeface="Myriad Pro"/>
                  <a:sym typeface="Wingdings"/>
                </a:rPr>
                <a:t>keV</a:t>
              </a:r>
              <a:r>
                <a:rPr lang="ja-JP" altLang="en-US" sz="2200" dirty="0" smtClean="0">
                  <a:latin typeface="Myriad Pro"/>
                  <a:sym typeface="Wingdings"/>
                </a:rPr>
                <a:t>のカウントレート</a:t>
              </a:r>
              <a:endParaRPr lang="en-US" altLang="ja-JP" sz="2200" dirty="0">
                <a:latin typeface="Myriad Pro"/>
                <a:sym typeface="Wingding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 rot="16200000">
              <a:off x="-1244369" y="2934243"/>
              <a:ext cx="290335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200" dirty="0">
                  <a:latin typeface="Myriad Pro"/>
                  <a:sym typeface="Wingdings"/>
                </a:rPr>
                <a:t>B</a:t>
              </a:r>
              <a:r>
                <a:rPr lang="ja-JP" altLang="en-US" sz="2200" dirty="0" smtClean="0">
                  <a:latin typeface="Myriad Pro"/>
                  <a:sym typeface="Wingdings"/>
                </a:rPr>
                <a:t>バンドフラックス</a:t>
              </a:r>
              <a:r>
                <a:rPr lang="en-US" altLang="ja-JP" sz="2200" dirty="0" smtClean="0">
                  <a:latin typeface="Myriad Pro"/>
                  <a:sym typeface="Wingdings"/>
                </a:rPr>
                <a:t> (</a:t>
              </a:r>
              <a:r>
                <a:rPr lang="en-US" altLang="ja-JP" sz="2200" dirty="0" err="1" smtClean="0">
                  <a:latin typeface="Myriad Pro"/>
                  <a:sym typeface="Wingdings"/>
                </a:rPr>
                <a:t>mJy</a:t>
              </a:r>
              <a:r>
                <a:rPr lang="en-US" altLang="ja-JP" sz="2200" dirty="0" smtClean="0">
                  <a:latin typeface="Myriad Pro"/>
                  <a:sym typeface="Wingdings"/>
                </a:rPr>
                <a:t>)</a:t>
              </a:r>
              <a:endParaRPr lang="en-US" altLang="ja-JP" sz="2200" dirty="0">
                <a:latin typeface="Myriad Pro"/>
                <a:sym typeface="Wingding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425934" y="4515570"/>
              <a:ext cx="3383753" cy="7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dirty="0" smtClean="0">
                  <a:solidFill>
                    <a:srgbClr val="FF0000"/>
                  </a:solidFill>
                </a:rPr>
                <a:t>※</a:t>
              </a:r>
              <a:r>
                <a:rPr lang="ja-JP" altLang="en-US" sz="2200" dirty="0" smtClean="0">
                  <a:solidFill>
                    <a:srgbClr val="FF0000"/>
                  </a:solidFill>
                </a:rPr>
                <a:t>母銀河を引けば</a:t>
              </a:r>
              <a:r>
                <a:rPr kumimoji="1" lang="ja-JP" altLang="en-US" sz="2200" dirty="0" smtClean="0">
                  <a:solidFill>
                    <a:srgbClr val="FF0000"/>
                  </a:solidFill>
                </a:rPr>
                <a:t>可視光の</a:t>
              </a:r>
              <a:endParaRPr kumimoji="1" lang="en-US" altLang="ja-JP" sz="2200" dirty="0" smtClean="0">
                <a:solidFill>
                  <a:srgbClr val="FF0000"/>
                </a:solidFill>
              </a:endParaRPr>
            </a:p>
            <a:p>
              <a:r>
                <a:rPr kumimoji="1" lang="en-US" altLang="ja-JP" sz="2200" dirty="0" smtClean="0">
                  <a:solidFill>
                    <a:srgbClr val="FF0000"/>
                  </a:solidFill>
                </a:rPr>
                <a:t>     </a:t>
              </a:r>
              <a:r>
                <a:rPr kumimoji="1" lang="ja-JP" altLang="en-US" sz="2200" dirty="0" smtClean="0">
                  <a:solidFill>
                    <a:srgbClr val="FF0000"/>
                  </a:solidFill>
                </a:rPr>
                <a:t>相対振幅はもっと大きい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859245" y="501304"/>
            <a:ext cx="4424298" cy="62529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ライトカーブ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線帯域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1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観測平均カウントレート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× 6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点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B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バンドおよび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G’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バンド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ピリカ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8000"/>
                </a:solidFill>
                <a:latin typeface="Myriad Pro"/>
                <a:ea typeface="+mj-ea"/>
                <a:sym typeface="Wingdings"/>
              </a:rPr>
              <a:t>木曽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かなた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なゆた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err="1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en-US" altLang="ja-JP" sz="2100" dirty="0" smtClean="0">
                <a:solidFill>
                  <a:srgbClr val="1EA0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のアパーチャ測光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母銀河含む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)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フラックス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線、可視ともに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4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−5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月に変光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(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ピークのラグ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b="1" dirty="0" smtClean="0">
                <a:latin typeface="+mj-ea"/>
                <a:ea typeface="+mj-ea"/>
                <a:sym typeface="Wingdings"/>
              </a:rPr>
              <a:t>≲</a:t>
            </a:r>
            <a:r>
              <a:rPr lang="en-US" altLang="ja-JP" sz="2400" b="1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a few days)</a:t>
            </a:r>
          </a:p>
          <a:p>
            <a:pPr>
              <a:spcBef>
                <a:spcPts val="18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☆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線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−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可視光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 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-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Flux</a:t>
            </a:r>
            <a:r>
              <a:rPr lang="en-US" altLang="ja-JP" sz="2100" u="sng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sym typeface="Wingdings"/>
              </a:rPr>
              <a:t>Plot</a:t>
            </a:r>
            <a:endParaRPr lang="en-US" altLang="ja-JP" sz="2100" u="sng" dirty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    </a:t>
            </a: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>
                <a:latin typeface="Myriad Pro"/>
                <a:sym typeface="Wingdings"/>
              </a:rPr>
              <a:t>・</a:t>
            </a:r>
            <a:r>
              <a:rPr lang="en-US" altLang="ja-JP" sz="2100" dirty="0"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線と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B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バンドの相関係数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dirty="0">
                <a:solidFill>
                  <a:srgbClr val="FF0000"/>
                </a:solidFill>
                <a:latin typeface="Myriad Pro"/>
                <a:sym typeface="Wingdings"/>
              </a:rPr>
              <a:t>~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sym typeface="Wingdings"/>
              </a:rPr>
              <a:t>0.85</a:t>
            </a:r>
            <a:endParaRPr lang="en-US" altLang="ja-JP" sz="2100" dirty="0" smtClean="0">
              <a:solidFill>
                <a:srgbClr val="FF66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FF6600"/>
                </a:solidFill>
                <a:latin typeface="Myriad Pro"/>
                <a:sym typeface="Wingdings"/>
              </a:rPr>
              <a:t>	</a:t>
            </a:r>
            <a:r>
              <a:rPr lang="ja-JP" altLang="en-US" sz="2100" dirty="0" smtClean="0">
                <a:latin typeface="Myriad Pro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1373D5"/>
                </a:solidFill>
                <a:latin typeface="Myriad Pro"/>
                <a:sym typeface="Wingdings"/>
              </a:rPr>
              <a:t>可視光</a:t>
            </a:r>
            <a:r>
              <a:rPr lang="ja-JP" altLang="en-US" sz="2100" dirty="0">
                <a:solidFill>
                  <a:srgbClr val="1373D5"/>
                </a:solidFill>
                <a:latin typeface="Myriad Pro"/>
                <a:sym typeface="Wingdings"/>
              </a:rPr>
              <a:t>でも非常に暗い時間帯</a:t>
            </a:r>
            <a:endParaRPr lang="en-US" altLang="ja-JP" sz="2100" dirty="0">
              <a:solidFill>
                <a:srgbClr val="1373D5"/>
              </a:solidFill>
              <a:latin typeface="Myriad Pro"/>
              <a:sym typeface="Wingdings"/>
            </a:endParaRPr>
          </a:p>
          <a:p>
            <a:pPr>
              <a:spcBef>
                <a:spcPts val="10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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NGC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3516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の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X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線と可視光の</a:t>
            </a:r>
            <a:endParaRPr lang="en-US" altLang="ja-JP" sz="2300" dirty="0" smtClean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300" dirty="0">
                <a:solidFill>
                  <a:srgbClr val="FF0000"/>
                </a:solidFill>
                <a:latin typeface="Myriad Pro"/>
                <a:sym typeface="Wingdings"/>
              </a:rPr>
              <a:t> </a:t>
            </a:r>
            <a:r>
              <a:rPr lang="en-US" altLang="ja-JP" sz="2300" dirty="0" smtClean="0">
                <a:solidFill>
                  <a:srgbClr val="FF0000"/>
                </a:solidFill>
                <a:latin typeface="Myriad Pro"/>
                <a:sym typeface="Wingdings"/>
              </a:rPr>
              <a:t>     </a:t>
            </a:r>
            <a:r>
              <a:rPr lang="ja-JP" altLang="en-US" sz="2300" dirty="0" smtClean="0">
                <a:solidFill>
                  <a:srgbClr val="FF0000"/>
                </a:solidFill>
                <a:latin typeface="Myriad Pro"/>
                <a:sym typeface="Wingdings"/>
              </a:rPr>
              <a:t>相関を世界で初めて確認</a:t>
            </a:r>
            <a:r>
              <a:rPr lang="ja-JP" altLang="en-US" sz="2300" dirty="0">
                <a:solidFill>
                  <a:srgbClr val="FF0000"/>
                </a:solidFill>
                <a:latin typeface="Myriad Pro"/>
                <a:sym typeface="Wingdings"/>
              </a:rPr>
              <a:t>！</a:t>
            </a:r>
            <a:endParaRPr lang="en-US" altLang="ja-JP" sz="2300" dirty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en-US" altLang="ja-JP" sz="2100" dirty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	</a:t>
            </a:r>
            <a:endParaRPr lang="en-US" altLang="ja-JP" sz="2100" dirty="0" smtClean="0">
              <a:solidFill>
                <a:srgbClr val="FF66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4. NGC 3516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X</a:t>
            </a:r>
            <a:r>
              <a:rPr lang="ja-JP" altLang="en-US" sz="2800" b="1" dirty="0" smtClean="0">
                <a:latin typeface="Myriad Pro"/>
                <a:cs typeface="Myriad Pro"/>
              </a:rPr>
              <a:t>線と可視光の同時観測ライトカーブ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963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yriad Pro"/>
                <a:cs typeface="Myriad Pro"/>
              </a:rPr>
              <a:t>5</a:t>
            </a:r>
            <a:r>
              <a:rPr lang="en-US" altLang="ja-JP" sz="2800" b="1" dirty="0" smtClean="0">
                <a:latin typeface="Myriad Pro"/>
                <a:cs typeface="Myriad Pro"/>
              </a:rPr>
              <a:t>. Discussion &amp; Future Work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843" y="5068926"/>
            <a:ext cx="9144000" cy="1369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☆ </a:t>
            </a:r>
            <a:r>
              <a:rPr lang="en-US" altLang="ja-JP" sz="2100" u="sng" dirty="0" smtClean="0">
                <a:latin typeface="Myriad Pro"/>
                <a:ea typeface="+mj-ea"/>
                <a:sym typeface="Wingdings"/>
              </a:rPr>
              <a:t>Future Work</a:t>
            </a: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可視光データで母銀河を差し引き、変動振幅や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線とのラグを精度よく</a:t>
            </a:r>
            <a:r>
              <a:rPr lang="en-US" altLang="en-US" sz="2100" dirty="0" smtClean="0">
                <a:latin typeface="Myriad Pro"/>
                <a:ea typeface="+mj-ea"/>
                <a:sym typeface="Wingdings"/>
              </a:rPr>
              <a:t>測定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明るい時間帯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を同様に観測し、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ソフト一次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と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の関係を検証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5031914" y="538804"/>
            <a:ext cx="4265748" cy="2649804"/>
            <a:chOff x="5031914" y="806664"/>
            <a:chExt cx="4265748" cy="2381944"/>
          </a:xfrm>
        </p:grpSpPr>
        <p:grpSp>
          <p:nvGrpSpPr>
            <p:cNvPr id="71" name="図形グループ 70"/>
            <p:cNvGrpSpPr/>
            <p:nvPr/>
          </p:nvGrpSpPr>
          <p:grpSpPr>
            <a:xfrm>
              <a:off x="5033637" y="1063049"/>
              <a:ext cx="4121847" cy="2125559"/>
              <a:chOff x="4986603" y="655369"/>
              <a:chExt cx="4121847" cy="2125559"/>
            </a:xfrm>
          </p:grpSpPr>
          <p:grpSp>
            <p:nvGrpSpPr>
              <p:cNvPr id="72" name="図形グループ 71"/>
              <p:cNvGrpSpPr/>
              <p:nvPr/>
            </p:nvGrpSpPr>
            <p:grpSpPr>
              <a:xfrm>
                <a:off x="4986603" y="655369"/>
                <a:ext cx="4121847" cy="2125559"/>
                <a:chOff x="4485752" y="681560"/>
                <a:chExt cx="4656837" cy="2197106"/>
              </a:xfrm>
            </p:grpSpPr>
            <p:pic>
              <p:nvPicPr>
                <p:cNvPr id="74" name="図 73" descr="AO9_figure5.eps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6234" y="743917"/>
                  <a:ext cx="4516355" cy="2134749"/>
                </a:xfrm>
                <a:prstGeom prst="rect">
                  <a:avLst/>
                </a:prstGeom>
              </p:spPr>
            </p:pic>
            <p:sp>
              <p:nvSpPr>
                <p:cNvPr id="77" name="テキスト ボックス 76"/>
                <p:cNvSpPr txBox="1"/>
                <p:nvPr/>
              </p:nvSpPr>
              <p:spPr>
                <a:xfrm rot="16200000">
                  <a:off x="3821099" y="1346213"/>
                  <a:ext cx="1781348" cy="45204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dirty="0" smtClean="0">
                      <a:latin typeface="Myriad Pro"/>
                      <a:cs typeface="Myriad Pro"/>
                    </a:rPr>
                    <a:t>カウントレート</a:t>
                  </a:r>
                  <a:r>
                    <a:rPr lang="en-US" altLang="ja-JP" sz="2000" dirty="0" smtClean="0">
                      <a:latin typeface="Myriad Pro"/>
                      <a:cs typeface="Myriad Pro"/>
                    </a:rPr>
                    <a:t>    </a:t>
                  </a:r>
                  <a:endParaRPr kumimoji="1" lang="ja-JP" altLang="en-US" sz="2000" dirty="0" smtClean="0">
                    <a:latin typeface="Myriad Pro"/>
                    <a:cs typeface="Myriad Pro"/>
                  </a:endParaRPr>
                </a:p>
              </p:txBody>
            </p:sp>
            <p:sp>
              <p:nvSpPr>
                <p:cNvPr id="78" name="正方形/長方形 77"/>
                <p:cNvSpPr/>
                <p:nvPr/>
              </p:nvSpPr>
              <p:spPr>
                <a:xfrm>
                  <a:off x="5065889" y="1961446"/>
                  <a:ext cx="4039710" cy="445332"/>
                </a:xfrm>
                <a:prstGeom prst="rect">
                  <a:avLst/>
                </a:prstGeom>
                <a:solidFill>
                  <a:srgbClr val="660066">
                    <a:alpha val="25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73" name="直線矢印コネクタ 72"/>
              <p:cNvCxnSpPr/>
              <p:nvPr/>
            </p:nvCxnSpPr>
            <p:spPr>
              <a:xfrm>
                <a:off x="7676444" y="1441666"/>
                <a:ext cx="0" cy="632668"/>
              </a:xfrm>
              <a:prstGeom prst="straightConnector1">
                <a:avLst/>
              </a:prstGeom>
              <a:ln w="50800">
                <a:solidFill>
                  <a:srgbClr val="660066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正方形/長方形 26"/>
            <p:cNvSpPr/>
            <p:nvPr/>
          </p:nvSpPr>
          <p:spPr>
            <a:xfrm>
              <a:off x="6652711" y="1282570"/>
              <a:ext cx="914400" cy="1975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7021713" y="1182285"/>
              <a:ext cx="17375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660066"/>
                  </a:solidFill>
                  <a:latin typeface="Myriad Pro"/>
                  <a:cs typeface="Myriad Pro"/>
                </a:rPr>
                <a:t>2013</a:t>
              </a:r>
              <a:r>
                <a:rPr lang="ja-JP" altLang="en-US" sz="2000" dirty="0" smtClean="0">
                  <a:solidFill>
                    <a:srgbClr val="660066"/>
                  </a:solidFill>
                  <a:latin typeface="Myriad Pro"/>
                  <a:cs typeface="Myriad Pro"/>
                </a:rPr>
                <a:t>年度の</a:t>
              </a:r>
              <a:endParaRPr lang="en-US" altLang="ja-JP" sz="2000" dirty="0" smtClean="0">
                <a:solidFill>
                  <a:srgbClr val="660066"/>
                </a:solidFill>
                <a:latin typeface="Myriad Pro"/>
                <a:cs typeface="Myriad Pro"/>
              </a:endParaRPr>
            </a:p>
            <a:p>
              <a:r>
                <a:rPr lang="ja-JP" altLang="en-US" sz="2000" dirty="0" smtClean="0">
                  <a:solidFill>
                    <a:srgbClr val="660066"/>
                  </a:solidFill>
                  <a:latin typeface="Myriad Pro"/>
                  <a:cs typeface="Myriad Pro"/>
                </a:rPr>
                <a:t>フラックス範囲</a:t>
              </a:r>
              <a:endParaRPr kumimoji="1" lang="ja-JP" altLang="en-US" sz="2000" dirty="0" smtClean="0">
                <a:solidFill>
                  <a:srgbClr val="660066"/>
                </a:solidFill>
                <a:latin typeface="Myriad Pro"/>
                <a:cs typeface="Myriad Pro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5031914" y="919885"/>
              <a:ext cx="4107892" cy="197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5212980" y="806664"/>
              <a:ext cx="4084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Myriad Pro"/>
                  <a:cs typeface="Myriad Pro"/>
                </a:rPr>
                <a:t>2−10 </a:t>
              </a:r>
              <a:r>
                <a:rPr kumimoji="1" lang="en-US" altLang="ja-JP" sz="2000" dirty="0" err="1" smtClean="0">
                  <a:latin typeface="Myriad Pro"/>
                  <a:cs typeface="Myriad Pro"/>
                </a:rPr>
                <a:t>keV</a:t>
              </a:r>
              <a:r>
                <a:rPr kumimoji="1" lang="ja-JP" altLang="en-US" sz="2000" dirty="0" smtClean="0">
                  <a:latin typeface="Myriad Pro"/>
                  <a:cs typeface="Myriad Pro"/>
                </a:rPr>
                <a:t>の過去のモニタ</a:t>
              </a:r>
              <a:r>
                <a:rPr kumimoji="1" lang="en-US" altLang="ja-JP" sz="2000" dirty="0" smtClean="0">
                  <a:latin typeface="Myriad Pro"/>
                  <a:cs typeface="Myriad Pro"/>
                </a:rPr>
                <a:t> (Maoz+02)</a:t>
              </a:r>
              <a:endParaRPr kumimoji="1" lang="ja-JP" altLang="en-US" sz="2000" dirty="0" smtClean="0">
                <a:latin typeface="Myriad Pro"/>
                <a:cs typeface="Myriad Pro"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21954" y="708136"/>
            <a:ext cx="9140493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latin typeface="Myriad Pro"/>
                <a:ea typeface="+mj-ea"/>
                <a:sym typeface="Wingdings"/>
              </a:rPr>
              <a:t>先行研究と違い、</a:t>
            </a:r>
            <a:r>
              <a:rPr lang="en-US" altLang="ja-JP" sz="2100" u="sng" dirty="0" smtClean="0"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sng" dirty="0" smtClean="0"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100" u="sng" dirty="0" smtClean="0">
                <a:latin typeface="Myriad Pro"/>
                <a:ea typeface="+mj-ea"/>
                <a:sym typeface="Wingdings"/>
              </a:rPr>
              <a:t>−</a:t>
            </a:r>
            <a:r>
              <a:rPr lang="ja-JP" altLang="en-US" sz="2100" u="sng" dirty="0" smtClean="0">
                <a:latin typeface="Myriad Pro"/>
                <a:ea typeface="+mj-ea"/>
                <a:sym typeface="Wingdings"/>
              </a:rPr>
              <a:t>可視が良く相関</a:t>
            </a:r>
            <a:endParaRPr lang="en-US" altLang="ja-JP" sz="2100" u="sng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2013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年時は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線で異常に暗く、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 </a:t>
            </a:r>
            <a:r>
              <a:rPr lang="en-US" altLang="ja-JP" sz="2100" dirty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のみが卓越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 smtClean="0">
                <a:solidFill>
                  <a:srgbClr val="1373D5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⇔ Maoz+02 </a:t>
            </a:r>
            <a:r>
              <a:rPr lang="en-US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では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明るい時間帯</a:t>
            </a:r>
            <a:endParaRPr lang="en-US" altLang="ja-JP" sz="2100" dirty="0" smtClean="0">
              <a:solidFill>
                <a:srgbClr val="FF66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          (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複数の一次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線が混在</a:t>
            </a:r>
            <a:r>
              <a:rPr lang="en-US" altLang="ja-JP" sz="2100" dirty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 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相関無し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可視光も母銀河放射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(e.g.,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坂田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+10) </a:t>
            </a:r>
          </a:p>
          <a:p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に埋もれるほど暗かった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18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  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線が暗い時間帯では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も暗い。この時、一次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線は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</a:t>
            </a:r>
            <a:endParaRPr lang="en-US" altLang="ja-JP" sz="2100" dirty="0" smtClean="0">
              <a:solidFill>
                <a:srgbClr val="660066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          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一次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のみとなり、数週間のタイムスケールで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と相関。</a:t>
            </a:r>
            <a:endParaRPr lang="en-US" altLang="ja-JP" sz="21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 </a:t>
            </a:r>
            <a:r>
              <a:rPr lang="ja-JP" altLang="en-US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</a:t>
            </a:r>
            <a:r>
              <a:rPr lang="en-US" altLang="ja-JP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を生じるコロナが、</a:t>
            </a:r>
            <a:r>
              <a:rPr lang="ja-JP" altLang="en-US" sz="2100" u="wavy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降着円盤</a:t>
            </a:r>
            <a:r>
              <a:rPr lang="ja-JP" altLang="en-US" sz="21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の近傍に存在。</a:t>
            </a:r>
            <a:endParaRPr lang="en-US" altLang="ja-JP" sz="2100" u="wavy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111" y="3471339"/>
            <a:ext cx="7986889" cy="1439326"/>
          </a:xfrm>
          <a:prstGeom prst="rect">
            <a:avLst/>
          </a:prstGeom>
          <a:noFill/>
          <a:ln w="38100">
            <a:solidFill>
              <a:srgbClr val="1373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69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-245533" y="848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-93133" y="863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9267" y="878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06730" y="218604"/>
            <a:ext cx="6912152" cy="584776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latin typeface="Myriad Pro"/>
                <a:cs typeface="Myriad Pro"/>
              </a:rPr>
              <a:t>現状</a:t>
            </a:r>
            <a:endParaRPr lang="en-US" altLang="ja-JP" sz="32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580216" y="63629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9296" y="2850317"/>
            <a:ext cx="25343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933" y="813792"/>
            <a:ext cx="8900067" cy="621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○</a:t>
            </a:r>
            <a:r>
              <a:rPr lang="ja-JP" altLang="en-US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すざく観測同時観測完了（</a:t>
            </a:r>
            <a:r>
              <a:rPr lang="en-US" altLang="ja-JP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2013</a:t>
            </a:r>
            <a:r>
              <a:rPr lang="ja-JP" altLang="en-US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年</a:t>
            </a:r>
            <a:r>
              <a:rPr lang="en-US" altLang="ja-JP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4</a:t>
            </a:r>
            <a:r>
              <a:rPr lang="ja-JP" altLang="en-US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月</a:t>
            </a:r>
            <a:r>
              <a:rPr lang="en-US" altLang="ja-JP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〜2014</a:t>
            </a:r>
            <a:r>
              <a:rPr lang="ja-JP" altLang="en-US" sz="2200" dirty="0" smtClean="0">
                <a:latin typeface="ヒラギノ角ゴ Pro W6"/>
                <a:ea typeface="ヒラギノ角ゴ Pro W6"/>
                <a:cs typeface="ヒラギノ角ゴ Pro W6"/>
                <a:sym typeface="Wingdings"/>
              </a:rPr>
              <a:t>年４月）</a:t>
            </a:r>
            <a:endParaRPr lang="en-US" altLang="ja-JP" sz="2200" dirty="0" smtClean="0">
              <a:latin typeface="ヒラギノ角ゴ Pro W6"/>
              <a:ea typeface="ヒラギノ角ゴ Pro W6"/>
              <a:cs typeface="ヒラギノ角ゴ Pro W6"/>
              <a:sym typeface="Wingdings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木曽観測所および</a:t>
            </a:r>
            <a:r>
              <a:rPr lang="en-US" altLang="ja-JP" sz="2400" dirty="0" smtClean="0">
                <a:solidFill>
                  <a:srgbClr val="FF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KISS</a:t>
            </a:r>
            <a:r>
              <a:rPr lang="ja-JP" altLang="en-US" sz="2400" dirty="0" smtClean="0">
                <a:solidFill>
                  <a:srgbClr val="FF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、</a:t>
            </a:r>
            <a:r>
              <a:rPr lang="en-US" altLang="ja-JP" sz="2400" dirty="0" smtClean="0">
                <a:solidFill>
                  <a:srgbClr val="FF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KISOGP </a:t>
            </a:r>
            <a:r>
              <a:rPr lang="ja-JP" altLang="en-US" sz="2400" dirty="0" smtClean="0">
                <a:solidFill>
                  <a:srgbClr val="FF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グループのご協力に感謝します</a:t>
            </a:r>
            <a:endParaRPr lang="en-US" altLang="ja-JP" sz="2200" dirty="0" smtClean="0">
              <a:solidFill>
                <a:srgbClr val="FF0000"/>
              </a:solidFill>
              <a:latin typeface="ヒラギノ角ゴ Pro W6"/>
              <a:ea typeface="ヒラギノ角ゴ Pro W6"/>
              <a:cs typeface="ヒラギノ角ゴ Pro W6"/>
              <a:sym typeface="Wingdings"/>
            </a:endParaRPr>
          </a:p>
          <a:p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>
                <a:latin typeface="Myriad Pro"/>
                <a:ea typeface="ヒラギノ角ゴ Pro W6"/>
                <a:cs typeface="Myriad Pro"/>
                <a:sym typeface="Wingdings"/>
              </a:rPr>
              <a:t>	• 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定常的なモニター観測</a:t>
            </a:r>
            <a:endParaRPr lang="en-US" altLang="ja-JP" sz="2000" dirty="0" smtClean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ja-JP" sz="2000" dirty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最近のスケジューリング・遠隔監視・データアーカイブシステムの</a:t>
            </a:r>
            <a:endParaRPr lang="en-US" altLang="ja-JP" sz="2000" dirty="0" smtClean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ja-JP" sz="2000" dirty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充実により、</a:t>
            </a:r>
            <a:r>
              <a:rPr lang="ja-JP" altLang="en-US" sz="2000" dirty="0" smtClean="0">
                <a:solidFill>
                  <a:srgbClr val="FF66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長期モニター観測が非常にやりやすくなりました</a:t>
            </a:r>
            <a:endParaRPr lang="en-US" altLang="ja-JP" sz="2000" dirty="0" smtClean="0">
              <a:solidFill>
                <a:srgbClr val="FF6600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ja-JP" sz="2000" dirty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</a:t>
            </a:r>
            <a:r>
              <a:rPr lang="en-US" altLang="ja-JP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→</a:t>
            </a:r>
            <a:r>
              <a:rPr lang="ja-JP" altLang="en-US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次期プロジェクト</a:t>
            </a:r>
            <a:r>
              <a:rPr lang="en-US" altLang="ja-JP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(NGC4593 with </a:t>
            </a:r>
            <a:r>
              <a:rPr lang="ja-JP" altLang="en-US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すざく</a:t>
            </a:r>
            <a:r>
              <a:rPr lang="en-US" altLang="ja-JP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AO-9)</a:t>
            </a:r>
            <a:r>
              <a:rPr lang="en-US" altLang="ja-JP" sz="2000" dirty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他もお願いします</a:t>
            </a:r>
            <a:endParaRPr lang="en-US" altLang="ja-JP" sz="2000" dirty="0" smtClean="0">
              <a:solidFill>
                <a:srgbClr val="0000FF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	• </a:t>
            </a:r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要望</a:t>
            </a:r>
            <a:endParaRPr lang="en-US" altLang="ja-JP" sz="2000" dirty="0" smtClean="0">
              <a:solidFill>
                <a:srgbClr val="000000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ja-JP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</a:t>
            </a:r>
            <a:r>
              <a:rPr lang="en-US" altLang="ja-JP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KWFC 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のキャリブレーションをさらに進めていただけると嬉しいです</a:t>
            </a:r>
            <a:endParaRPr lang="en-US" altLang="ja-JP" sz="2000" dirty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ja-JP" sz="2000" dirty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例）フィルターカラーターム、</a:t>
            </a:r>
            <a:r>
              <a:rPr lang="en-US" altLang="ja-JP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CCD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内の画像の段差と非線形性</a:t>
            </a:r>
            <a:endParaRPr lang="en-US" altLang="ja-JP" sz="2000" dirty="0" smtClean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ja-JP" sz="2000" dirty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基本的な解析を済ませたデータをいただけると嬉しいです</a:t>
            </a:r>
            <a:endParaRPr lang="en-US" altLang="ja-JP" sz="2000" dirty="0">
              <a:latin typeface="Myriad Pro"/>
              <a:ea typeface="ヒラギノ角ゴ Pro W6"/>
              <a:cs typeface="Myriad Pro"/>
              <a:sym typeface="Wingdings"/>
            </a:endParaRPr>
          </a:p>
          <a:p>
            <a:endParaRPr lang="en-US" altLang="ja-JP" sz="1000" dirty="0" smtClean="0">
              <a:solidFill>
                <a:srgbClr val="0000FF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en-US" altLang="ja-JP" sz="2200" dirty="0" smtClean="0">
                <a:latin typeface="Myriad Pro"/>
                <a:ea typeface="ヒラギノ角ゴ Pro W6"/>
                <a:cs typeface="Myriad Pro"/>
                <a:sym typeface="Wingdings"/>
              </a:rPr>
              <a:t>◯</a:t>
            </a:r>
            <a:r>
              <a:rPr lang="ja-JP" altLang="en-US" sz="2200" dirty="0" smtClean="0">
                <a:latin typeface="Myriad Pro"/>
                <a:ea typeface="ヒラギノ角ゴ Pro W6"/>
                <a:cs typeface="Myriad Pro"/>
                <a:sym typeface="Wingdings"/>
              </a:rPr>
              <a:t>データ解析</a:t>
            </a:r>
            <a:endParaRPr lang="en-US" altLang="ja-JP" sz="2200" dirty="0" smtClean="0">
              <a:solidFill>
                <a:srgbClr val="FF0000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	</a:t>
            </a:r>
            <a:r>
              <a:rPr lang="en-US" altLang="ja-JP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• </a:t>
            </a:r>
            <a:r>
              <a:rPr lang="ja-JP" altLang="en-US" sz="2000" dirty="0" smtClean="0">
                <a:solidFill>
                  <a:srgbClr val="0000FF"/>
                </a:solidFill>
                <a:latin typeface="Myriad Pro"/>
                <a:ea typeface="ヒラギノ角ゴ Pro W6"/>
                <a:cs typeface="Myriad Pro"/>
                <a:sym typeface="Wingdings"/>
              </a:rPr>
              <a:t>母銀河差し引き測光に着手中（広大河口、東大峰崎）</a:t>
            </a:r>
            <a:endParaRPr lang="en-US" altLang="ja-JP" sz="2000" dirty="0" smtClean="0">
              <a:solidFill>
                <a:srgbClr val="0000FF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ja-JP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　　シーイング変化による系統誤差を除去、</a:t>
            </a:r>
            <a:r>
              <a:rPr lang="en-US" altLang="ja-JP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S/N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  <a:sym typeface="Wingdings"/>
              </a:rPr>
              <a:t>向上</a:t>
            </a:r>
            <a:endParaRPr lang="en-US" altLang="ja-JP" sz="2000" dirty="0" smtClean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	• </a:t>
            </a:r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多観測所光度曲線の統合</a:t>
            </a:r>
            <a:endParaRPr lang="en-US" altLang="ja-JP" sz="2000" dirty="0">
              <a:latin typeface="Myriad Pro"/>
              <a:ea typeface="ヒラギノ角ゴ Pro W6"/>
              <a:cs typeface="Myriad Pro"/>
              <a:sym typeface="Wingdings"/>
            </a:endParaRPr>
          </a:p>
          <a:p>
            <a:endParaRPr lang="en-US" altLang="ja-JP" sz="1000" dirty="0" smtClean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en-US" altLang="ja-JP" sz="2200" dirty="0" smtClean="0">
                <a:latin typeface="Myriad Pro"/>
                <a:ea typeface="ヒラギノ角ゴ Pro W6"/>
                <a:cs typeface="Myriad Pro"/>
                <a:sym typeface="Wingdings"/>
              </a:rPr>
              <a:t>◯</a:t>
            </a:r>
            <a:r>
              <a:rPr lang="ja-JP" altLang="en-US" sz="2200" dirty="0" smtClean="0">
                <a:latin typeface="Myriad Pro"/>
                <a:ea typeface="ヒラギノ角ゴ Pro W6"/>
                <a:cs typeface="Myriad Pro"/>
                <a:sym typeface="Wingdings"/>
              </a:rPr>
              <a:t>成果報告</a:t>
            </a:r>
            <a:endParaRPr lang="en-US" altLang="ja-JP" sz="2200" dirty="0" smtClean="0"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	• 2014</a:t>
            </a:r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年天文学会春季年会（野田他）</a:t>
            </a:r>
            <a:endParaRPr lang="en-US" altLang="ja-JP" sz="2000" dirty="0" smtClean="0">
              <a:solidFill>
                <a:srgbClr val="000000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	• COSPAR 2014</a:t>
            </a:r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（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2014.08-</a:t>
            </a:r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）（野田他）</a:t>
            </a:r>
            <a:endParaRPr lang="en-US" altLang="ja-JP" sz="2000" dirty="0" smtClean="0">
              <a:solidFill>
                <a:srgbClr val="000000"/>
              </a:solidFill>
              <a:latin typeface="Myriad Pro"/>
              <a:ea typeface="ヒラギノ角ゴ Pro W6"/>
              <a:cs typeface="Myriad Pro"/>
              <a:sym typeface="Wingdings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	• </a:t>
            </a:r>
            <a:r>
              <a:rPr lang="ja-JP" altLang="en-US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論文化に向けて努力中</a:t>
            </a:r>
            <a:r>
              <a:rPr lang="en-US" altLang="ja-JP" sz="2000" dirty="0" smtClean="0">
                <a:solidFill>
                  <a:srgbClr val="000000"/>
                </a:solidFill>
                <a:latin typeface="Myriad Pro"/>
                <a:ea typeface="ヒラギノ角ゴ Pro W6"/>
                <a:cs typeface="Myriad Pro"/>
                <a:sym typeface="Wingdings"/>
              </a:rPr>
              <a:t>‥</a:t>
            </a:r>
          </a:p>
        </p:txBody>
      </p:sp>
    </p:spTree>
    <p:extLst>
      <p:ext uri="{BB962C8B-B14F-4D97-AF65-F5344CB8AC3E}">
        <p14:creationId xmlns:p14="http://schemas.microsoft.com/office/powerpoint/2010/main" val="5420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Summary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41103" y="906930"/>
            <a:ext cx="9052798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☆ 2013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年度に、「すざく」と日本の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5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つの可視光望遠鏡を用いて、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    I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型セイファート銀河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NGC 3516 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を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X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−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可視光で同時モニタ観測。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2400"/>
              </a:spcBef>
            </a:pP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「すざく」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6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回の観測時、</a:t>
            </a:r>
            <a:r>
              <a:rPr lang="en-US" altLang="ja-JP" sz="2400" u="sng" dirty="0" smtClean="0">
                <a:latin typeface="Myriad Pro"/>
                <a:ea typeface="+mj-ea"/>
                <a:sym typeface="Wingdings"/>
              </a:rPr>
              <a:t>NGC 3516 </a:t>
            </a:r>
            <a:r>
              <a:rPr lang="ja-JP" altLang="en-US" sz="2400" u="sng" dirty="0" smtClean="0">
                <a:latin typeface="Myriad Pro"/>
                <a:ea typeface="+mj-ea"/>
                <a:sym typeface="Wingdings"/>
              </a:rPr>
              <a:t>は異常に暗い時間帯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。スペク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   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トルは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err="1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Γ</a:t>
            </a:r>
            <a:r>
              <a:rPr lang="en-US" altLang="ja-JP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 ~ 1.7</a:t>
            </a:r>
            <a:r>
              <a:rPr lang="ja-JP" altLang="en-US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のハード一次</a:t>
            </a:r>
            <a:r>
              <a:rPr lang="en-US" altLang="ja-JP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と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BH</a:t>
            </a:r>
            <a:r>
              <a:rPr lang="ja-JP" altLang="en-US" sz="24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遠方で生じた反射成分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のみ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で再現。</a:t>
            </a:r>
            <a:r>
              <a:rPr lang="ja-JP" altLang="en-US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</a:t>
            </a:r>
            <a:r>
              <a:rPr lang="en-US" altLang="ja-JP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はスペクトル形を変えず強度を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~</a:t>
            </a:r>
            <a:r>
              <a:rPr lang="en-US" altLang="ja-JP" sz="2400" dirty="0">
                <a:latin typeface="Myriad Pro"/>
                <a:ea typeface="+mj-ea"/>
                <a:sym typeface="Wingdings"/>
              </a:rPr>
              <a:t>1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桁変動。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2400"/>
              </a:spcBef>
            </a:pP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400" u="sng" dirty="0" smtClean="0">
                <a:latin typeface="Myriad Pro"/>
                <a:ea typeface="+mj-ea"/>
                <a:sym typeface="Wingdings"/>
              </a:rPr>
              <a:t>可視光も非常に暗い時間帯を観測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。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4−5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月に大きな変光を捉え、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    X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−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可視の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Flux−Flux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図で両者の相関を確認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(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相関係数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〜0.85)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。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4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NGC 3516 </a:t>
            </a:r>
            <a:r>
              <a:rPr lang="ja-JP" altLang="en-US" sz="24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は暗い時間帯では、</a:t>
            </a:r>
            <a:r>
              <a:rPr lang="en-US" altLang="ja-JP" sz="24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4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4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−</a:t>
            </a:r>
            <a:r>
              <a:rPr lang="ja-JP" altLang="en-US" sz="2400" u="wavy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可視光の相関を示すと判明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。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2400"/>
              </a:spcBef>
            </a:pP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☆ </a:t>
            </a:r>
            <a:r>
              <a:rPr lang="en-US" altLang="ja-JP" sz="2400" dirty="0">
                <a:latin typeface="Myriad Pro"/>
                <a:sym typeface="Wingdings"/>
              </a:rPr>
              <a:t>NGC 3516</a:t>
            </a:r>
            <a:r>
              <a:rPr lang="ja-JP" altLang="en-US" sz="2400" dirty="0" smtClean="0">
                <a:latin typeface="Myriad Pro"/>
                <a:sym typeface="Wingdings"/>
              </a:rPr>
              <a:t>セントラルエンジンにおいて、</a:t>
            </a:r>
            <a:r>
              <a:rPr lang="ja-JP" altLang="en-US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</a:t>
            </a:r>
            <a:r>
              <a:rPr lang="en-US" altLang="ja-JP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4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を生じる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4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コロナが、</a:t>
            </a:r>
            <a:r>
              <a:rPr lang="ja-JP" altLang="en-US" sz="24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降着円盤</a:t>
            </a:r>
            <a:r>
              <a:rPr lang="ja-JP" altLang="en-US" sz="2400" dirty="0" smtClean="0">
                <a:latin typeface="Myriad Pro"/>
                <a:ea typeface="+mj-ea"/>
                <a:sym typeface="Wingdings"/>
              </a:rPr>
              <a:t>の近傍に存在することを明らかにした。</a:t>
            </a:r>
            <a:endParaRPr lang="en-US" altLang="ja-JP" sz="2400" dirty="0" smtClean="0">
              <a:latin typeface="Myriad Pro"/>
              <a:ea typeface="+mj-e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5188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127262"/>
            <a:ext cx="9144000" cy="3444988"/>
          </a:xfrm>
        </p:spPr>
        <p:txBody>
          <a:bodyPr>
            <a:noAutofit/>
          </a:bodyPr>
          <a:lstStyle/>
          <a:p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東京大学大学院</a:t>
            </a:r>
            <a:r>
              <a:rPr lang="en-US" altLang="ja-JP" sz="28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 </a:t>
            </a:r>
            <a:r>
              <a:rPr lang="ja-JP" altLang="en-US" sz="28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理学系研究科</a:t>
            </a:r>
            <a:endParaRPr lang="en-US" altLang="ja-JP" sz="2800" b="1" dirty="0" smtClean="0">
              <a:solidFill>
                <a:schemeClr val="tx1"/>
              </a:solidFill>
              <a:latin typeface="+mj-ea"/>
              <a:ea typeface="+mj-ea"/>
              <a:cs typeface="Myriad Pro"/>
            </a:endParaRPr>
          </a:p>
          <a:p>
            <a:r>
              <a:rPr lang="ja-JP" altLang="en-US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野田博文</a:t>
            </a:r>
            <a:endParaRPr lang="en-US" altLang="ja-JP" b="1" dirty="0" smtClean="0">
              <a:solidFill>
                <a:schemeClr val="tx1"/>
              </a:solidFill>
              <a:latin typeface="+mj-ea"/>
              <a:ea typeface="+mj-ea"/>
              <a:cs typeface="Myriad Pro"/>
            </a:endParaRPr>
          </a:p>
          <a:p>
            <a:pPr>
              <a:spcBef>
                <a:spcPts val="2376"/>
              </a:spcBef>
            </a:pP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峰崎岳夫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 (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東大理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)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、牧島一夫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 (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東大理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/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理研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)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、</a:t>
            </a:r>
            <a:endParaRPr lang="en-US" altLang="ja-JP" sz="2200" b="1" dirty="0" smtClean="0">
              <a:solidFill>
                <a:schemeClr val="tx1"/>
              </a:solidFill>
              <a:latin typeface="+mj-ea"/>
              <a:ea typeface="+mj-ea"/>
              <a:cs typeface="Myriad Pro"/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諸隈智貴、小久保充、土居守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 (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東大理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)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、山田真也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 (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理研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)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  <a:cs typeface="Myriad Pro"/>
              </a:rPr>
              <a:t>、</a:t>
            </a:r>
            <a:endParaRPr lang="en-US" altLang="ja-JP" sz="2200" b="1" dirty="0" smtClean="0">
              <a:solidFill>
                <a:schemeClr val="tx1"/>
              </a:solidFill>
              <a:latin typeface="+mj-ea"/>
              <a:ea typeface="+mj-ea"/>
              <a:cs typeface="Myriad Pro"/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河口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賢至、伊藤亮介、川端弘治、深沢泰司 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広大理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endParaRPr lang="en-US" altLang="ja-JP" sz="22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中尾光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、渡辺誠 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北大理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、 </a:t>
            </a:r>
            <a:endParaRPr lang="en-US" altLang="ja-JP" sz="22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森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鼻久美子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、伊藤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洋一 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兵庫県立大理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、斉藤嘉彦 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ja-JP" altLang="en-US" sz="2200" b="1" dirty="0">
                <a:solidFill>
                  <a:schemeClr val="tx1"/>
                </a:solidFill>
                <a:latin typeface="+mj-ea"/>
                <a:ea typeface="+mj-ea"/>
              </a:rPr>
              <a:t>東工大</a:t>
            </a:r>
            <a:r>
              <a:rPr lang="en-US" altLang="ja-JP" sz="2200" b="1" dirty="0">
                <a:solidFill>
                  <a:schemeClr val="tx1"/>
                </a:solidFill>
                <a:latin typeface="+mj-ea"/>
                <a:ea typeface="+mj-ea"/>
              </a:rPr>
              <a:t>) </a:t>
            </a:r>
            <a:endParaRPr lang="ja-JP" altLang="en-US" sz="22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ja-JP" sz="2200" b="1" dirty="0" smtClean="0">
              <a:solidFill>
                <a:schemeClr val="tx1"/>
              </a:solidFill>
              <a:latin typeface="+mj-ea"/>
              <a:ea typeface="+mj-ea"/>
              <a:cs typeface="Myriad Pro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ヒラギノ角ゴ Pro W6"/>
                <a:ea typeface="ヒラギノ角ゴ Pro W6"/>
              </a:rPr>
              <a:t>2014</a:t>
            </a:r>
            <a:r>
              <a:rPr lang="ja-JP" altLang="en-US" smtClean="0">
                <a:latin typeface="ヒラギノ角ゴ Pro W6"/>
                <a:ea typeface="ヒラギノ角ゴ Pro W6"/>
              </a:rPr>
              <a:t>年春天文学会</a:t>
            </a:r>
            <a:r>
              <a:rPr lang="en-US" altLang="ja-JP" smtClean="0">
                <a:latin typeface="ヒラギノ角ゴ Pro W6"/>
                <a:ea typeface="ヒラギノ角ゴ Pro W6"/>
              </a:rPr>
              <a:t>@ICU</a:t>
            </a:r>
            <a:endParaRPr lang="ja-JP" altLang="en-US" dirty="0">
              <a:latin typeface="ヒラギノ角ゴ Pro W6"/>
              <a:ea typeface="ヒラギノ角ゴ Pro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91876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ja-JP" sz="4400" b="1" dirty="0" smtClean="0">
                <a:latin typeface="Myriad Pro"/>
                <a:ea typeface="+mj-ea"/>
                <a:cs typeface="Myriad Pro"/>
              </a:rPr>
              <a:t>X</a:t>
            </a:r>
            <a:r>
              <a:rPr lang="ja-JP" altLang="en-US" sz="4400" b="1" dirty="0" smtClean="0">
                <a:latin typeface="Myriad Pro"/>
                <a:ea typeface="+mj-ea"/>
                <a:cs typeface="Myriad Pro"/>
              </a:rPr>
              <a:t>線</a:t>
            </a:r>
            <a:r>
              <a:rPr lang="en-US" altLang="en-US" sz="4400" b="1" dirty="0" smtClean="0">
                <a:latin typeface="Myriad Pro"/>
                <a:ea typeface="+mj-ea"/>
                <a:cs typeface="Myriad Pro"/>
              </a:rPr>
              <a:t>と可視光の同時観測で迫る</a:t>
            </a:r>
          </a:p>
          <a:p>
            <a:pPr algn="ctr">
              <a:spcBef>
                <a:spcPts val="1200"/>
              </a:spcBef>
            </a:pPr>
            <a:r>
              <a:rPr lang="en-US" altLang="ja-JP" sz="4400" b="1" dirty="0" smtClean="0">
                <a:latin typeface="Myriad Pro"/>
                <a:ea typeface="+mj-ea"/>
                <a:cs typeface="Myriad Pro"/>
              </a:rPr>
              <a:t>NGC 3516</a:t>
            </a:r>
            <a:r>
              <a:rPr lang="ja-JP" altLang="en-US" sz="4400" b="1" dirty="0" smtClean="0">
                <a:latin typeface="Myriad Pro"/>
                <a:ea typeface="+mj-ea"/>
                <a:cs typeface="Myriad Pro"/>
              </a:rPr>
              <a:t>セントラルエンジンの構造</a:t>
            </a:r>
            <a:endParaRPr lang="en-US" altLang="ja-JP" sz="4400" b="1" dirty="0" smtClean="0">
              <a:latin typeface="Myriad Pro"/>
              <a:ea typeface="+mj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7629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745" y="4178162"/>
            <a:ext cx="3405339" cy="2342831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 rot="16200000">
            <a:off x="5057839" y="501251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yriad Pro"/>
                <a:cs typeface="Myriad Pro"/>
              </a:rPr>
              <a:t>フラックス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95946" y="327063"/>
            <a:ext cx="7502444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Myriad Pro"/>
                <a:cs typeface="Myriad Pro"/>
              </a:rPr>
              <a:t>0. </a:t>
            </a:r>
            <a:r>
              <a:rPr lang="ja-JP" altLang="en-US" sz="2800" b="1" dirty="0" smtClean="0">
                <a:latin typeface="Myriad Pro"/>
                <a:cs typeface="Myriad Pro"/>
              </a:rPr>
              <a:t>活動</a:t>
            </a:r>
            <a:r>
              <a:rPr lang="ja-JP" altLang="en-US" sz="2800" b="1" dirty="0" smtClean="0">
                <a:latin typeface="Myriad Pro"/>
                <a:cs typeface="Myriad Pro"/>
              </a:rPr>
              <a:t>銀河核</a:t>
            </a:r>
            <a:r>
              <a:rPr lang="en-US" altLang="ja-JP" sz="2800" b="1" dirty="0" smtClean="0">
                <a:latin typeface="Myriad Pro"/>
                <a:cs typeface="Myriad Pro"/>
              </a:rPr>
              <a:t>(AGN)</a:t>
            </a:r>
            <a:r>
              <a:rPr lang="ja-JP" altLang="en-US" sz="2800" b="1" dirty="0" smtClean="0">
                <a:latin typeface="Myriad Pro"/>
                <a:cs typeface="Myriad Pro"/>
              </a:rPr>
              <a:t>からの可視光と</a:t>
            </a:r>
            <a:r>
              <a:rPr lang="en-US" altLang="ja-JP" sz="2800" b="1" dirty="0" smtClean="0">
                <a:latin typeface="Myriad Pro"/>
                <a:cs typeface="Myriad Pro"/>
              </a:rPr>
              <a:t>X</a:t>
            </a:r>
            <a:r>
              <a:rPr lang="ja-JP" altLang="en-US" sz="2800" b="1" dirty="0" smtClean="0">
                <a:latin typeface="Myriad Pro"/>
                <a:cs typeface="Myriad Pro"/>
              </a:rPr>
              <a:t>線放射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pic>
        <p:nvPicPr>
          <p:cNvPr id="60" name="図 59" descr="unifiedmod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55" y="3850127"/>
            <a:ext cx="2421268" cy="2362405"/>
          </a:xfrm>
          <a:prstGeom prst="rect">
            <a:avLst/>
          </a:prstGeom>
        </p:spPr>
      </p:pic>
      <p:sp>
        <p:nvSpPr>
          <p:cNvPr id="61" name="円/楕円 60"/>
          <p:cNvSpPr/>
          <p:nvPr/>
        </p:nvSpPr>
        <p:spPr>
          <a:xfrm>
            <a:off x="1547792" y="4878301"/>
            <a:ext cx="219508" cy="213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58119" y="1026139"/>
            <a:ext cx="66339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Myriad Pro"/>
                <a:ea typeface="ヒラギノ角ゴ Pro W6"/>
                <a:cs typeface="Myriad Pro"/>
              </a:rPr>
              <a:t>○</a:t>
            </a:r>
            <a:r>
              <a:rPr lang="ja-JP" altLang="en-US" sz="2200" dirty="0" smtClean="0">
                <a:latin typeface="Myriad Pro"/>
                <a:ea typeface="ヒラギノ角ゴ Pro W6"/>
                <a:cs typeface="Myriad Pro"/>
              </a:rPr>
              <a:t>活動銀河核の基本的性質と描像</a:t>
            </a:r>
            <a:endParaRPr lang="en-US" altLang="ja-JP" sz="2200" dirty="0" smtClean="0">
              <a:latin typeface="Myriad Pro"/>
              <a:ea typeface="ヒラギノ角ゴ Pro W6"/>
              <a:cs typeface="Myriad Pro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	• 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銀河中心に巨大質量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ブラックホール</a:t>
            </a:r>
            <a:endParaRPr lang="en-US" altLang="ja-JP" sz="2000" dirty="0" smtClean="0">
              <a:latin typeface="Myriad Pro"/>
              <a:ea typeface="ヒラギノ角ゴ Pro W6"/>
              <a:cs typeface="Myriad Pro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	→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質量降着による膨大な位置エネルギーの解放</a:t>
            </a:r>
            <a:endParaRPr lang="en-US" altLang="ja-JP" sz="2000" dirty="0" smtClean="0">
              <a:latin typeface="Myriad Pro"/>
              <a:ea typeface="ヒラギノ角ゴ Pro W6"/>
              <a:cs typeface="Myriad Pro"/>
            </a:endParaRPr>
          </a:p>
          <a:p>
            <a:pPr>
              <a:spcBef>
                <a:spcPts val="1200"/>
              </a:spcBef>
            </a:pPr>
            <a:r>
              <a:rPr kumimoji="1" lang="en-US" altLang="ja-JP" sz="2000" dirty="0" smtClean="0">
                <a:latin typeface="Myriad Pro"/>
                <a:ea typeface="ヒラギノ角ゴ Pro W6"/>
                <a:cs typeface="Myriad Pro"/>
              </a:rPr>
              <a:t>	</a:t>
            </a:r>
            <a:r>
              <a:rPr kumimoji="1" lang="en-US" altLang="ja-JP" sz="2000" spc="-100" dirty="0" smtClean="0">
                <a:latin typeface="Myriad Pro"/>
                <a:ea typeface="ヒラギノ角ゴ Pro W6"/>
                <a:cs typeface="Myriad Pro"/>
              </a:rPr>
              <a:t>• BH</a:t>
            </a:r>
            <a:r>
              <a:rPr lang="ja-JP" altLang="en-US" sz="2000" spc="-100" dirty="0" smtClean="0">
                <a:latin typeface="Myriad Pro"/>
                <a:ea typeface="ヒラギノ角ゴ Pro W6"/>
                <a:cs typeface="Myriad Pro"/>
              </a:rPr>
              <a:t>周囲の高温コロナガス</a:t>
            </a:r>
            <a:r>
              <a:rPr lang="en-US" altLang="ja-JP" sz="2000" spc="-100" dirty="0" smtClean="0">
                <a:latin typeface="Myriad Pro"/>
                <a:ea typeface="ヒラギノ角ゴ Pro W6"/>
                <a:cs typeface="Myriad Pro"/>
              </a:rPr>
              <a:t>→</a:t>
            </a:r>
            <a:r>
              <a:rPr lang="ja-JP" altLang="en-US" sz="2000" spc="-100" dirty="0" smtClean="0">
                <a:latin typeface="Myriad Pro"/>
                <a:ea typeface="ヒラギノ角ゴ Pro W6"/>
                <a:cs typeface="Myriad Pro"/>
              </a:rPr>
              <a:t>逆コンプトン散乱、</a:t>
            </a:r>
            <a:r>
              <a:rPr lang="en-US" altLang="ja-JP" sz="2000" spc="-100" dirty="0" smtClean="0">
                <a:latin typeface="Myriad Pro"/>
                <a:ea typeface="ヒラギノ角ゴ Pro W6"/>
                <a:cs typeface="Myriad Pro"/>
              </a:rPr>
              <a:t>X</a:t>
            </a:r>
            <a:r>
              <a:rPr lang="ja-JP" altLang="en-US" sz="2000" spc="-100" dirty="0" smtClean="0">
                <a:latin typeface="Myriad Pro"/>
                <a:ea typeface="ヒラギノ角ゴ Pro W6"/>
                <a:cs typeface="Myriad Pro"/>
              </a:rPr>
              <a:t>線</a:t>
            </a:r>
            <a:endParaRPr kumimoji="1" lang="en-US" altLang="ja-JP" sz="2000" spc="-100" dirty="0" smtClean="0">
              <a:latin typeface="Myriad Pro"/>
              <a:ea typeface="ヒラギノ角ゴ Pro W6"/>
              <a:cs typeface="Myriad Pro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	• BH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を取り巻く降着ガス円盤</a:t>
            </a: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→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紫外可視光放射</a:t>
            </a:r>
            <a:endParaRPr lang="en-US" altLang="ja-JP" sz="2000" dirty="0" smtClean="0">
              <a:latin typeface="Myriad Pro"/>
              <a:ea typeface="ヒラギノ角ゴ Pro W6"/>
              <a:cs typeface="Myriad Pro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1547792" y="5050313"/>
            <a:ext cx="726352" cy="1511036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61" idx="7"/>
          </p:cNvCxnSpPr>
          <p:nvPr/>
        </p:nvCxnSpPr>
        <p:spPr>
          <a:xfrm>
            <a:off x="1735154" y="4909583"/>
            <a:ext cx="538990" cy="274575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4852043" y="40820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967824" y="3197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pic>
        <p:nvPicPr>
          <p:cNvPr id="45" name="図 44" descr="スクリーンショット 2013-01-28 20.42.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144" y="5184158"/>
            <a:ext cx="3117383" cy="1353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テキスト ボックス 51"/>
          <p:cNvSpPr txBox="1"/>
          <p:nvPr/>
        </p:nvSpPr>
        <p:spPr>
          <a:xfrm>
            <a:off x="3093449" y="6048233"/>
            <a:ext cx="48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yriad Pro"/>
                <a:cs typeface="Myriad Pro"/>
              </a:rPr>
              <a:t>BH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418516" y="62191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yriad Pro"/>
                <a:cs typeface="Myriad Pro"/>
              </a:rPr>
              <a:t>コロナ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747168" y="6168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41337" y="61920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yriad Pro"/>
                <a:cs typeface="Myriad Pro"/>
              </a:rPr>
              <a:t>降着円盤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01736" y="5199391"/>
            <a:ext cx="55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yriad Pro"/>
                <a:cs typeface="Myriad Pro"/>
              </a:rPr>
              <a:t>X</a:t>
            </a:r>
            <a:r>
              <a:rPr lang="ja-JP" altLang="en-US" b="1" dirty="0" smtClean="0">
                <a:latin typeface="Myriad Pro"/>
                <a:cs typeface="Myriad Pro"/>
              </a:rPr>
              <a:t>線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941337" y="61920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yriad Pro"/>
                <a:cs typeface="Myriad Pro"/>
              </a:rPr>
              <a:t>降着円盤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041735" y="51841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yriad Pro"/>
                <a:cs typeface="Myriad Pro"/>
              </a:rPr>
              <a:t>可視光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691216" y="61386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pic>
        <p:nvPicPr>
          <p:cNvPr id="85" name="図 84" descr="ngc554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79" y="1534307"/>
            <a:ext cx="2175245" cy="1914216"/>
          </a:xfrm>
          <a:prstGeom prst="rect">
            <a:avLst/>
          </a:prstGeom>
        </p:spPr>
      </p:pic>
      <p:sp>
        <p:nvSpPr>
          <p:cNvPr id="86" name="円/楕円 85"/>
          <p:cNvSpPr/>
          <p:nvPr/>
        </p:nvSpPr>
        <p:spPr>
          <a:xfrm>
            <a:off x="1603389" y="2400409"/>
            <a:ext cx="219508" cy="213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7" name="直線コネクタ 86"/>
          <p:cNvCxnSpPr/>
          <p:nvPr/>
        </p:nvCxnSpPr>
        <p:spPr>
          <a:xfrm flipH="1">
            <a:off x="392755" y="2521135"/>
            <a:ext cx="1205339" cy="1328992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6" idx="6"/>
          </p:cNvCxnSpPr>
          <p:nvPr/>
        </p:nvCxnSpPr>
        <p:spPr>
          <a:xfrm>
            <a:off x="1822897" y="2507214"/>
            <a:ext cx="954843" cy="1342913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9020284" y="60253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5786" y="1589833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  <a:latin typeface="Myriad Pro"/>
                <a:cs typeface="Myriad Pro"/>
              </a:rPr>
              <a:t>NGC 5548   (</a:t>
            </a:r>
            <a:r>
              <a:rPr kumimoji="1" lang="en-US" altLang="ja-JP" sz="1000" b="1" dirty="0" err="1" smtClean="0">
                <a:solidFill>
                  <a:schemeClr val="bg1"/>
                </a:solidFill>
                <a:latin typeface="Myriad Pro"/>
                <a:cs typeface="Myriad Pro"/>
              </a:rPr>
              <a:t>c</a:t>
            </a:r>
            <a:r>
              <a:rPr kumimoji="1" lang="en-US" altLang="ja-JP" sz="1000" b="1" dirty="0" smtClean="0">
                <a:solidFill>
                  <a:schemeClr val="bg1"/>
                </a:solidFill>
                <a:latin typeface="Myriad Pro"/>
                <a:cs typeface="Myriad Pro"/>
              </a:rPr>
              <a:t>) </a:t>
            </a:r>
            <a:r>
              <a:rPr lang="en-US" altLang="ja-JP" sz="1000" b="1" dirty="0" smtClean="0">
                <a:solidFill>
                  <a:schemeClr val="bg1"/>
                </a:solidFill>
                <a:latin typeface="Myriad Pro"/>
                <a:cs typeface="Myriad Pro"/>
              </a:rPr>
              <a:t>space theology</a:t>
            </a:r>
            <a:endParaRPr kumimoji="1" lang="ja-JP" altLang="en-US" sz="1000" b="1" dirty="0" smtClean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58119" y="3305374"/>
            <a:ext cx="6053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Myriad Pro"/>
                <a:ea typeface="ヒラギノ角ゴ Pro W6"/>
                <a:cs typeface="Myriad Pro"/>
              </a:rPr>
              <a:t>○</a:t>
            </a:r>
            <a:r>
              <a:rPr lang="ja-JP" altLang="en-US" sz="2200" dirty="0" smtClean="0">
                <a:latin typeface="Myriad Pro"/>
                <a:ea typeface="ヒラギノ角ゴ Pro W6"/>
                <a:cs typeface="Myriad Pro"/>
              </a:rPr>
              <a:t>活動銀河核の</a:t>
            </a:r>
            <a:r>
              <a:rPr lang="en-US" altLang="ja-JP" sz="2200" dirty="0" smtClean="0">
                <a:latin typeface="Myriad Pro"/>
                <a:ea typeface="ヒラギノ角ゴ Pro W6"/>
                <a:cs typeface="Myriad Pro"/>
              </a:rPr>
              <a:t>X</a:t>
            </a:r>
            <a:r>
              <a:rPr lang="ja-JP" altLang="en-US" sz="2200" dirty="0" smtClean="0">
                <a:latin typeface="Myriad Pro"/>
                <a:ea typeface="ヒラギノ角ゴ Pro W6"/>
                <a:cs typeface="Myriad Pro"/>
              </a:rPr>
              <a:t>線放射の特徴</a:t>
            </a:r>
            <a:endParaRPr lang="en-US" altLang="ja-JP" sz="2200" dirty="0" smtClean="0">
              <a:latin typeface="Myriad Pro"/>
              <a:ea typeface="ヒラギノ角ゴ Pro W6"/>
              <a:cs typeface="Myriad Pro"/>
            </a:endParaRPr>
          </a:p>
          <a:p>
            <a:pPr>
              <a:spcBef>
                <a:spcPts val="1200"/>
              </a:spcBef>
            </a:pP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	• </a:t>
            </a: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X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線スペクトルは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複数</a:t>
            </a:r>
            <a:r>
              <a:rPr lang="ja-JP" altLang="en-US" sz="2000" dirty="0" smtClean="0">
                <a:latin typeface="Myriad Pro"/>
                <a:ea typeface="ヒラギノ角ゴ Pro W6"/>
                <a:cs typeface="Myriad Pro"/>
              </a:rPr>
              <a:t>成分の重ね合わせ　　　　　　　　　　　　　　</a:t>
            </a:r>
            <a:r>
              <a:rPr lang="en-US" altLang="ja-JP" sz="2000" dirty="0" smtClean="0">
                <a:latin typeface="Myriad Pro"/>
                <a:ea typeface="ヒラギノ角ゴ Pro W6"/>
                <a:cs typeface="Myriad Pro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※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同じスペクトルに</a:t>
            </a:r>
            <a:r>
              <a:rPr lang="ja-JP" altLang="ja-JP" sz="2000" dirty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　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　　　　　　　　　　　　　　　　　　　　</a:t>
            </a:r>
            <a:r>
              <a:rPr lang="en-US" altLang="ja-JP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	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複数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の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モデル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が成立　　　　　　　　　　　　　</a:t>
            </a:r>
            <a:r>
              <a:rPr lang="en-US" altLang="ja-JP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	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放射機構は</a:t>
            </a:r>
            <a:r>
              <a:rPr lang="ja-JP" altLang="en-US" sz="2000" dirty="0" smtClean="0">
                <a:solidFill>
                  <a:srgbClr val="660066"/>
                </a:solidFill>
                <a:latin typeface="Myriad Pro"/>
                <a:ea typeface="ヒラギノ角ゴ Pro W6"/>
                <a:cs typeface="Myriad Pro"/>
              </a:rPr>
              <a:t>未解明</a:t>
            </a:r>
            <a:endParaRPr lang="en-US" altLang="ja-JP" sz="2000" dirty="0" smtClean="0">
              <a:solidFill>
                <a:srgbClr val="660066"/>
              </a:solidFill>
              <a:latin typeface="Myriad Pro"/>
              <a:ea typeface="ヒラギノ角ゴ Pro W6"/>
              <a:cs typeface="Myriad Pro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225046" y="6364874"/>
            <a:ext cx="2888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yriad Pro"/>
                <a:cs typeface="Myriad Pro"/>
              </a:rPr>
              <a:t>X</a:t>
            </a:r>
            <a:r>
              <a:rPr lang="ja-JP" altLang="en-US" b="1" dirty="0" smtClean="0">
                <a:latin typeface="Myriad Pro"/>
                <a:cs typeface="Myriad Pro"/>
              </a:rPr>
              <a:t>線光子のエネルギー</a:t>
            </a:r>
            <a:r>
              <a:rPr lang="en-US" altLang="ja-JP" b="1" dirty="0" smtClean="0">
                <a:latin typeface="Myriad Pro"/>
                <a:cs typeface="Myriad Pro"/>
              </a:rPr>
              <a:t>(</a:t>
            </a:r>
            <a:r>
              <a:rPr lang="en-US" altLang="ja-JP" b="1" dirty="0" err="1" smtClean="0">
                <a:latin typeface="Myriad Pro"/>
                <a:cs typeface="Myriad Pro"/>
              </a:rPr>
              <a:t>keV</a:t>
            </a:r>
            <a:r>
              <a:rPr lang="en-US" altLang="ja-JP" b="1" dirty="0" smtClean="0">
                <a:latin typeface="Myriad Pro"/>
                <a:cs typeface="Myriad Pro"/>
              </a:rPr>
              <a:t>)</a:t>
            </a:r>
            <a:endParaRPr kumimoji="1" lang="ja-JP" altLang="en-US" b="1" dirty="0" smtClean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2906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" y="1417638"/>
            <a:ext cx="94869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200" b="1" dirty="0" smtClean="0"/>
              <a:t>　　</a:t>
            </a:r>
            <a:r>
              <a:rPr lang="en-US" altLang="ja-JP" sz="2200" b="1" dirty="0" smtClean="0"/>
              <a:t>◯ </a:t>
            </a:r>
            <a:r>
              <a:rPr lang="ja-JP" altLang="en-US" sz="2200" b="1" dirty="0" smtClean="0"/>
              <a:t>活動</a:t>
            </a:r>
            <a:r>
              <a:rPr lang="ja-JP" altLang="en-US" sz="2200" b="1" dirty="0" smtClean="0"/>
              <a:t>銀河核放射の時間</a:t>
            </a:r>
            <a:r>
              <a:rPr lang="ja-JP" altLang="en-US" sz="2200" b="1" dirty="0" smtClean="0"/>
              <a:t>変化</a:t>
            </a:r>
            <a:endParaRPr lang="en-US" altLang="ja-JP" sz="2200" b="1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en-US" altLang="ja-JP" dirty="0" smtClean="0"/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X</a:t>
            </a:r>
            <a:r>
              <a:rPr lang="ja-JP" altLang="en-US" sz="2000" dirty="0" smtClean="0">
                <a:solidFill>
                  <a:srgbClr val="FF0000"/>
                </a:solidFill>
              </a:rPr>
              <a:t>線と可視変光に相関があるような、ないような</a:t>
            </a:r>
            <a:r>
              <a:rPr lang="en-US" altLang="ja-JP" sz="2000" dirty="0" smtClean="0">
                <a:solidFill>
                  <a:srgbClr val="FF0000"/>
                </a:solidFill>
              </a:rPr>
              <a:t>‥</a:t>
            </a:r>
            <a:r>
              <a:rPr lang="ja-JP" altLang="en-US" sz="2000" dirty="0" smtClean="0">
                <a:solidFill>
                  <a:srgbClr val="FF0000"/>
                </a:solidFill>
              </a:rPr>
              <a:t>様々な報告あり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ja-JP" altLang="ja-JP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0000FF"/>
                </a:solidFill>
              </a:rPr>
              <a:t>放射機構的には何らかの相関が期待される</a:t>
            </a:r>
            <a:endParaRPr lang="en-US" altLang="ja-JP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図 3" descr="mchardy_p4_fig3.pdf"/>
          <p:cNvPicPr>
            <a:picLocks noChangeAspect="1"/>
          </p:cNvPicPr>
          <p:nvPr/>
        </p:nvPicPr>
        <p:blipFill rotWithShape="1">
          <a:blip r:embed="rId2"/>
          <a:srcRect t="66240"/>
          <a:stretch/>
        </p:blipFill>
        <p:spPr>
          <a:xfrm>
            <a:off x="457201" y="1851552"/>
            <a:ext cx="8621264" cy="37665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b="1" dirty="0" smtClean="0"/>
              <a:t>0. X</a:t>
            </a:r>
            <a:r>
              <a:rPr lang="ja-JP" altLang="en-US" sz="2800" b="1" dirty="0" smtClean="0"/>
              <a:t>線と可視光の変光の相関</a:t>
            </a:r>
            <a:endParaRPr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16803" y="5156447"/>
            <a:ext cx="246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Mrk79; Breedt</a:t>
            </a:r>
            <a:r>
              <a:rPr lang="en-US" altLang="ja-JP" sz="2400" dirty="0" smtClean="0"/>
              <a:t>+10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31847" y="25527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X</a:t>
            </a:r>
            <a:r>
              <a:rPr kumimoji="1" lang="ja-JP" altLang="en-US" b="1" dirty="0" smtClean="0"/>
              <a:t>線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31844" y="33655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UV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1847" y="4301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008000"/>
                </a:solidFill>
              </a:rPr>
              <a:t>可視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pic>
        <p:nvPicPr>
          <p:cNvPr id="11" name="図 10" descr="スクリーンショット 2013-01-28 20.42.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539395"/>
            <a:ext cx="3313808" cy="1438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760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図形グループ 33"/>
          <p:cNvGrpSpPr/>
          <p:nvPr/>
        </p:nvGrpSpPr>
        <p:grpSpPr>
          <a:xfrm>
            <a:off x="4821572" y="3464999"/>
            <a:ext cx="4389275" cy="3165610"/>
            <a:chOff x="765945" y="228600"/>
            <a:chExt cx="5508688" cy="4284042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65945" y="228600"/>
              <a:ext cx="5508688" cy="4284042"/>
              <a:chOff x="803777" y="228600"/>
              <a:chExt cx="6841623" cy="5258178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153902" y="514774"/>
                <a:ext cx="6491498" cy="46390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>
                  <a:solidFill>
                    <a:schemeClr val="tx1"/>
                  </a:solidFill>
                  <a:latin typeface="Myriad Pro"/>
                  <a:ea typeface="+mj-ea"/>
                  <a:cs typeface="Myriad Pro"/>
                </a:endParaRPr>
              </a:p>
            </p:txBody>
          </p:sp>
          <p:pic>
            <p:nvPicPr>
              <p:cNvPr id="7" name="図 6" descr="ngc3516_all_fit.eps"/>
              <p:cNvPicPr>
                <a:picLocks noChangeAspect="1"/>
              </p:cNvPicPr>
              <p:nvPr/>
            </p:nvPicPr>
            <p:blipFill rotWithShape="1">
              <a:blip r:embed="rId2"/>
              <a:srcRect l="50691" t="47351" r="-1228" b="23418"/>
              <a:stretch/>
            </p:blipFill>
            <p:spPr>
              <a:xfrm>
                <a:off x="1115802" y="228600"/>
                <a:ext cx="6529598" cy="4568552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2071190" y="804411"/>
                <a:ext cx="2754810" cy="461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altLang="ja-JP" sz="2400" dirty="0" smtClean="0">
                  <a:solidFill>
                    <a:srgbClr val="000000"/>
                  </a:solidFill>
                  <a:latin typeface="Myriad Pro"/>
                  <a:ea typeface="+mj-ea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620586" y="4592137"/>
                <a:ext cx="803826" cy="52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dirty="0" smtClean="0">
                    <a:latin typeface="Times New Roman"/>
                    <a:cs typeface="Times New Roman"/>
                  </a:rPr>
                  <a:t>2             </a:t>
                </a: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3074008" y="3933117"/>
                <a:ext cx="4378213" cy="66459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  <a:latin typeface="Myriad Pro"/>
                    <a:cs typeface="Myriad Pro"/>
                  </a:rPr>
                  <a:t>Noda+13, </a:t>
                </a:r>
                <a:r>
                  <a:rPr lang="en-US" altLang="ja-JP" sz="2000" b="1" i="1" dirty="0" err="1" smtClean="0">
                    <a:solidFill>
                      <a:srgbClr val="FF0000"/>
                    </a:solidFill>
                    <a:latin typeface="Myriad Pro"/>
                    <a:cs typeface="Myriad Pro"/>
                  </a:rPr>
                  <a:t>ApJ</a:t>
                </a:r>
                <a:r>
                  <a:rPr lang="en-US" altLang="ja-JP" sz="2000" b="1" i="1" dirty="0" smtClean="0">
                    <a:solidFill>
                      <a:srgbClr val="FF0000"/>
                    </a:solidFill>
                    <a:latin typeface="Myriad Pro"/>
                    <a:cs typeface="Myriad Pro"/>
                  </a:rPr>
                  <a:t>, 771, 100</a:t>
                </a:r>
                <a:endParaRPr lang="en-US" altLang="ja-JP" sz="2000" b="1" dirty="0" smtClean="0">
                  <a:solidFill>
                    <a:srgbClr val="FF0000"/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4379350" y="872377"/>
                <a:ext cx="772554" cy="461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altLang="ja-JP" sz="2400" dirty="0" smtClean="0">
                  <a:solidFill>
                    <a:srgbClr val="000000"/>
                  </a:solidFill>
                  <a:latin typeface="Myriad Pro"/>
                  <a:ea typeface="+mj-ea"/>
                </a:endParaRPr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5829300" y="1928146"/>
                <a:ext cx="1460500" cy="205454"/>
              </a:xfrm>
              <a:custGeom>
                <a:avLst/>
                <a:gdLst>
                  <a:gd name="connsiteX0" fmla="*/ 0 w 1460500"/>
                  <a:gd name="connsiteY0" fmla="*/ 205454 h 205454"/>
                  <a:gd name="connsiteX1" fmla="*/ 609600 w 1460500"/>
                  <a:gd name="connsiteY1" fmla="*/ 2254 h 205454"/>
                  <a:gd name="connsiteX2" fmla="*/ 1460500 w 1460500"/>
                  <a:gd name="connsiteY2" fmla="*/ 91154 h 2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0" h="205454">
                    <a:moveTo>
                      <a:pt x="0" y="205454"/>
                    </a:moveTo>
                    <a:cubicBezTo>
                      <a:pt x="183091" y="113379"/>
                      <a:pt x="366183" y="21304"/>
                      <a:pt x="609600" y="2254"/>
                    </a:cubicBezTo>
                    <a:cubicBezTo>
                      <a:pt x="853017" y="-16796"/>
                      <a:pt x="1460500" y="91154"/>
                      <a:pt x="1460500" y="91154"/>
                    </a:cubicBezTo>
                  </a:path>
                </a:pathLst>
              </a:custGeom>
              <a:ln w="254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041400" y="502073"/>
                <a:ext cx="914400" cy="43493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803777" y="2435806"/>
                <a:ext cx="1245615" cy="518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200" dirty="0" smtClean="0">
                    <a:solidFill>
                      <a:schemeClr val="tx1"/>
                    </a:solidFill>
                    <a:latin typeface="Times New Roman"/>
                    <a:ea typeface="+mj-ea"/>
                    <a:cs typeface="Times New Roman"/>
                  </a:rPr>
                  <a:t>νFν</a:t>
                </a:r>
                <a:endParaRPr kumimoji="1" lang="ja-JP" altLang="en-US" sz="2200" dirty="0">
                  <a:solidFill>
                    <a:schemeClr val="tx1"/>
                  </a:solidFill>
                  <a:latin typeface="Times New Roman"/>
                  <a:ea typeface="+mj-ea"/>
                  <a:cs typeface="Times New Roman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283796" y="422366"/>
                <a:ext cx="994791" cy="80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>
                    <a:latin typeface="Times New Roman"/>
                    <a:cs typeface="Times New Roman"/>
                  </a:rPr>
                  <a:t>0.1</a:t>
                </a:r>
                <a:endParaRPr kumimoji="1" lang="ja-JP" altLang="en-US" sz="220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1105142" y="1663072"/>
                <a:ext cx="1154250" cy="58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>
                    <a:latin typeface="Times New Roman"/>
                    <a:cs typeface="Times New Roman"/>
                  </a:rPr>
                  <a:t>0.01</a:t>
                </a:r>
                <a:endParaRPr kumimoji="1" lang="ja-JP" altLang="en-US" sz="220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1163934" y="3109969"/>
                <a:ext cx="1112994" cy="58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>
                    <a:latin typeface="Times New Roman"/>
                    <a:cs typeface="Times New Roman"/>
                  </a:rPr>
                  <a:t>10</a:t>
                </a:r>
                <a:r>
                  <a:rPr lang="en-US" altLang="ja-JP" sz="2200" baseline="30000" dirty="0" smtClean="0">
                    <a:latin typeface="Times New Roman"/>
                    <a:cs typeface="Times New Roman"/>
                  </a:rPr>
                  <a:t>-3</a:t>
                </a:r>
                <a:endParaRPr kumimoji="1" lang="ja-JP" altLang="en-US" sz="2200" baseline="3000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159246" y="4448402"/>
                <a:ext cx="1119341" cy="58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 smtClean="0">
                    <a:latin typeface="Times New Roman"/>
                    <a:cs typeface="Times New Roman"/>
                  </a:rPr>
                  <a:t>10</a:t>
                </a:r>
                <a:r>
                  <a:rPr lang="en-US" altLang="ja-JP" sz="2200" baseline="30000" dirty="0" smtClean="0">
                    <a:latin typeface="Times New Roman"/>
                    <a:cs typeface="Times New Roman"/>
                  </a:rPr>
                  <a:t>-4</a:t>
                </a:r>
                <a:endParaRPr kumimoji="1" lang="ja-JP" altLang="en-US" sz="2200" baseline="3000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2489200" y="1689100"/>
                <a:ext cx="2394289" cy="3048000"/>
              </a:xfrm>
              <a:custGeom>
                <a:avLst/>
                <a:gdLst>
                  <a:gd name="connsiteX0" fmla="*/ 0 w 2394289"/>
                  <a:gd name="connsiteY0" fmla="*/ 3048000 h 3048000"/>
                  <a:gd name="connsiteX1" fmla="*/ 596900 w 2394289"/>
                  <a:gd name="connsiteY1" fmla="*/ 2273300 h 3048000"/>
                  <a:gd name="connsiteX2" fmla="*/ 1447800 w 2394289"/>
                  <a:gd name="connsiteY2" fmla="*/ 1371600 h 3048000"/>
                  <a:gd name="connsiteX3" fmla="*/ 1447800 w 2394289"/>
                  <a:gd name="connsiteY3" fmla="*/ 1371600 h 3048000"/>
                  <a:gd name="connsiteX4" fmla="*/ 1536700 w 2394289"/>
                  <a:gd name="connsiteY4" fmla="*/ 0 h 3048000"/>
                  <a:gd name="connsiteX5" fmla="*/ 1536700 w 2394289"/>
                  <a:gd name="connsiteY5" fmla="*/ 0 h 3048000"/>
                  <a:gd name="connsiteX6" fmla="*/ 1600200 w 2394289"/>
                  <a:gd name="connsiteY6" fmla="*/ 1333500 h 3048000"/>
                  <a:gd name="connsiteX7" fmla="*/ 1600200 w 2394289"/>
                  <a:gd name="connsiteY7" fmla="*/ 1320800 h 3048000"/>
                  <a:gd name="connsiteX8" fmla="*/ 1701800 w 2394289"/>
                  <a:gd name="connsiteY8" fmla="*/ 1092200 h 3048000"/>
                  <a:gd name="connsiteX9" fmla="*/ 1701800 w 2394289"/>
                  <a:gd name="connsiteY9" fmla="*/ 1092200 h 3048000"/>
                  <a:gd name="connsiteX10" fmla="*/ 1879600 w 2394289"/>
                  <a:gd name="connsiteY10" fmla="*/ 1600200 h 3048000"/>
                  <a:gd name="connsiteX11" fmla="*/ 1879600 w 2394289"/>
                  <a:gd name="connsiteY11" fmla="*/ 1600200 h 3048000"/>
                  <a:gd name="connsiteX12" fmla="*/ 2336800 w 2394289"/>
                  <a:gd name="connsiteY12" fmla="*/ 1193800 h 3048000"/>
                  <a:gd name="connsiteX13" fmla="*/ 2387600 w 2394289"/>
                  <a:gd name="connsiteY13" fmla="*/ 1155700 h 30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4289" h="3048000">
                    <a:moveTo>
                      <a:pt x="0" y="3048000"/>
                    </a:moveTo>
                    <a:cubicBezTo>
                      <a:pt x="177800" y="2800350"/>
                      <a:pt x="355600" y="2552700"/>
                      <a:pt x="596900" y="2273300"/>
                    </a:cubicBezTo>
                    <a:cubicBezTo>
                      <a:pt x="838200" y="1993900"/>
                      <a:pt x="1447800" y="1371600"/>
                      <a:pt x="1447800" y="1371600"/>
                    </a:cubicBezTo>
                    <a:lnTo>
                      <a:pt x="1447800" y="1371600"/>
                    </a:lnTo>
                    <a:lnTo>
                      <a:pt x="1536700" y="0"/>
                    </a:lnTo>
                    <a:lnTo>
                      <a:pt x="1536700" y="0"/>
                    </a:lnTo>
                    <a:cubicBezTo>
                      <a:pt x="1547283" y="222250"/>
                      <a:pt x="1589617" y="1113367"/>
                      <a:pt x="1600200" y="1333500"/>
                    </a:cubicBezTo>
                    <a:cubicBezTo>
                      <a:pt x="1610783" y="1553633"/>
                      <a:pt x="1583267" y="1361017"/>
                      <a:pt x="1600200" y="1320800"/>
                    </a:cubicBezTo>
                    <a:cubicBezTo>
                      <a:pt x="1617133" y="1280583"/>
                      <a:pt x="1701800" y="1092200"/>
                      <a:pt x="1701800" y="1092200"/>
                    </a:cubicBezTo>
                    <a:lnTo>
                      <a:pt x="1701800" y="1092200"/>
                    </a:lnTo>
                    <a:lnTo>
                      <a:pt x="1879600" y="1600200"/>
                    </a:lnTo>
                    <a:lnTo>
                      <a:pt x="1879600" y="1600200"/>
                    </a:lnTo>
                    <a:lnTo>
                      <a:pt x="2336800" y="1193800"/>
                    </a:lnTo>
                    <a:cubicBezTo>
                      <a:pt x="2421467" y="1119717"/>
                      <a:pt x="2387600" y="1155700"/>
                      <a:pt x="2387600" y="1155700"/>
                    </a:cubicBezTo>
                  </a:path>
                </a:pathLst>
              </a:custGeom>
              <a:ln w="25400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2163016" y="3505200"/>
                <a:ext cx="605354" cy="124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3793141" y="4957913"/>
                <a:ext cx="3699859" cy="52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>
                    <a:latin typeface="Times New Roman"/>
                    <a:cs typeface="Times New Roman"/>
                  </a:rPr>
                  <a:t>Energy (</a:t>
                </a:r>
                <a:r>
                  <a:rPr kumimoji="1" lang="en-US" altLang="ja-JP" sz="2200" dirty="0" err="1" smtClean="0">
                    <a:latin typeface="Times New Roman"/>
                    <a:cs typeface="Times New Roman"/>
                  </a:rPr>
                  <a:t>keV</a:t>
                </a:r>
                <a:r>
                  <a:rPr kumimoji="1" lang="en-US" altLang="ja-JP" sz="2200" dirty="0" smtClean="0">
                    <a:latin typeface="Times New Roman"/>
                    <a:cs typeface="Times New Roman"/>
                  </a:rPr>
                  <a:t>)</a:t>
                </a:r>
                <a:endParaRPr kumimoji="1" lang="ja-JP" altLang="en-US" sz="220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5723541" y="1539776"/>
                <a:ext cx="1543427" cy="245740"/>
              </a:xfrm>
              <a:custGeom>
                <a:avLst/>
                <a:gdLst>
                  <a:gd name="connsiteX0" fmla="*/ 0 w 1543427"/>
                  <a:gd name="connsiteY0" fmla="*/ 305425 h 305425"/>
                  <a:gd name="connsiteX1" fmla="*/ 1028951 w 1543427"/>
                  <a:gd name="connsiteY1" fmla="*/ 96450 h 305425"/>
                  <a:gd name="connsiteX2" fmla="*/ 1543427 w 1543427"/>
                  <a:gd name="connsiteY2" fmla="*/ 0 h 30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427" h="305425">
                    <a:moveTo>
                      <a:pt x="0" y="305425"/>
                    </a:moveTo>
                    <a:lnTo>
                      <a:pt x="1028951" y="96450"/>
                    </a:lnTo>
                    <a:cubicBezTo>
                      <a:pt x="1286189" y="45546"/>
                      <a:pt x="1543427" y="0"/>
                      <a:pt x="1543427" y="0"/>
                    </a:cubicBezTo>
                  </a:path>
                </a:pathLst>
              </a:custGeom>
              <a:ln w="50800">
                <a:solidFill>
                  <a:srgbClr val="660066"/>
                </a:solidFill>
                <a:headEnd type="none"/>
                <a:tailEnd type="none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1968500" y="2349152"/>
                <a:ext cx="2806700" cy="813148"/>
              </a:xfrm>
              <a:custGeom>
                <a:avLst/>
                <a:gdLst>
                  <a:gd name="connsiteX0" fmla="*/ 0 w 2806700"/>
                  <a:gd name="connsiteY0" fmla="*/ 813148 h 813148"/>
                  <a:gd name="connsiteX1" fmla="*/ 533400 w 2806700"/>
                  <a:gd name="connsiteY1" fmla="*/ 381348 h 813148"/>
                  <a:gd name="connsiteX2" fmla="*/ 1231900 w 2806700"/>
                  <a:gd name="connsiteY2" fmla="*/ 114648 h 813148"/>
                  <a:gd name="connsiteX3" fmla="*/ 1841500 w 2806700"/>
                  <a:gd name="connsiteY3" fmla="*/ 348 h 813148"/>
                  <a:gd name="connsiteX4" fmla="*/ 2806700 w 2806700"/>
                  <a:gd name="connsiteY4" fmla="*/ 76548 h 81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6700" h="813148">
                    <a:moveTo>
                      <a:pt x="0" y="813148"/>
                    </a:moveTo>
                    <a:cubicBezTo>
                      <a:pt x="164041" y="655456"/>
                      <a:pt x="328083" y="497765"/>
                      <a:pt x="533400" y="381348"/>
                    </a:cubicBezTo>
                    <a:cubicBezTo>
                      <a:pt x="738717" y="264931"/>
                      <a:pt x="1013883" y="178148"/>
                      <a:pt x="1231900" y="114648"/>
                    </a:cubicBezTo>
                    <a:cubicBezTo>
                      <a:pt x="1449917" y="51148"/>
                      <a:pt x="1579033" y="6698"/>
                      <a:pt x="1841500" y="348"/>
                    </a:cubicBezTo>
                    <a:cubicBezTo>
                      <a:pt x="2103967" y="-6002"/>
                      <a:pt x="2806700" y="76548"/>
                      <a:pt x="2806700" y="76548"/>
                    </a:cubicBezTo>
                  </a:path>
                </a:pathLst>
              </a:custGeom>
              <a:ln w="50800">
                <a:solidFill>
                  <a:srgbClr val="FF66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5676900" y="2336800"/>
                <a:ext cx="1816100" cy="127000"/>
              </a:xfrm>
              <a:custGeom>
                <a:avLst/>
                <a:gdLst>
                  <a:gd name="connsiteX0" fmla="*/ 0 w 1816100"/>
                  <a:gd name="connsiteY0" fmla="*/ 0 h 127000"/>
                  <a:gd name="connsiteX1" fmla="*/ 1816100 w 1816100"/>
                  <a:gd name="connsiteY1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6100" h="127000">
                    <a:moveTo>
                      <a:pt x="0" y="0"/>
                    </a:moveTo>
                    <a:lnTo>
                      <a:pt x="1816100" y="127000"/>
                    </a:lnTo>
                  </a:path>
                </a:pathLst>
              </a:custGeom>
              <a:ln w="50800">
                <a:solidFill>
                  <a:srgbClr val="FF66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2781300" y="2171700"/>
                <a:ext cx="2044700" cy="1295400"/>
              </a:xfrm>
              <a:custGeom>
                <a:avLst/>
                <a:gdLst>
                  <a:gd name="connsiteX0" fmla="*/ 0 w 2044700"/>
                  <a:gd name="connsiteY0" fmla="*/ 1295400 h 1295400"/>
                  <a:gd name="connsiteX1" fmla="*/ 546100 w 2044700"/>
                  <a:gd name="connsiteY1" fmla="*/ 609600 h 1295400"/>
                  <a:gd name="connsiteX2" fmla="*/ 1041400 w 2044700"/>
                  <a:gd name="connsiteY2" fmla="*/ 254000 h 1295400"/>
                  <a:gd name="connsiteX3" fmla="*/ 1447800 w 2044700"/>
                  <a:gd name="connsiteY3" fmla="*/ 50800 h 1295400"/>
                  <a:gd name="connsiteX4" fmla="*/ 1447800 w 2044700"/>
                  <a:gd name="connsiteY4" fmla="*/ 50800 h 1295400"/>
                  <a:gd name="connsiteX5" fmla="*/ 1447800 w 2044700"/>
                  <a:gd name="connsiteY5" fmla="*/ 203200 h 1295400"/>
                  <a:gd name="connsiteX6" fmla="*/ 1447800 w 2044700"/>
                  <a:gd name="connsiteY6" fmla="*/ 203200 h 1295400"/>
                  <a:gd name="connsiteX7" fmla="*/ 2044700 w 2044700"/>
                  <a:gd name="connsiteY7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4700" h="1295400">
                    <a:moveTo>
                      <a:pt x="0" y="1295400"/>
                    </a:moveTo>
                    <a:cubicBezTo>
                      <a:pt x="186266" y="1039283"/>
                      <a:pt x="372533" y="783167"/>
                      <a:pt x="546100" y="609600"/>
                    </a:cubicBezTo>
                    <a:cubicBezTo>
                      <a:pt x="719667" y="436033"/>
                      <a:pt x="891117" y="347133"/>
                      <a:pt x="1041400" y="254000"/>
                    </a:cubicBezTo>
                    <a:cubicBezTo>
                      <a:pt x="1191683" y="160867"/>
                      <a:pt x="1447800" y="50800"/>
                      <a:pt x="1447800" y="50800"/>
                    </a:cubicBezTo>
                    <a:lnTo>
                      <a:pt x="1447800" y="50800"/>
                    </a:lnTo>
                    <a:lnTo>
                      <a:pt x="1447800" y="203200"/>
                    </a:lnTo>
                    <a:lnTo>
                      <a:pt x="1447800" y="203200"/>
                    </a:lnTo>
                    <a:lnTo>
                      <a:pt x="2044700" y="0"/>
                    </a:lnTo>
                  </a:path>
                </a:pathLst>
              </a:custGeom>
              <a:ln w="50800">
                <a:solidFill>
                  <a:srgbClr val="660066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1811983" y="920730"/>
              <a:ext cx="622039" cy="376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ja-JP" sz="2400" dirty="0" smtClean="0">
                <a:solidFill>
                  <a:srgbClr val="000000"/>
                </a:solidFill>
                <a:latin typeface="Myriad Pro"/>
                <a:ea typeface="+mj-ea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698825" y="3784639"/>
              <a:ext cx="64721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 smtClean="0">
                  <a:latin typeface="Times New Roman"/>
                  <a:cs typeface="Times New Roman"/>
                </a:rPr>
                <a:t>10             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267500" y="3784639"/>
              <a:ext cx="64721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>
                  <a:latin typeface="Times New Roman"/>
                  <a:cs typeface="Times New Roman"/>
                </a:rPr>
                <a:t>3</a:t>
              </a:r>
              <a:r>
                <a:rPr lang="en-US" altLang="ja-JP" sz="2200" dirty="0" smtClean="0">
                  <a:latin typeface="Times New Roman"/>
                  <a:cs typeface="Times New Roman"/>
                </a:rPr>
                <a:t>0             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973019" y="3776852"/>
              <a:ext cx="64721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200" dirty="0">
                  <a:latin typeface="Times New Roman"/>
                  <a:cs typeface="Times New Roman"/>
                </a:rPr>
                <a:t>5</a:t>
              </a:r>
              <a:r>
                <a:rPr lang="en-US" altLang="ja-JP" sz="2200" dirty="0" smtClean="0">
                  <a:latin typeface="Times New Roman"/>
                  <a:cs typeface="Times New Roman"/>
                </a:rPr>
                <a:t>             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yriad Pro"/>
                <a:cs typeface="Myriad Pro"/>
              </a:rPr>
              <a:t>1</a:t>
            </a:r>
            <a:r>
              <a:rPr lang="en-US" altLang="ja-JP" sz="2800" b="1" dirty="0" smtClean="0">
                <a:latin typeface="Myriad Pro"/>
                <a:cs typeface="Myriad Pro"/>
              </a:rPr>
              <a:t>. </a:t>
            </a:r>
            <a:r>
              <a:rPr lang="ja-JP" altLang="en-US" sz="2800" b="1" dirty="0" smtClean="0">
                <a:latin typeface="Myriad Pro"/>
                <a:cs typeface="Myriad Pro"/>
              </a:rPr>
              <a:t>時間変動を考慮した</a:t>
            </a:r>
            <a:r>
              <a:rPr lang="en-US" altLang="ja-JP" sz="2800" b="1" dirty="0" smtClean="0">
                <a:latin typeface="Myriad Pro"/>
                <a:cs typeface="Myriad Pro"/>
              </a:rPr>
              <a:t>AGN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X</a:t>
            </a:r>
            <a:r>
              <a:rPr lang="ja-JP" altLang="en-US" sz="2800" b="1" dirty="0" smtClean="0">
                <a:latin typeface="Myriad Pro"/>
                <a:cs typeface="Myriad Pro"/>
              </a:rPr>
              <a:t>線スペクトルの描像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16404" y="3638583"/>
            <a:ext cx="4845055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時間変動を考慮すると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I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型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AGN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一般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に複数の一次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(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2013</a:t>
            </a:r>
            <a:r>
              <a:rPr lang="ja-JP" altLang="en-US" sz="2000" dirty="0" smtClean="0">
                <a:latin typeface="Myriad Pro"/>
                <a:ea typeface="+mj-ea"/>
                <a:sym typeface="Wingdings"/>
              </a:rPr>
              <a:t>年秋年会</a:t>
            </a:r>
            <a:r>
              <a:rPr lang="en-US" altLang="ja-JP" sz="2000" dirty="0" smtClean="0">
                <a:latin typeface="Myriad Pro"/>
                <a:ea typeface="+mj-ea"/>
                <a:sym typeface="Wingdings"/>
              </a:rPr>
              <a:t>S29a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</a:t>
            </a:r>
            <a:r>
              <a:rPr lang="en-US" altLang="ja-JP" sz="2100" u="wavy" dirty="0" smtClean="0">
                <a:latin typeface="Myriad Pro"/>
                <a:ea typeface="+mj-ea"/>
                <a:sym typeface="Wingdings"/>
              </a:rPr>
              <a:t>(</a:t>
            </a:r>
            <a:r>
              <a:rPr lang="ja-JP" altLang="en-US" sz="2100" u="wavy" dirty="0" smtClean="0">
                <a:latin typeface="Myriad Pro"/>
                <a:ea typeface="+mj-ea"/>
                <a:sym typeface="Wingdings"/>
              </a:rPr>
              <a:t>明るい時</a:t>
            </a:r>
            <a:r>
              <a:rPr lang="en-US" altLang="ja-JP" sz="2100" u="wavy" dirty="0" smtClean="0">
                <a:latin typeface="Myriad Pro"/>
                <a:ea typeface="+mj-ea"/>
                <a:sym typeface="Wingdings"/>
              </a:rPr>
              <a:t>) </a:t>
            </a:r>
            <a:r>
              <a:rPr lang="ja-JP" altLang="en-US" sz="2100" u="wavy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ソフト</a:t>
            </a:r>
            <a:r>
              <a:rPr lang="en-US" altLang="ja-JP" sz="2100" u="wavy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u="wavy" dirty="0" smtClean="0">
                <a:latin typeface="Myriad Pro"/>
                <a:ea typeface="+mj-ea"/>
                <a:sym typeface="Wingdings"/>
              </a:rPr>
              <a:t>+ </a:t>
            </a:r>
            <a:r>
              <a:rPr lang="ja-JP" altLang="en-US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ハード一次成分</a:t>
            </a:r>
            <a:endParaRPr lang="en-US" altLang="ja-JP" sz="2100" u="wavy" dirty="0">
              <a:solidFill>
                <a:srgbClr val="660066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</a:t>
            </a:r>
            <a:r>
              <a:rPr lang="en-US" altLang="ja-JP" sz="2100" u="wavy" dirty="0" smtClean="0">
                <a:latin typeface="Myriad Pro"/>
                <a:ea typeface="+mj-ea"/>
                <a:sym typeface="Wingdings"/>
              </a:rPr>
              <a:t>(</a:t>
            </a:r>
            <a:r>
              <a:rPr lang="ja-JP" altLang="en-US" sz="2100" u="wavy" dirty="0" smtClean="0">
                <a:latin typeface="Myriad Pro"/>
                <a:ea typeface="+mj-ea"/>
                <a:sym typeface="Wingdings"/>
              </a:rPr>
              <a:t>暗い時</a:t>
            </a:r>
            <a:r>
              <a:rPr lang="en-US" altLang="ja-JP" sz="2100" u="wavy" dirty="0" smtClean="0">
                <a:latin typeface="Myriad Pro"/>
                <a:ea typeface="+mj-ea"/>
                <a:sym typeface="Wingdings"/>
              </a:rPr>
              <a:t>) </a:t>
            </a:r>
            <a:r>
              <a:rPr lang="ja-JP" altLang="en-US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ハード一次成分</a:t>
            </a:r>
            <a:r>
              <a:rPr lang="ja-JP" altLang="en-US" sz="2100" u="wavy" dirty="0" smtClean="0">
                <a:latin typeface="Myriad Pro"/>
                <a:ea typeface="+mj-ea"/>
                <a:sym typeface="Wingdings"/>
              </a:rPr>
              <a:t>のみ</a:t>
            </a:r>
            <a:r>
              <a:rPr lang="en-US" altLang="ja-JP" sz="2100" u="wavy" dirty="0" smtClean="0">
                <a:latin typeface="Myriad Pro"/>
                <a:ea typeface="+mj-ea"/>
                <a:sym typeface="Wingdings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ja-JP" altLang="en-US" sz="2100" dirty="0" smtClean="0">
                <a:latin typeface="Myriad Pro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FF00F0"/>
                </a:solidFill>
                <a:latin typeface="Myriad Pro"/>
                <a:sym typeface="Wingdings"/>
              </a:rPr>
              <a:t>質量降着率に依存した複数のコロナ</a:t>
            </a:r>
            <a:endParaRPr lang="en-US" altLang="ja-JP" sz="2100" dirty="0">
              <a:solidFill>
                <a:srgbClr val="FF00F0"/>
              </a:solidFill>
              <a:latin typeface="Myriad Pro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Wingdings" charset="0"/>
              <a:buChar char="è"/>
            </a:pPr>
            <a:r>
              <a:rPr lang="en-US" altLang="ja-JP" sz="2100" dirty="0" smtClean="0">
                <a:solidFill>
                  <a:srgbClr val="FF0000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線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sym typeface="Wingdings"/>
              </a:rPr>
              <a:t>−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可視光の同時観測</a:t>
            </a:r>
            <a:endParaRPr lang="en-US" altLang="ja-JP" sz="2100" dirty="0" smtClean="0">
              <a:solidFill>
                <a:srgbClr val="FF0000"/>
              </a:solidFill>
              <a:latin typeface="Myriad Pro"/>
              <a:sym typeface="Wingdings"/>
            </a:endParaRPr>
          </a:p>
          <a:p>
            <a:r>
              <a:rPr lang="ja-JP" altLang="ja-JP" sz="2100" dirty="0">
                <a:solidFill>
                  <a:srgbClr val="FF0000"/>
                </a:solidFill>
                <a:latin typeface="Myriad Pro"/>
                <a:sym typeface="Wingdings"/>
              </a:rPr>
              <a:t>　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　各コロナと円盤の位置関係を明らかに</a:t>
            </a:r>
            <a:endParaRPr lang="en-US" altLang="ja-JP" sz="2100" dirty="0" smtClean="0">
              <a:solidFill>
                <a:srgbClr val="FF0000"/>
              </a:solidFill>
              <a:latin typeface="Myriad Pro"/>
              <a:sym typeface="Wingdings"/>
            </a:endParaRPr>
          </a:p>
        </p:txBody>
      </p:sp>
      <p:grpSp>
        <p:nvGrpSpPr>
          <p:cNvPr id="105" name="図形グループ 104"/>
          <p:cNvGrpSpPr/>
          <p:nvPr/>
        </p:nvGrpSpPr>
        <p:grpSpPr>
          <a:xfrm>
            <a:off x="4953311" y="473359"/>
            <a:ext cx="3973730" cy="2131604"/>
            <a:chOff x="-58647" y="768265"/>
            <a:chExt cx="3911744" cy="2650296"/>
          </a:xfrm>
        </p:grpSpPr>
        <p:grpSp>
          <p:nvGrpSpPr>
            <p:cNvPr id="70" name="図形グループ 109"/>
            <p:cNvGrpSpPr/>
            <p:nvPr/>
          </p:nvGrpSpPr>
          <p:grpSpPr>
            <a:xfrm>
              <a:off x="79116" y="768265"/>
              <a:ext cx="3773981" cy="2650296"/>
              <a:chOff x="-52916" y="693677"/>
              <a:chExt cx="4228555" cy="2888128"/>
            </a:xfrm>
          </p:grpSpPr>
          <p:grpSp>
            <p:nvGrpSpPr>
              <p:cNvPr id="71" name="図形グループ 56"/>
              <p:cNvGrpSpPr/>
              <p:nvPr/>
            </p:nvGrpSpPr>
            <p:grpSpPr>
              <a:xfrm>
                <a:off x="-52916" y="693677"/>
                <a:ext cx="4228555" cy="2888128"/>
                <a:chOff x="170044" y="1240202"/>
                <a:chExt cx="4351875" cy="2972339"/>
              </a:xfrm>
            </p:grpSpPr>
            <p:grpSp>
              <p:nvGrpSpPr>
                <p:cNvPr id="74" name="図形グループ 57"/>
                <p:cNvGrpSpPr/>
                <p:nvPr/>
              </p:nvGrpSpPr>
              <p:grpSpPr>
                <a:xfrm>
                  <a:off x="170044" y="1240202"/>
                  <a:ext cx="4351875" cy="2972339"/>
                  <a:chOff x="4822632" y="3062346"/>
                  <a:chExt cx="4351875" cy="2972339"/>
                </a:xfrm>
              </p:grpSpPr>
              <p:grpSp>
                <p:nvGrpSpPr>
                  <p:cNvPr id="76" name="図形グループ 84"/>
                  <p:cNvGrpSpPr/>
                  <p:nvPr/>
                </p:nvGrpSpPr>
                <p:grpSpPr>
                  <a:xfrm>
                    <a:off x="4822632" y="3077282"/>
                    <a:ext cx="4351875" cy="2688900"/>
                    <a:chOff x="4799952" y="3084402"/>
                    <a:chExt cx="4351875" cy="2688900"/>
                  </a:xfrm>
                </p:grpSpPr>
                <p:grpSp>
                  <p:nvGrpSpPr>
                    <p:cNvPr id="85" name="図形グループ 77"/>
                    <p:cNvGrpSpPr/>
                    <p:nvPr/>
                  </p:nvGrpSpPr>
                  <p:grpSpPr>
                    <a:xfrm>
                      <a:off x="5046100" y="3084402"/>
                      <a:ext cx="4105727" cy="2688900"/>
                      <a:chOff x="4886478" y="3197606"/>
                      <a:chExt cx="3943023" cy="2467932"/>
                    </a:xfrm>
                  </p:grpSpPr>
                  <p:grpSp>
                    <p:nvGrpSpPr>
                      <p:cNvPr id="87" name="図形グループ 58"/>
                      <p:cNvGrpSpPr/>
                      <p:nvPr/>
                    </p:nvGrpSpPr>
                    <p:grpSpPr>
                      <a:xfrm>
                        <a:off x="4886478" y="3197606"/>
                        <a:ext cx="3933725" cy="2467932"/>
                        <a:chOff x="4284707" y="761997"/>
                        <a:chExt cx="4788597" cy="3366427"/>
                      </a:xfrm>
                    </p:grpSpPr>
                    <p:pic>
                      <p:nvPicPr>
                        <p:cNvPr id="93" name="図 92" descr="agn_spec.eps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284707" y="761997"/>
                          <a:ext cx="4788597" cy="3366427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94" name="フリーフォーム 93"/>
                        <p:cNvSpPr/>
                        <p:nvPr/>
                      </p:nvSpPr>
                      <p:spPr>
                        <a:xfrm>
                          <a:off x="5124174" y="2063290"/>
                          <a:ext cx="3776869" cy="1636275"/>
                        </a:xfrm>
                        <a:custGeom>
                          <a:avLst/>
                          <a:gdLst>
                            <a:gd name="connsiteX0" fmla="*/ 0 w 3776869"/>
                            <a:gd name="connsiteY0" fmla="*/ 1636275 h 1636275"/>
                            <a:gd name="connsiteX1" fmla="*/ 99391 w 3776869"/>
                            <a:gd name="connsiteY1" fmla="*/ 863232 h 1636275"/>
                            <a:gd name="connsiteX2" fmla="*/ 265043 w 3776869"/>
                            <a:gd name="connsiteY2" fmla="*/ 355232 h 1636275"/>
                            <a:gd name="connsiteX3" fmla="*/ 541130 w 3776869"/>
                            <a:gd name="connsiteY3" fmla="*/ 90188 h 1636275"/>
                            <a:gd name="connsiteX4" fmla="*/ 1082261 w 3776869"/>
                            <a:gd name="connsiteY4" fmla="*/ 12884 h 1636275"/>
                            <a:gd name="connsiteX5" fmla="*/ 1921565 w 3776869"/>
                            <a:gd name="connsiteY5" fmla="*/ 23927 h 1636275"/>
                            <a:gd name="connsiteX6" fmla="*/ 2628348 w 3776869"/>
                            <a:gd name="connsiteY6" fmla="*/ 156449 h 1636275"/>
                            <a:gd name="connsiteX7" fmla="*/ 3114261 w 3776869"/>
                            <a:gd name="connsiteY7" fmla="*/ 443580 h 1636275"/>
                            <a:gd name="connsiteX8" fmla="*/ 3467652 w 3776869"/>
                            <a:gd name="connsiteY8" fmla="*/ 874275 h 1636275"/>
                            <a:gd name="connsiteX9" fmla="*/ 3776869 w 3776869"/>
                            <a:gd name="connsiteY9" fmla="*/ 1636275 h 16362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3776869" h="1636275">
                              <a:moveTo>
                                <a:pt x="0" y="1636275"/>
                              </a:moveTo>
                              <a:cubicBezTo>
                                <a:pt x="27608" y="1356507"/>
                                <a:pt x="55217" y="1076739"/>
                                <a:pt x="99391" y="863232"/>
                              </a:cubicBezTo>
                              <a:cubicBezTo>
                                <a:pt x="143565" y="649725"/>
                                <a:pt x="191420" y="484073"/>
                                <a:pt x="265043" y="355232"/>
                              </a:cubicBezTo>
                              <a:cubicBezTo>
                                <a:pt x="338666" y="226391"/>
                                <a:pt x="404927" y="147246"/>
                                <a:pt x="541130" y="90188"/>
                              </a:cubicBezTo>
                              <a:cubicBezTo>
                                <a:pt x="677333" y="33130"/>
                                <a:pt x="852189" y="23927"/>
                                <a:pt x="1082261" y="12884"/>
                              </a:cubicBezTo>
                              <a:cubicBezTo>
                                <a:pt x="1312333" y="1841"/>
                                <a:pt x="1663884" y="0"/>
                                <a:pt x="1921565" y="23927"/>
                              </a:cubicBezTo>
                              <a:cubicBezTo>
                                <a:pt x="2179246" y="47855"/>
                                <a:pt x="2429565" y="86507"/>
                                <a:pt x="2628348" y="156449"/>
                              </a:cubicBezTo>
                              <a:cubicBezTo>
                                <a:pt x="2827131" y="226391"/>
                                <a:pt x="2974377" y="323942"/>
                                <a:pt x="3114261" y="443580"/>
                              </a:cubicBezTo>
                              <a:cubicBezTo>
                                <a:pt x="3254145" y="563218"/>
                                <a:pt x="3357217" y="675493"/>
                                <a:pt x="3467652" y="874275"/>
                              </a:cubicBezTo>
                              <a:cubicBezTo>
                                <a:pt x="3578087" y="1073057"/>
                                <a:pt x="3776869" y="1636275"/>
                                <a:pt x="3776869" y="1636275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FF6600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>
                            <a:latin typeface="Times New Roman"/>
                            <a:ea typeface="+mj-ea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5" name="フリーフォーム 94"/>
                        <p:cNvSpPr/>
                        <p:nvPr/>
                      </p:nvSpPr>
                      <p:spPr>
                        <a:xfrm>
                          <a:off x="6957391" y="1303130"/>
                          <a:ext cx="11044" cy="2396435"/>
                        </a:xfrm>
                        <a:custGeom>
                          <a:avLst/>
                          <a:gdLst>
                            <a:gd name="connsiteX0" fmla="*/ 11044 w 11044"/>
                            <a:gd name="connsiteY0" fmla="*/ 2396435 h 2396435"/>
                            <a:gd name="connsiteX1" fmla="*/ 0 w 11044"/>
                            <a:gd name="connsiteY1" fmla="*/ 0 h 23964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1044" h="2396435">
                              <a:moveTo>
                                <a:pt x="11044" y="2396435"/>
                              </a:moveTo>
                              <a:cubicBezTo>
                                <a:pt x="7363" y="1597623"/>
                                <a:pt x="3681" y="798811"/>
                                <a:pt x="0" y="0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00FF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>
                            <a:latin typeface="Times New Roman"/>
                            <a:ea typeface="+mj-ea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6" name="フリーフォーム 95"/>
                        <p:cNvSpPr/>
                        <p:nvPr/>
                      </p:nvSpPr>
                      <p:spPr>
                        <a:xfrm>
                          <a:off x="6791739" y="2269435"/>
                          <a:ext cx="1711739" cy="1452217"/>
                        </a:xfrm>
                        <a:custGeom>
                          <a:avLst/>
                          <a:gdLst>
                            <a:gd name="connsiteX0" fmla="*/ 0 w 1711739"/>
                            <a:gd name="connsiteY0" fmla="*/ 1441174 h 1452217"/>
                            <a:gd name="connsiteX1" fmla="*/ 231913 w 1711739"/>
                            <a:gd name="connsiteY1" fmla="*/ 811695 h 1452217"/>
                            <a:gd name="connsiteX2" fmla="*/ 231913 w 1711739"/>
                            <a:gd name="connsiteY2" fmla="*/ 822739 h 1452217"/>
                            <a:gd name="connsiteX3" fmla="*/ 231913 w 1711739"/>
                            <a:gd name="connsiteY3" fmla="*/ 1154043 h 1452217"/>
                            <a:gd name="connsiteX4" fmla="*/ 231913 w 1711739"/>
                            <a:gd name="connsiteY4" fmla="*/ 1187174 h 1452217"/>
                            <a:gd name="connsiteX5" fmla="*/ 386521 w 1711739"/>
                            <a:gd name="connsiteY5" fmla="*/ 855869 h 1452217"/>
                            <a:gd name="connsiteX6" fmla="*/ 541130 w 1711739"/>
                            <a:gd name="connsiteY6" fmla="*/ 447261 h 1452217"/>
                            <a:gd name="connsiteX7" fmla="*/ 795130 w 1711739"/>
                            <a:gd name="connsiteY7" fmla="*/ 60739 h 1452217"/>
                            <a:gd name="connsiteX8" fmla="*/ 1038087 w 1711739"/>
                            <a:gd name="connsiteY8" fmla="*/ 82826 h 1452217"/>
                            <a:gd name="connsiteX9" fmla="*/ 1347304 w 1711739"/>
                            <a:gd name="connsiteY9" fmla="*/ 458304 h 1452217"/>
                            <a:gd name="connsiteX10" fmla="*/ 1501913 w 1711739"/>
                            <a:gd name="connsiteY10" fmla="*/ 800652 h 1452217"/>
                            <a:gd name="connsiteX11" fmla="*/ 1711739 w 1711739"/>
                            <a:gd name="connsiteY11" fmla="*/ 1452217 h 14522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711739" h="1452217">
                              <a:moveTo>
                                <a:pt x="0" y="1441174"/>
                              </a:moveTo>
                              <a:lnTo>
                                <a:pt x="231913" y="811695"/>
                              </a:lnTo>
                              <a:cubicBezTo>
                                <a:pt x="270565" y="708623"/>
                                <a:pt x="231913" y="822739"/>
                                <a:pt x="231913" y="822739"/>
                              </a:cubicBezTo>
                              <a:lnTo>
                                <a:pt x="231913" y="1154043"/>
                              </a:lnTo>
                              <a:cubicBezTo>
                                <a:pt x="231913" y="1214782"/>
                                <a:pt x="206145" y="1236869"/>
                                <a:pt x="231913" y="1187174"/>
                              </a:cubicBezTo>
                              <a:cubicBezTo>
                                <a:pt x="257681" y="1137479"/>
                                <a:pt x="334985" y="979188"/>
                                <a:pt x="386521" y="855869"/>
                              </a:cubicBezTo>
                              <a:cubicBezTo>
                                <a:pt x="438057" y="732550"/>
                                <a:pt x="473029" y="579783"/>
                                <a:pt x="541130" y="447261"/>
                              </a:cubicBezTo>
                              <a:cubicBezTo>
                                <a:pt x="609232" y="314739"/>
                                <a:pt x="712304" y="121478"/>
                                <a:pt x="795130" y="60739"/>
                              </a:cubicBezTo>
                              <a:cubicBezTo>
                                <a:pt x="877956" y="0"/>
                                <a:pt x="946058" y="16565"/>
                                <a:pt x="1038087" y="82826"/>
                              </a:cubicBezTo>
                              <a:cubicBezTo>
                                <a:pt x="1130116" y="149087"/>
                                <a:pt x="1270000" y="338666"/>
                                <a:pt x="1347304" y="458304"/>
                              </a:cubicBezTo>
                              <a:cubicBezTo>
                                <a:pt x="1424608" y="577942"/>
                                <a:pt x="1441174" y="635000"/>
                                <a:pt x="1501913" y="800652"/>
                              </a:cubicBezTo>
                              <a:cubicBezTo>
                                <a:pt x="1562652" y="966304"/>
                                <a:pt x="1711739" y="1452217"/>
                                <a:pt x="1711739" y="1452217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00FF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>
                            <a:latin typeface="Times New Roman"/>
                            <a:ea typeface="+mj-ea"/>
                            <a:cs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88" name="正方形/長方形 87"/>
                      <p:cNvSpPr/>
                      <p:nvPr/>
                    </p:nvSpPr>
                    <p:spPr>
                      <a:xfrm>
                        <a:off x="6149194" y="5390738"/>
                        <a:ext cx="2281172" cy="260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tx1"/>
                            </a:solidFill>
                            <a:latin typeface="Times New Roman"/>
                            <a:ea typeface="+mj-ea"/>
                            <a:cs typeface="Times New Roman"/>
                          </a:rPr>
                          <a:t>10</a:t>
                        </a:r>
                        <a:endParaRPr kumimoji="1" lang="ja-JP" altLang="en-US" dirty="0">
                          <a:solidFill>
                            <a:schemeClr val="tx1"/>
                          </a:solidFill>
                          <a:latin typeface="Times New Roman"/>
                          <a:ea typeface="+mj-ea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9" name="正方形/長方形 88"/>
                      <p:cNvSpPr/>
                      <p:nvPr/>
                    </p:nvSpPr>
                    <p:spPr>
                      <a:xfrm>
                        <a:off x="5757506" y="5390336"/>
                        <a:ext cx="1143454" cy="260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tx1"/>
                            </a:solidFill>
                            <a:latin typeface="Times New Roman"/>
                            <a:ea typeface="+mj-ea"/>
                            <a:cs typeface="Times New Roman"/>
                          </a:rPr>
                          <a:t>1</a:t>
                        </a:r>
                        <a:endParaRPr kumimoji="1" lang="ja-JP" altLang="en-US" dirty="0">
                          <a:solidFill>
                            <a:schemeClr val="tx1"/>
                          </a:solidFill>
                          <a:latin typeface="Times New Roman"/>
                          <a:ea typeface="+mj-ea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90" name="正方形/長方形 89"/>
                      <p:cNvSpPr/>
                      <p:nvPr/>
                    </p:nvSpPr>
                    <p:spPr>
                      <a:xfrm>
                        <a:off x="7686047" y="5399076"/>
                        <a:ext cx="1143454" cy="260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tx1"/>
                            </a:solidFill>
                            <a:latin typeface="Times New Roman"/>
                            <a:ea typeface="+mj-ea"/>
                            <a:cs typeface="Times New Roman"/>
                          </a:rPr>
                          <a:t>100</a:t>
                        </a:r>
                        <a:endParaRPr kumimoji="1" lang="ja-JP" altLang="en-US" dirty="0">
                          <a:solidFill>
                            <a:schemeClr val="tx1"/>
                          </a:solidFill>
                          <a:latin typeface="Times New Roman"/>
                          <a:ea typeface="+mj-ea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92" name="正方形/長方形 91"/>
                      <p:cNvSpPr/>
                      <p:nvPr/>
                    </p:nvSpPr>
                    <p:spPr>
                      <a:xfrm>
                        <a:off x="4906262" y="5391101"/>
                        <a:ext cx="1143453" cy="2604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tx1"/>
                            </a:solidFill>
                            <a:latin typeface="Times New Roman"/>
                            <a:ea typeface="+mj-ea"/>
                            <a:cs typeface="Times New Roman"/>
                          </a:rPr>
                          <a:t>0.1</a:t>
                        </a:r>
                        <a:endParaRPr kumimoji="1" lang="ja-JP" altLang="en-US" dirty="0">
                          <a:solidFill>
                            <a:schemeClr val="tx1"/>
                          </a:solidFill>
                          <a:latin typeface="Times New Roman"/>
                          <a:ea typeface="+mj-ea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86" name="正方形/長方形 85"/>
                    <p:cNvSpPr/>
                    <p:nvPr/>
                  </p:nvSpPr>
                  <p:spPr>
                    <a:xfrm rot="16200000">
                      <a:off x="3743383" y="4165507"/>
                      <a:ext cx="2379887" cy="2667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Times New Roman"/>
                        <a:ea typeface="+mj-ea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77" name="テキスト ボックス 76"/>
                  <p:cNvSpPr txBox="1"/>
                  <p:nvPr/>
                </p:nvSpPr>
                <p:spPr>
                  <a:xfrm>
                    <a:off x="6531715" y="3515228"/>
                    <a:ext cx="1110870" cy="4534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dirty="0" smtClean="0">
                        <a:solidFill>
                          <a:srgbClr val="0000FF"/>
                        </a:solidFill>
                        <a:latin typeface="Myriad Pro"/>
                        <a:ea typeface="+mj-ea"/>
                        <a:cs typeface="Myriad Pro"/>
                      </a:rPr>
                      <a:t>Fe-Kα</a:t>
                    </a:r>
                    <a:endParaRPr kumimoji="1" lang="en-US" altLang="ja-JP" sz="2000" dirty="0" smtClean="0">
                      <a:solidFill>
                        <a:srgbClr val="0000FF"/>
                      </a:solidFill>
                      <a:latin typeface="Myriad Pro"/>
                      <a:ea typeface="+mj-ea"/>
                      <a:cs typeface="Myriad Pro"/>
                    </a:endParaRPr>
                  </a:p>
                </p:txBody>
              </p:sp>
              <p:sp>
                <p:nvSpPr>
                  <p:cNvPr id="78" name="テキスト ボックス 77"/>
                  <p:cNvSpPr txBox="1"/>
                  <p:nvPr/>
                </p:nvSpPr>
                <p:spPr>
                  <a:xfrm>
                    <a:off x="7436292" y="3441462"/>
                    <a:ext cx="1475058" cy="4534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kumimoji="1" lang="en-US" altLang="ja-JP" dirty="0" smtClean="0">
                      <a:solidFill>
                        <a:srgbClr val="0000FF"/>
                      </a:solidFill>
                      <a:latin typeface="Times New Roman"/>
                      <a:ea typeface="+mj-ea"/>
                      <a:cs typeface="Times New Roman"/>
                    </a:endParaRPr>
                  </a:p>
                </p:txBody>
              </p:sp>
              <p:sp>
                <p:nvSpPr>
                  <p:cNvPr id="80" name="正方形/長方形 79"/>
                  <p:cNvSpPr/>
                  <p:nvPr/>
                </p:nvSpPr>
                <p:spPr>
                  <a:xfrm rot="16200000">
                    <a:off x="4155453" y="4654430"/>
                    <a:ext cx="2472696" cy="2878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  <a:latin typeface="Times New Roman"/>
                      <a:ea typeface="+mj-ea"/>
                      <a:cs typeface="Times New Roman"/>
                    </a:endParaRPr>
                  </a:p>
                </p:txBody>
              </p:sp>
              <p:sp>
                <p:nvSpPr>
                  <p:cNvPr id="81" name="正方形/長方形 80"/>
                  <p:cNvSpPr/>
                  <p:nvPr/>
                </p:nvSpPr>
                <p:spPr>
                  <a:xfrm>
                    <a:off x="5160029" y="3062346"/>
                    <a:ext cx="350785" cy="28033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latin typeface="Times New Roman"/>
                      <a:ea typeface="+mj-ea"/>
                      <a:cs typeface="Times New Roman"/>
                    </a:endParaRPr>
                  </a:p>
                </p:txBody>
              </p:sp>
              <p:sp>
                <p:nvSpPr>
                  <p:cNvPr id="82" name="正方形/長方形 81"/>
                  <p:cNvSpPr/>
                  <p:nvPr/>
                </p:nvSpPr>
                <p:spPr>
                  <a:xfrm>
                    <a:off x="4956262" y="5009212"/>
                    <a:ext cx="679632" cy="289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 smtClean="0">
                        <a:solidFill>
                          <a:schemeClr val="tx1"/>
                        </a:solidFill>
                        <a:latin typeface="Times New Roman"/>
                        <a:ea typeface="+mj-ea"/>
                        <a:cs typeface="Times New Roman"/>
                      </a:rPr>
                      <a:t>10</a:t>
                    </a:r>
                    <a:r>
                      <a:rPr lang="en-US" altLang="ja-JP" baseline="30000" dirty="0" smtClean="0">
                        <a:solidFill>
                          <a:schemeClr val="tx1"/>
                        </a:solidFill>
                        <a:latin typeface="Times New Roman"/>
                        <a:ea typeface="+mj-ea"/>
                        <a:cs typeface="Times New Roman"/>
                      </a:rPr>
                      <a:t>-4</a:t>
                    </a:r>
                    <a:endParaRPr kumimoji="1" lang="ja-JP" altLang="en-US" baseline="30000" dirty="0">
                      <a:solidFill>
                        <a:schemeClr val="tx1"/>
                      </a:solidFill>
                      <a:latin typeface="Times New Roman"/>
                      <a:ea typeface="+mj-ea"/>
                      <a:cs typeface="Times New Roman"/>
                    </a:endParaRPr>
                  </a:p>
                </p:txBody>
              </p:sp>
              <p:sp>
                <p:nvSpPr>
                  <p:cNvPr id="83" name="正方形/長方形 82"/>
                  <p:cNvSpPr/>
                  <p:nvPr/>
                </p:nvSpPr>
                <p:spPr>
                  <a:xfrm>
                    <a:off x="4956262" y="3988152"/>
                    <a:ext cx="721783" cy="2931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 smtClean="0">
                        <a:solidFill>
                          <a:schemeClr val="tx1"/>
                        </a:solidFill>
                        <a:latin typeface="Times New Roman"/>
                        <a:ea typeface="+mj-ea"/>
                        <a:cs typeface="Times New Roman"/>
                      </a:rPr>
                      <a:t>10</a:t>
                    </a:r>
                    <a:r>
                      <a:rPr lang="en-US" altLang="ja-JP" baseline="30000" dirty="0" smtClean="0">
                        <a:solidFill>
                          <a:schemeClr val="tx1"/>
                        </a:solidFill>
                        <a:latin typeface="Times New Roman"/>
                        <a:ea typeface="+mj-ea"/>
                        <a:cs typeface="Times New Roman"/>
                      </a:rPr>
                      <a:t>-3</a:t>
                    </a:r>
                    <a:endParaRPr kumimoji="1" lang="ja-JP" altLang="en-US" baseline="30000" dirty="0">
                      <a:solidFill>
                        <a:schemeClr val="tx1"/>
                      </a:solidFill>
                      <a:latin typeface="Times New Roman"/>
                      <a:ea typeface="+mj-ea"/>
                      <a:cs typeface="Times New Roman"/>
                    </a:endParaRPr>
                  </a:p>
                </p:txBody>
              </p:sp>
              <p:sp>
                <p:nvSpPr>
                  <p:cNvPr id="84" name="正方形/長方形 83"/>
                  <p:cNvSpPr/>
                  <p:nvPr/>
                </p:nvSpPr>
                <p:spPr>
                  <a:xfrm rot="5400000">
                    <a:off x="6785169" y="2269192"/>
                    <a:ext cx="164149" cy="22332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latin typeface="Times New Roman"/>
                      <a:ea typeface="+mj-ea"/>
                      <a:cs typeface="Times New Roman"/>
                    </a:endParaRPr>
                  </a:p>
                </p:txBody>
              </p:sp>
            </p:grpSp>
            <p:sp>
              <p:nvSpPr>
                <p:cNvPr id="75" name="正方形/長方形 74"/>
                <p:cNvSpPr/>
                <p:nvPr/>
              </p:nvSpPr>
              <p:spPr>
                <a:xfrm>
                  <a:off x="267623" y="1304280"/>
                  <a:ext cx="787561" cy="2675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dirty="0" smtClean="0">
                      <a:solidFill>
                        <a:schemeClr val="tx1"/>
                      </a:solidFill>
                      <a:latin typeface="Times New Roman"/>
                      <a:ea typeface="+mj-ea"/>
                      <a:cs typeface="Times New Roman"/>
                    </a:rPr>
                    <a:t>10</a:t>
                  </a:r>
                  <a:r>
                    <a:rPr lang="en-US" altLang="ja-JP" baseline="30000" dirty="0" smtClean="0">
                      <a:solidFill>
                        <a:schemeClr val="tx1"/>
                      </a:solidFill>
                      <a:latin typeface="Times New Roman"/>
                      <a:ea typeface="+mj-ea"/>
                      <a:cs typeface="Times New Roman"/>
                    </a:rPr>
                    <a:t>-2</a:t>
                  </a:r>
                  <a:endParaRPr kumimoji="1" lang="ja-JP" altLang="en-US" baseline="30000" dirty="0">
                    <a:solidFill>
                      <a:schemeClr val="tx1"/>
                    </a:solidFill>
                    <a:latin typeface="Times New Roman"/>
                    <a:ea typeface="+mj-ea"/>
                    <a:cs typeface="Times New Roman"/>
                  </a:endParaRPr>
                </a:p>
              </p:txBody>
            </p:sp>
          </p:grpSp>
          <p:sp>
            <p:nvSpPr>
              <p:cNvPr id="72" name="テキスト ボックス 71"/>
              <p:cNvSpPr txBox="1"/>
              <p:nvPr/>
            </p:nvSpPr>
            <p:spPr>
              <a:xfrm>
                <a:off x="521066" y="2329504"/>
                <a:ext cx="1542805" cy="440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ja-JP" dirty="0" smtClean="0">
                  <a:solidFill>
                    <a:srgbClr val="660066"/>
                  </a:solidFill>
                  <a:latin typeface="Times New Roman"/>
                  <a:ea typeface="+mj-ea"/>
                  <a:cs typeface="Times New Roman"/>
                </a:endParaRPr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846667" y="1411111"/>
                <a:ext cx="882952" cy="1576413"/>
              </a:xfrm>
              <a:custGeom>
                <a:avLst/>
                <a:gdLst>
                  <a:gd name="connsiteX0" fmla="*/ 0 w 882952"/>
                  <a:gd name="connsiteY0" fmla="*/ 1564318 h 1576413"/>
                  <a:gd name="connsiteX1" fmla="*/ 181428 w 882952"/>
                  <a:gd name="connsiteY1" fmla="*/ 536222 h 1576413"/>
                  <a:gd name="connsiteX2" fmla="*/ 350762 w 882952"/>
                  <a:gd name="connsiteY2" fmla="*/ 100794 h 1576413"/>
                  <a:gd name="connsiteX3" fmla="*/ 532190 w 882952"/>
                  <a:gd name="connsiteY3" fmla="*/ 76603 h 1576413"/>
                  <a:gd name="connsiteX4" fmla="*/ 701523 w 882952"/>
                  <a:gd name="connsiteY4" fmla="*/ 560413 h 1576413"/>
                  <a:gd name="connsiteX5" fmla="*/ 882952 w 882952"/>
                  <a:gd name="connsiteY5" fmla="*/ 1576413 h 157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952" h="1576413">
                    <a:moveTo>
                      <a:pt x="0" y="1564318"/>
                    </a:moveTo>
                    <a:cubicBezTo>
                      <a:pt x="61484" y="1172230"/>
                      <a:pt x="122968" y="780143"/>
                      <a:pt x="181428" y="536222"/>
                    </a:cubicBezTo>
                    <a:cubicBezTo>
                      <a:pt x="239888" y="292301"/>
                      <a:pt x="292302" y="177397"/>
                      <a:pt x="350762" y="100794"/>
                    </a:cubicBezTo>
                    <a:cubicBezTo>
                      <a:pt x="409222" y="24191"/>
                      <a:pt x="473730" y="0"/>
                      <a:pt x="532190" y="76603"/>
                    </a:cubicBezTo>
                    <a:cubicBezTo>
                      <a:pt x="590650" y="153206"/>
                      <a:pt x="643063" y="310445"/>
                      <a:pt x="701523" y="560413"/>
                    </a:cubicBezTo>
                    <a:cubicBezTo>
                      <a:pt x="759983" y="810381"/>
                      <a:pt x="882952" y="1576413"/>
                      <a:pt x="882952" y="1576413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0" name="正方形/長方形 99"/>
            <p:cNvSpPr/>
            <p:nvPr/>
          </p:nvSpPr>
          <p:spPr>
            <a:xfrm>
              <a:off x="-58647" y="1937922"/>
              <a:ext cx="902060" cy="3263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200" dirty="0" smtClean="0">
                  <a:solidFill>
                    <a:schemeClr val="tx1"/>
                  </a:solidFill>
                  <a:latin typeface="Times New Roman"/>
                  <a:ea typeface="+mj-ea"/>
                  <a:cs typeface="Times New Roman"/>
                </a:rPr>
                <a:t>νFν</a:t>
              </a:r>
              <a:endParaRPr kumimoji="1" lang="ja-JP" altLang="en-US" sz="2200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2300165" y="2377759"/>
              <a:ext cx="1358115" cy="497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0000FF"/>
                  </a:solidFill>
                  <a:latin typeface="Myriad Pro"/>
                  <a:ea typeface="+mj-ea"/>
                  <a:cs typeface="Myriad Pro"/>
                </a:rPr>
                <a:t>反射</a:t>
              </a:r>
              <a:endParaRPr kumimoji="1" lang="en-US" altLang="ja-JP" sz="2000" dirty="0" smtClean="0">
                <a:solidFill>
                  <a:srgbClr val="0000FF"/>
                </a:solidFill>
                <a:latin typeface="Myriad Pro"/>
                <a:ea typeface="+mj-ea"/>
                <a:cs typeface="Myriad Pro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1592801" y="1782925"/>
              <a:ext cx="559475" cy="290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altLang="ja-JP" sz="2400" dirty="0" smtClean="0">
                <a:solidFill>
                  <a:srgbClr val="000000"/>
                </a:solidFill>
                <a:latin typeface="Myriad Pro"/>
                <a:ea typeface="+mj-ea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730189" y="885023"/>
              <a:ext cx="1059229" cy="1988195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/>
                <a:cs typeface="Times New Roman"/>
              </a:endParaRPr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5573255" y="3641180"/>
            <a:ext cx="371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90"/>
                </a:solidFill>
                <a:latin typeface="Myriad Pro"/>
                <a:cs typeface="Myriad Pro"/>
              </a:rPr>
              <a:t>NGC 3516 </a:t>
            </a:r>
            <a:r>
              <a:rPr kumimoji="1" lang="ja-JP" altLang="en-US" sz="2000" dirty="0" smtClean="0">
                <a:solidFill>
                  <a:srgbClr val="000090"/>
                </a:solidFill>
                <a:latin typeface="Myriad Pro"/>
                <a:cs typeface="Myriad Pro"/>
              </a:rPr>
              <a:t>明るい時の「すざく」</a:t>
            </a:r>
            <a:endParaRPr kumimoji="1" lang="en-US" altLang="ja-JP" sz="2000" dirty="0" smtClean="0">
              <a:solidFill>
                <a:srgbClr val="000090"/>
              </a:solidFill>
              <a:latin typeface="Myriad Pro"/>
              <a:cs typeface="Myriad Pro"/>
            </a:endParaRPr>
          </a:p>
          <a:p>
            <a:r>
              <a:rPr kumimoji="1" lang="ja-JP" altLang="en-US" sz="2000" dirty="0" smtClean="0">
                <a:solidFill>
                  <a:srgbClr val="000090"/>
                </a:solidFill>
                <a:latin typeface="Myriad Pro"/>
                <a:cs typeface="Myriad Pro"/>
              </a:rPr>
              <a:t>スペクトル</a:t>
            </a:r>
            <a:endParaRPr kumimoji="1" lang="en-US" altLang="ja-JP" sz="2000" dirty="0" smtClean="0">
              <a:solidFill>
                <a:srgbClr val="000090"/>
              </a:solidFill>
              <a:latin typeface="Myriad Pro"/>
              <a:cs typeface="Myriad Pro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30399" y="1027597"/>
            <a:ext cx="465960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ブラックホール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(BH)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周辺に形成された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</a:t>
            </a: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コロナによる逆コンプトンで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endParaRPr lang="en-US" altLang="ja-JP" sz="2100" dirty="0" smtClean="0">
              <a:solidFill>
                <a:srgbClr val="FF66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は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一種類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と仮定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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コロナは単領域かつ電子温度と</a:t>
            </a:r>
            <a:endParaRPr lang="en-US" altLang="ja-JP" sz="21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       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光学的厚み一様</a:t>
            </a:r>
            <a:endParaRPr lang="en-US" altLang="ja-JP" sz="21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  <p:grpSp>
        <p:nvGrpSpPr>
          <p:cNvPr id="145" name="図形グループ 144"/>
          <p:cNvGrpSpPr/>
          <p:nvPr/>
        </p:nvGrpSpPr>
        <p:grpSpPr>
          <a:xfrm>
            <a:off x="5195675" y="2375496"/>
            <a:ext cx="3911103" cy="1054421"/>
            <a:chOff x="4821974" y="2356717"/>
            <a:chExt cx="3911103" cy="1054421"/>
          </a:xfrm>
        </p:grpSpPr>
        <p:grpSp>
          <p:nvGrpSpPr>
            <p:cNvPr id="115" name="図形グループ 114"/>
            <p:cNvGrpSpPr/>
            <p:nvPr/>
          </p:nvGrpSpPr>
          <p:grpSpPr>
            <a:xfrm>
              <a:off x="4836768" y="2356717"/>
              <a:ext cx="3568665" cy="1054421"/>
              <a:chOff x="5207207" y="1195527"/>
              <a:chExt cx="3472277" cy="1611784"/>
            </a:xfrm>
          </p:grpSpPr>
          <p:sp>
            <p:nvSpPr>
              <p:cNvPr id="111" name="台形 110"/>
              <p:cNvSpPr/>
              <p:nvPr/>
            </p:nvSpPr>
            <p:spPr>
              <a:xfrm rot="5400000">
                <a:off x="6133678" y="813224"/>
                <a:ext cx="570770" cy="2423712"/>
              </a:xfrm>
              <a:prstGeom prst="trapezoid">
                <a:avLst>
                  <a:gd name="adj" fmla="val 34259"/>
                </a:avLst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0" dirty="0">
                  <a:latin typeface="Myriad Pro"/>
                  <a:ea typeface="+mj-ea"/>
                  <a:cs typeface="Myriad Pro"/>
                </a:endParaRPr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6969727" y="1195527"/>
                <a:ext cx="1504272" cy="1611784"/>
              </a:xfrm>
              <a:prstGeom prst="ellipse">
                <a:avLst/>
              </a:prstGeom>
              <a:solidFill>
                <a:srgbClr val="FFFF00">
                  <a:alpha val="51000"/>
                </a:srgbClr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0" dirty="0">
                  <a:latin typeface="Myriad Pro"/>
                  <a:ea typeface="+mj-ea"/>
                  <a:cs typeface="Myriad Pro"/>
                </a:endParaRPr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8251573" y="1609936"/>
                <a:ext cx="427911" cy="7090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0" dirty="0">
                  <a:latin typeface="Myriad Pro"/>
                  <a:ea typeface="+mj-ea"/>
                  <a:cs typeface="Myriad Pro"/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6228117" y="2093134"/>
                <a:ext cx="1826430" cy="6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100" b="1" dirty="0" smtClean="0">
                    <a:solidFill>
                      <a:srgbClr val="000090"/>
                    </a:solidFill>
                    <a:latin typeface="Myriad Pro"/>
                    <a:ea typeface="+mj-ea"/>
                    <a:cs typeface="Myriad Pro"/>
                  </a:rPr>
                  <a:t>黒体</a:t>
                </a:r>
                <a:r>
                  <a:rPr lang="en-US" altLang="ja-JP" sz="2100" b="1" dirty="0" smtClean="0">
                    <a:solidFill>
                      <a:srgbClr val="000090"/>
                    </a:solidFill>
                    <a:latin typeface="Myriad Pro"/>
                    <a:ea typeface="+mj-ea"/>
                    <a:cs typeface="Myriad Pro"/>
                  </a:rPr>
                  <a:t> (</a:t>
                </a:r>
                <a:r>
                  <a:rPr lang="ja-JP" altLang="en-US" sz="2100" b="1" dirty="0" smtClean="0">
                    <a:solidFill>
                      <a:srgbClr val="000090"/>
                    </a:solidFill>
                    <a:latin typeface="Myriad Pro"/>
                    <a:ea typeface="+mj-ea"/>
                    <a:cs typeface="Myriad Pro"/>
                  </a:rPr>
                  <a:t>可視光</a:t>
                </a:r>
                <a:r>
                  <a:rPr lang="en-US" altLang="ja-JP" sz="2100" b="1" dirty="0" smtClean="0">
                    <a:solidFill>
                      <a:srgbClr val="000090"/>
                    </a:solidFill>
                    <a:latin typeface="Myriad Pro"/>
                    <a:ea typeface="+mj-ea"/>
                    <a:cs typeface="Myriad Pro"/>
                  </a:rPr>
                  <a:t>)</a:t>
                </a:r>
                <a:endParaRPr kumimoji="1" lang="ja-JP" altLang="en-US" sz="2100" b="1" dirty="0">
                  <a:solidFill>
                    <a:srgbClr val="000090"/>
                  </a:solidFill>
                  <a:latin typeface="Myriad Pro"/>
                  <a:ea typeface="+mj-ea"/>
                  <a:cs typeface="Myriad Pro"/>
                </a:endParaRPr>
              </a:p>
            </p:txBody>
          </p:sp>
        </p:grpSp>
        <p:sp>
          <p:nvSpPr>
            <p:cNvPr id="116" name="テキスト ボックス 115"/>
            <p:cNvSpPr txBox="1"/>
            <p:nvPr/>
          </p:nvSpPr>
          <p:spPr>
            <a:xfrm>
              <a:off x="7680270" y="3013506"/>
              <a:ext cx="1052807" cy="37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40"/>
                </a:lnSpc>
              </a:pPr>
              <a:r>
                <a:rPr lang="en-US" altLang="ja-JP" sz="2100" b="1" dirty="0" smtClean="0">
                  <a:latin typeface="Myriad Pro"/>
                  <a:ea typeface="+mj-ea"/>
                  <a:cs typeface="Myriad Pro"/>
                </a:rPr>
                <a:t>BH</a:t>
              </a:r>
              <a:endParaRPr lang="en-US" altLang="ja-JP" sz="2100" b="1" dirty="0">
                <a:latin typeface="Myriad Pro"/>
                <a:ea typeface="+mj-ea"/>
                <a:cs typeface="Myriad Pro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4821974" y="2672415"/>
              <a:ext cx="15835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100" b="1" dirty="0" smtClean="0">
                  <a:solidFill>
                    <a:schemeClr val="bg1"/>
                  </a:solidFill>
                  <a:latin typeface="Myriad Pro"/>
                  <a:ea typeface="+mj-ea"/>
                  <a:cs typeface="Myriad Pro"/>
                </a:rPr>
                <a:t>降着円盤</a:t>
              </a:r>
              <a:endParaRPr kumimoji="1" lang="ja-JP" altLang="en-US" sz="2100" b="1" dirty="0">
                <a:solidFill>
                  <a:schemeClr val="bg1"/>
                </a:solidFill>
                <a:latin typeface="Myriad Pro"/>
                <a:ea typeface="+mj-ea"/>
                <a:cs typeface="Myriad Pro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7130359" y="2432248"/>
              <a:ext cx="100971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solidFill>
                    <a:srgbClr val="FF6600"/>
                  </a:solidFill>
                  <a:latin typeface="Myriad Pro"/>
                  <a:ea typeface="+mj-ea"/>
                  <a:cs typeface="Myriad Pro"/>
                </a:rPr>
                <a:t>コロナ</a:t>
              </a:r>
              <a:endParaRPr kumimoji="1" lang="en-US" altLang="ja-JP" sz="22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endParaRPr>
            </a:p>
          </p:txBody>
        </p:sp>
        <p:cxnSp>
          <p:nvCxnSpPr>
            <p:cNvPr id="144" name="直線矢印コネクタ 143"/>
            <p:cNvCxnSpPr/>
            <p:nvPr/>
          </p:nvCxnSpPr>
          <p:spPr>
            <a:xfrm flipV="1">
              <a:off x="6904913" y="2509218"/>
              <a:ext cx="260044" cy="374710"/>
            </a:xfrm>
            <a:prstGeom prst="straightConnector1">
              <a:avLst/>
            </a:prstGeom>
            <a:ln w="44450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直線矢印コネクタ 153"/>
          <p:cNvCxnSpPr/>
          <p:nvPr/>
        </p:nvCxnSpPr>
        <p:spPr>
          <a:xfrm flipH="1">
            <a:off x="6601777" y="2532181"/>
            <a:ext cx="866680" cy="250309"/>
          </a:xfrm>
          <a:prstGeom prst="straightConnector1">
            <a:avLst/>
          </a:prstGeom>
          <a:ln w="44450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 flipV="1">
            <a:off x="7492180" y="1612443"/>
            <a:ext cx="996944" cy="915554"/>
          </a:xfrm>
          <a:prstGeom prst="straightConnector1">
            <a:avLst/>
          </a:prstGeom>
          <a:ln w="44450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/>
          <p:cNvSpPr txBox="1"/>
          <p:nvPr/>
        </p:nvSpPr>
        <p:spPr>
          <a:xfrm>
            <a:off x="10314" y="563221"/>
            <a:ext cx="282178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200" dirty="0" smtClean="0">
                <a:latin typeface="Myriad Pro"/>
                <a:ea typeface="+mj-ea"/>
                <a:sym typeface="Wingdings"/>
              </a:rPr>
              <a:t>☆</a:t>
            </a:r>
            <a:r>
              <a:rPr lang="en-US" altLang="ja-JP" sz="2200" u="sng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200" u="sng" dirty="0" smtClean="0">
                <a:latin typeface="Myriad Pro"/>
                <a:ea typeface="+mj-ea"/>
                <a:sym typeface="Wingdings"/>
              </a:rPr>
              <a:t>これまでの描像</a:t>
            </a:r>
            <a:endParaRPr lang="en-US" altLang="ja-JP" sz="2400" u="sng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-3861" y="3198724"/>
            <a:ext cx="432041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200" dirty="0" smtClean="0"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200" u="sng" dirty="0" smtClean="0">
                <a:latin typeface="Myriad Pro"/>
                <a:ea typeface="+mj-ea"/>
                <a:sym typeface="Wingdings"/>
              </a:rPr>
              <a:t>時間変動を考慮した新たな描像</a:t>
            </a:r>
            <a:endParaRPr lang="en-US" altLang="ja-JP" sz="2200" u="sng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663001" y="673388"/>
            <a:ext cx="1203870" cy="6008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rPr>
              <a:t>単一</a:t>
            </a:r>
            <a:r>
              <a:rPr lang="en-US" altLang="ja-JP" sz="20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rPr>
              <a:t>PL</a:t>
            </a:r>
            <a:r>
              <a:rPr lang="ja-JP" altLang="en-US" sz="20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rPr>
              <a:t>型</a:t>
            </a:r>
            <a:endParaRPr lang="en-US" altLang="ja-JP" sz="2000" dirty="0" smtClean="0">
              <a:solidFill>
                <a:srgbClr val="FF6600"/>
              </a:solidFill>
              <a:latin typeface="Myriad Pro"/>
              <a:ea typeface="+mj-ea"/>
              <a:cs typeface="Myriad Pro"/>
            </a:endParaRPr>
          </a:p>
          <a:p>
            <a:r>
              <a:rPr lang="ja-JP" altLang="en-US" sz="20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rPr>
              <a:t>一次</a:t>
            </a:r>
            <a:r>
              <a:rPr lang="en-US" altLang="ja-JP" sz="20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rPr>
              <a:t>X</a:t>
            </a:r>
            <a:r>
              <a:rPr lang="ja-JP" altLang="en-US" sz="2000" dirty="0" smtClean="0">
                <a:solidFill>
                  <a:srgbClr val="FF6600"/>
                </a:solidFill>
                <a:latin typeface="Myriad Pro"/>
                <a:ea typeface="+mj-ea"/>
                <a:cs typeface="Myriad Pro"/>
              </a:rPr>
              <a:t>線</a:t>
            </a:r>
            <a:endParaRPr kumimoji="1" lang="en-US" altLang="ja-JP" sz="2000" dirty="0" smtClean="0">
              <a:solidFill>
                <a:srgbClr val="FF6600"/>
              </a:solidFill>
              <a:latin typeface="Myriad Pro"/>
              <a:ea typeface="+mj-ea"/>
              <a:cs typeface="Myriad Pro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5369947" y="2354745"/>
            <a:ext cx="1457709" cy="2323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Energy (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keV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)</a:t>
            </a:r>
            <a:endParaRPr kumimoji="1" lang="ja-JP" altLang="en-US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V="1">
            <a:off x="6565608" y="1414101"/>
            <a:ext cx="1370473" cy="136839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984568" y="5256134"/>
            <a:ext cx="18261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900" b="1" dirty="0" smtClean="0">
                <a:solidFill>
                  <a:srgbClr val="660066"/>
                </a:solidFill>
                <a:latin typeface="+mn-ea"/>
                <a:cs typeface="Myriad Pro"/>
              </a:rPr>
              <a:t>ハード一次</a:t>
            </a:r>
            <a:r>
              <a:rPr lang="ja-JP" altLang="en-US" sz="1900" b="1" dirty="0" smtClean="0">
                <a:solidFill>
                  <a:srgbClr val="660066"/>
                </a:solidFill>
                <a:latin typeface="+mn-ea"/>
                <a:cs typeface="Myriad Pro"/>
              </a:rPr>
              <a:t>成分</a:t>
            </a:r>
            <a:r>
              <a:rPr kumimoji="1" lang="en-US" altLang="ja-JP" sz="1900" b="1" dirty="0" smtClean="0">
                <a:solidFill>
                  <a:srgbClr val="660066"/>
                </a:solidFill>
                <a:latin typeface="+mn-ea"/>
                <a:cs typeface="Myriad Pro"/>
              </a:rPr>
              <a:t> </a:t>
            </a:r>
          </a:p>
          <a:p>
            <a:pPr algn="ctr"/>
            <a:r>
              <a:rPr kumimoji="1" lang="en-US" altLang="ja-JP" sz="1900" b="1" dirty="0" smtClean="0">
                <a:solidFill>
                  <a:srgbClr val="660066"/>
                </a:solidFill>
                <a:latin typeface="+mn-ea"/>
                <a:cs typeface="Myriad Pro"/>
              </a:rPr>
              <a:t>(Γ〜1.7)</a:t>
            </a:r>
            <a:endParaRPr kumimoji="1" lang="ja-JP" altLang="en-US" sz="1900" b="1" dirty="0" smtClean="0">
              <a:solidFill>
                <a:srgbClr val="660066"/>
              </a:solidFill>
              <a:latin typeface="+mn-ea"/>
              <a:cs typeface="Myriad Pro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514859" y="4822475"/>
            <a:ext cx="17235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900" b="1" dirty="0" smtClean="0">
                <a:solidFill>
                  <a:srgbClr val="FF6600"/>
                </a:solidFill>
                <a:latin typeface="+mn-ea"/>
                <a:cs typeface="Myriad Pro"/>
              </a:rPr>
              <a:t>ソフト一次成分</a:t>
            </a:r>
            <a:r>
              <a:rPr kumimoji="1" lang="en-US" altLang="ja-JP" sz="1900" b="1" dirty="0" smtClean="0">
                <a:solidFill>
                  <a:srgbClr val="FF6600"/>
                </a:solidFill>
                <a:latin typeface="+mn-ea"/>
                <a:cs typeface="Myriad Pro"/>
              </a:rPr>
              <a:t> </a:t>
            </a:r>
          </a:p>
          <a:p>
            <a:pPr algn="ctr"/>
            <a:r>
              <a:rPr kumimoji="1" lang="en-US" altLang="ja-JP" sz="1900" b="1" dirty="0" smtClean="0">
                <a:solidFill>
                  <a:srgbClr val="FF6600"/>
                </a:solidFill>
                <a:latin typeface="+mn-ea"/>
                <a:cs typeface="Myriad Pro"/>
              </a:rPr>
              <a:t>(Γ〜2.3)</a:t>
            </a:r>
            <a:endParaRPr kumimoji="1" lang="ja-JP" altLang="en-US" sz="1900" b="1" dirty="0" smtClean="0">
              <a:solidFill>
                <a:srgbClr val="FF6600"/>
              </a:solidFill>
              <a:latin typeface="+mn-ea"/>
              <a:cs typeface="Myriad Pro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4981533" y="3581653"/>
            <a:ext cx="4153467" cy="3139822"/>
          </a:xfrm>
          <a:prstGeom prst="rect">
            <a:avLst/>
          </a:prstGeom>
          <a:noFill/>
          <a:ln w="38100">
            <a:solidFill>
              <a:srgbClr val="1373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04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台形 46"/>
          <p:cNvSpPr/>
          <p:nvPr/>
        </p:nvSpPr>
        <p:spPr>
          <a:xfrm rot="16200000">
            <a:off x="2757756" y="3994266"/>
            <a:ext cx="373817" cy="2201082"/>
          </a:xfrm>
          <a:prstGeom prst="trapezoid">
            <a:avLst>
              <a:gd name="adj" fmla="val 3657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 b="1" dirty="0">
              <a:latin typeface="+mj-ea"/>
              <a:ea typeface="+mj-ea"/>
              <a:cs typeface="Myriad Pro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665373" y="4708731"/>
            <a:ext cx="1099471" cy="771732"/>
          </a:xfrm>
          <a:prstGeom prst="ellipse">
            <a:avLst/>
          </a:prstGeom>
          <a:solidFill>
            <a:srgbClr val="FF66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 b="1" dirty="0">
              <a:latin typeface="+mj-ea"/>
              <a:ea typeface="+mj-ea"/>
              <a:cs typeface="Myriad Pro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295811" y="3561648"/>
            <a:ext cx="3829747" cy="2396400"/>
            <a:chOff x="2653944" y="3173878"/>
            <a:chExt cx="4321825" cy="2746083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2653944" y="3173878"/>
              <a:ext cx="4321825" cy="2746083"/>
              <a:chOff x="2713356" y="2614999"/>
              <a:chExt cx="4321825" cy="2746083"/>
            </a:xfrm>
          </p:grpSpPr>
          <p:grpSp>
            <p:nvGrpSpPr>
              <p:cNvPr id="25" name="図形グループ 19"/>
              <p:cNvGrpSpPr/>
              <p:nvPr/>
            </p:nvGrpSpPr>
            <p:grpSpPr>
              <a:xfrm>
                <a:off x="2713356" y="3754388"/>
                <a:ext cx="4303116" cy="1606694"/>
                <a:chOff x="420208" y="1503101"/>
                <a:chExt cx="4303116" cy="1700257"/>
              </a:xfrm>
            </p:grpSpPr>
            <p:sp>
              <p:nvSpPr>
                <p:cNvPr id="34" name="円/楕円 33"/>
                <p:cNvSpPr/>
                <p:nvPr/>
              </p:nvSpPr>
              <p:spPr>
                <a:xfrm>
                  <a:off x="455080" y="1927363"/>
                  <a:ext cx="479695" cy="456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100" b="1" dirty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20208" y="1503101"/>
                  <a:ext cx="649553" cy="48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100" dirty="0" smtClean="0">
                      <a:latin typeface="+mj-ea"/>
                      <a:ea typeface="+mj-ea"/>
                      <a:cs typeface="Myriad Pro"/>
                    </a:rPr>
                    <a:t>BH</a:t>
                  </a:r>
                  <a:endParaRPr kumimoji="1" lang="ja-JP" altLang="en-US" sz="2100" dirty="0" smtClean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357646" y="2721084"/>
                  <a:ext cx="161872" cy="48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sz="2100" b="1" dirty="0" smtClean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3253319" y="1900328"/>
                  <a:ext cx="1470005" cy="48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100" dirty="0" smtClean="0">
                      <a:solidFill>
                        <a:srgbClr val="FFFFFF"/>
                      </a:solidFill>
                      <a:latin typeface="+mj-ea"/>
                      <a:ea typeface="+mj-ea"/>
                      <a:cs typeface="Myriad Pro"/>
                    </a:rPr>
                    <a:t>降着円盤</a:t>
                  </a:r>
                  <a:endParaRPr kumimoji="1" lang="en-US" altLang="ja-JP" sz="2100" dirty="0" smtClean="0">
                    <a:solidFill>
                      <a:srgbClr val="FFFFFF"/>
                    </a:solidFill>
                    <a:latin typeface="+mj-ea"/>
                    <a:ea typeface="+mj-ea"/>
                    <a:cs typeface="Myriad Pro"/>
                  </a:endParaRPr>
                </a:p>
              </p:txBody>
            </p:sp>
          </p:grpSp>
          <p:cxnSp>
            <p:nvCxnSpPr>
              <p:cNvPr id="26" name="直線矢印コネクタ 25"/>
              <p:cNvCxnSpPr/>
              <p:nvPr/>
            </p:nvCxnSpPr>
            <p:spPr>
              <a:xfrm rot="5400000" flipH="1" flipV="1">
                <a:off x="5807237" y="3436225"/>
                <a:ext cx="1209952" cy="402948"/>
              </a:xfrm>
              <a:prstGeom prst="straightConnector1">
                <a:avLst/>
              </a:prstGeom>
              <a:ln w="44450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4023943" y="3136239"/>
                <a:ext cx="1520487" cy="476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一次</a:t>
                </a:r>
                <a:r>
                  <a:rPr lang="en-US" altLang="ja-JP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X</a:t>
                </a:r>
                <a:r>
                  <a:rPr lang="ja-JP" altLang="en-US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線</a:t>
                </a:r>
                <a:endParaRPr kumimoji="1" lang="en-US" altLang="ja-JP" sz="2100" dirty="0" smtClean="0">
                  <a:solidFill>
                    <a:srgbClr val="FF00F0"/>
                  </a:solidFill>
                  <a:latin typeface="+mj-ea"/>
                  <a:ea typeface="+mj-ea"/>
                  <a:cs typeface="Myriad Pro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5711088" y="2614999"/>
                <a:ext cx="1324093" cy="45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100" dirty="0" smtClean="0">
                    <a:solidFill>
                      <a:srgbClr val="000090"/>
                    </a:solidFill>
                    <a:latin typeface="+mj-ea"/>
                    <a:ea typeface="+mj-ea"/>
                    <a:cs typeface="Myriad Pro"/>
                  </a:rPr>
                  <a:t>可視光</a:t>
                </a:r>
                <a:endParaRPr lang="en-US" altLang="ja-JP" sz="2100" dirty="0" smtClean="0">
                  <a:solidFill>
                    <a:srgbClr val="000090"/>
                  </a:solidFill>
                  <a:latin typeface="+mj-ea"/>
                  <a:ea typeface="+mj-ea"/>
                  <a:cs typeface="Myriad Pro"/>
                </a:endParaRPr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 rot="5400000" flipH="1" flipV="1">
                <a:off x="4497532" y="3676454"/>
                <a:ext cx="553324" cy="205626"/>
              </a:xfrm>
              <a:prstGeom prst="straightConnector1">
                <a:avLst/>
              </a:prstGeom>
              <a:ln w="44450">
                <a:solidFill>
                  <a:srgbClr val="FF0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線矢印コネクタ 19"/>
            <p:cNvCxnSpPr/>
            <p:nvPr/>
          </p:nvCxnSpPr>
          <p:spPr>
            <a:xfrm rot="5400000" flipH="1" flipV="1">
              <a:off x="5346546" y="4344097"/>
              <a:ext cx="648532" cy="232365"/>
            </a:xfrm>
            <a:prstGeom prst="straightConnector1">
              <a:avLst/>
            </a:prstGeom>
            <a:ln w="4445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114496" y="3702419"/>
              <a:ext cx="1523454" cy="47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100" dirty="0" smtClean="0">
                  <a:solidFill>
                    <a:srgbClr val="3366FF"/>
                  </a:solidFill>
                  <a:latin typeface="+mj-ea"/>
                  <a:ea typeface="+mj-ea"/>
                  <a:cs typeface="Myriad Pro"/>
                </a:rPr>
                <a:t>反射</a:t>
              </a:r>
              <a:endParaRPr kumimoji="1" lang="en-US" altLang="ja-JP" sz="2100" dirty="0" smtClean="0">
                <a:solidFill>
                  <a:srgbClr val="3366FF"/>
                </a:solidFill>
                <a:latin typeface="+mj-ea"/>
                <a:ea typeface="+mj-ea"/>
                <a:cs typeface="Myriad Pro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4634032" y="4614808"/>
              <a:ext cx="920597" cy="169738"/>
            </a:xfrm>
            <a:prstGeom prst="straightConnector1">
              <a:avLst/>
            </a:prstGeom>
            <a:ln w="44450">
              <a:solidFill>
                <a:srgbClr val="FF0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16200000" flipV="1">
              <a:off x="4533626" y="4638792"/>
              <a:ext cx="334913" cy="179863"/>
            </a:xfrm>
            <a:prstGeom prst="straightConnector1">
              <a:avLst/>
            </a:prstGeom>
            <a:ln w="44450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2. X</a:t>
            </a:r>
            <a:r>
              <a:rPr lang="ja-JP" altLang="en-US" sz="2800" b="1" dirty="0" smtClean="0">
                <a:latin typeface="Myriad Pro"/>
                <a:cs typeface="Myriad Pro"/>
              </a:rPr>
              <a:t>線</a:t>
            </a:r>
            <a:r>
              <a:rPr lang="en-US" altLang="ja-JP" sz="2800" b="1" dirty="0" smtClean="0">
                <a:latin typeface="Myriad Pro"/>
                <a:cs typeface="Myriad Pro"/>
              </a:rPr>
              <a:t>−</a:t>
            </a:r>
            <a:r>
              <a:rPr lang="ja-JP" altLang="en-US" sz="2800" b="1" dirty="0" smtClean="0">
                <a:latin typeface="Myriad Pro"/>
                <a:cs typeface="Myriad Pro"/>
              </a:rPr>
              <a:t>可視光の同時モニタによる</a:t>
            </a:r>
            <a:r>
              <a:rPr lang="en-US" altLang="ja-JP" sz="2800" b="1" dirty="0" smtClean="0">
                <a:latin typeface="Myriad Pro"/>
                <a:cs typeface="Myriad Pro"/>
              </a:rPr>
              <a:t>AGN</a:t>
            </a:r>
            <a:r>
              <a:rPr lang="ja-JP" altLang="en-US" sz="2800" b="1" dirty="0" smtClean="0">
                <a:latin typeface="Myriad Pro"/>
                <a:cs typeface="Myriad Pro"/>
              </a:rPr>
              <a:t>エンジンの研究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402450" y="1243938"/>
            <a:ext cx="3901439" cy="2107334"/>
            <a:chOff x="-2436" y="2130673"/>
            <a:chExt cx="4458481" cy="2107334"/>
          </a:xfrm>
        </p:grpSpPr>
        <p:grpSp>
          <p:nvGrpSpPr>
            <p:cNvPr id="46" name="図形グループ 45"/>
            <p:cNvGrpSpPr/>
            <p:nvPr/>
          </p:nvGrpSpPr>
          <p:grpSpPr>
            <a:xfrm>
              <a:off x="-2436" y="2154944"/>
              <a:ext cx="4152547" cy="2083063"/>
              <a:chOff x="-12595" y="2243776"/>
              <a:chExt cx="4080118" cy="1658951"/>
            </a:xfrm>
          </p:grpSpPr>
          <p:pic>
            <p:nvPicPr>
              <p:cNvPr id="2" name="図 1" descr="スクリーンショット 2014-03-17 13.51.25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47"/>
              <a:stretch/>
            </p:blipFill>
            <p:spPr>
              <a:xfrm>
                <a:off x="-12595" y="2243776"/>
                <a:ext cx="4045894" cy="1232797"/>
              </a:xfrm>
              <a:prstGeom prst="rect">
                <a:avLst/>
              </a:prstGeom>
            </p:spPr>
          </p:pic>
          <p:pic>
            <p:nvPicPr>
              <p:cNvPr id="45" name="図 44" descr="スクリーンショット 2014-03-17 23.03.15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482" y="3439894"/>
                <a:ext cx="3783041" cy="462833"/>
              </a:xfrm>
              <a:prstGeom prst="rect">
                <a:avLst/>
              </a:prstGeom>
            </p:spPr>
          </p:pic>
        </p:grpSp>
        <p:sp>
          <p:nvSpPr>
            <p:cNvPr id="48" name="正方形/長方形 47"/>
            <p:cNvSpPr/>
            <p:nvPr/>
          </p:nvSpPr>
          <p:spPr>
            <a:xfrm>
              <a:off x="2325199" y="2245360"/>
              <a:ext cx="914400" cy="213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084352" y="2130673"/>
              <a:ext cx="23716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X</a:t>
              </a:r>
              <a:r>
                <a:rPr lang="ja-JP" altLang="en-US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線</a:t>
              </a:r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(2-10 </a:t>
              </a:r>
              <a:r>
                <a:rPr lang="en-US" altLang="ja-JP" sz="2100" dirty="0" err="1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keV</a:t>
              </a:r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) 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91281" y="3183814"/>
              <a:ext cx="12903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100" dirty="0">
                  <a:solidFill>
                    <a:srgbClr val="000090"/>
                  </a:solidFill>
                  <a:latin typeface="+mj-ea"/>
                  <a:ea typeface="+mj-ea"/>
                  <a:cs typeface="Myriad Pro"/>
                </a:rPr>
                <a:t>B</a:t>
              </a:r>
              <a:r>
                <a:rPr lang="ja-JP" altLang="en-US" sz="2100" dirty="0" smtClean="0">
                  <a:solidFill>
                    <a:srgbClr val="000090"/>
                  </a:solidFill>
                  <a:latin typeface="+mj-ea"/>
                  <a:ea typeface="+mj-ea"/>
                  <a:cs typeface="Myriad Pro"/>
                </a:rPr>
                <a:t>バンド</a:t>
              </a:r>
              <a:r>
                <a:rPr lang="en-US" altLang="ja-JP" sz="2100" dirty="0" smtClean="0">
                  <a:solidFill>
                    <a:srgbClr val="000090"/>
                  </a:solidFill>
                  <a:latin typeface="+mj-ea"/>
                  <a:ea typeface="+mj-ea"/>
                  <a:cs typeface="Myriad Pro"/>
                </a:rPr>
                <a:t> 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9557" y="2316442"/>
              <a:ext cx="123003" cy="12590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2339957" y="2450568"/>
            <a:ext cx="17841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cs typeface="Myriad Pro"/>
              </a:rPr>
              <a:t>Maoz+02 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-718908" y="1743940"/>
            <a:ext cx="197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  <a:cs typeface="Myriad Pro"/>
              </a:rPr>
              <a:t>平均値で規格化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  <a:cs typeface="Myriad Pro"/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  <a:cs typeface="Myriad Pro"/>
              </a:rPr>
              <a:t>したフラックス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  <a:cs typeface="Myriad Pro"/>
              </a:rPr>
              <a:t> 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-67388" y="502520"/>
            <a:ext cx="919727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変動が激しい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I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型セイファート銀河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NGC 3516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をターゲットとして選定</a:t>
            </a:r>
            <a:endParaRPr lang="en-US" altLang="ja-JP" sz="2100" dirty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549960" y="5319915"/>
            <a:ext cx="2039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00" dirty="0" smtClean="0">
                <a:solidFill>
                  <a:srgbClr val="FF00F0"/>
                </a:solidFill>
                <a:latin typeface="+mj-ea"/>
                <a:ea typeface="+mj-ea"/>
                <a:cs typeface="Myriad Pro"/>
              </a:rPr>
              <a:t>円盤と深く</a:t>
            </a:r>
            <a:endParaRPr lang="en-US" altLang="ja-JP" sz="2100" dirty="0" smtClean="0">
              <a:solidFill>
                <a:srgbClr val="FF00F0"/>
              </a:solidFill>
              <a:latin typeface="+mj-ea"/>
              <a:ea typeface="+mj-ea"/>
              <a:cs typeface="Myriad Pro"/>
            </a:endParaRPr>
          </a:p>
          <a:p>
            <a:pPr algn="ctr"/>
            <a:r>
              <a:rPr lang="ja-JP" altLang="en-US" sz="2100" dirty="0" smtClean="0">
                <a:solidFill>
                  <a:srgbClr val="FF00F0"/>
                </a:solidFill>
                <a:latin typeface="+mj-ea"/>
                <a:ea typeface="+mj-ea"/>
                <a:cs typeface="Myriad Pro"/>
              </a:rPr>
              <a:t>関係するコロナ</a:t>
            </a:r>
            <a:endParaRPr lang="en-US" altLang="ja-JP" sz="2100" dirty="0" smtClean="0">
              <a:solidFill>
                <a:srgbClr val="FF00F0"/>
              </a:solidFill>
              <a:latin typeface="+mj-ea"/>
              <a:ea typeface="+mj-ea"/>
              <a:cs typeface="Myriad Pro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930927" y="904819"/>
            <a:ext cx="5410629" cy="5678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過去の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NGC 3516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モニタ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(Maoz+02)    </a:t>
            </a: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RXTE/PCA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と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WISE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観測所の同時観測で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良い相関が得られず</a:t>
            </a:r>
            <a:r>
              <a:rPr lang="en-US" altLang="ja-JP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 (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相関係数</a:t>
            </a:r>
            <a:r>
              <a:rPr lang="en-US" altLang="ja-JP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~0.3)</a:t>
            </a:r>
          </a:p>
          <a:p>
            <a:pPr>
              <a:spcBef>
                <a:spcPts val="18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我々の複数の一次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線描像による解釈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	  </a:t>
            </a:r>
            <a:r>
              <a:rPr lang="ja-JP" altLang="en-US" sz="2100" dirty="0" smtClean="0">
                <a:solidFill>
                  <a:srgbClr val="2DBD33"/>
                </a:solidFill>
                <a:latin typeface="Myriad Pro"/>
                <a:ea typeface="+mj-ea"/>
                <a:sym typeface="Wingdings"/>
              </a:rPr>
              <a:t>円盤と関係しないコロナ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と</a:t>
            </a:r>
            <a:r>
              <a:rPr lang="ja-JP" altLang="en-US" sz="2100" dirty="0" smtClean="0">
                <a:solidFill>
                  <a:srgbClr val="FF00F0"/>
                </a:solidFill>
                <a:latin typeface="Myriad Pro"/>
                <a:ea typeface="+mj-ea"/>
                <a:sym typeface="Wingdings"/>
              </a:rPr>
              <a:t>するコロナ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が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混在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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Maoz+02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モニタは</a:t>
            </a:r>
            <a:r>
              <a:rPr lang="ja-JP" altLang="en-US" sz="2100" dirty="0" smtClean="0">
                <a:solidFill>
                  <a:srgbClr val="2DBD33"/>
                </a:solidFill>
                <a:latin typeface="Myriad Pro"/>
                <a:ea typeface="+mj-ea"/>
                <a:sym typeface="Wingdings"/>
              </a:rPr>
              <a:t>前者</a:t>
            </a:r>
            <a:r>
              <a:rPr lang="en-US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が卓越</a:t>
            </a:r>
            <a:endParaRPr lang="en-US" altLang="ja-JP" sz="2100" dirty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8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各一次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線の時間変動を可視光と比較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        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sym typeface="Wingdings"/>
              </a:rPr>
              <a:t>ソフト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sym typeface="Wingdings"/>
              </a:rPr>
              <a:t>および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sym typeface="Wingdings"/>
              </a:rPr>
              <a:t>ハード成分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sym typeface="Wingdings"/>
              </a:rPr>
              <a:t>のどちらが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sym typeface="Wingdings"/>
              </a:rPr>
              <a:t>円盤</a:t>
            </a:r>
            <a:endParaRPr lang="en-US" altLang="ja-JP" sz="2100" dirty="0" smtClean="0">
              <a:solidFill>
                <a:srgbClr val="000090"/>
              </a:solidFill>
              <a:latin typeface="Myriad Pro"/>
              <a:sym typeface="Wingdings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 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sym typeface="Wingdings"/>
              </a:rPr>
              <a:t>と深く関連して生じるか切り分けたい</a:t>
            </a:r>
            <a:endParaRPr lang="en-US" altLang="ja-JP" sz="2100" dirty="0" smtClean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      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広帯域高感度の「</a:t>
            </a:r>
            <a:r>
              <a:rPr lang="ja-JP" altLang="en-US" sz="2100" dirty="0">
                <a:solidFill>
                  <a:srgbClr val="FF0000"/>
                </a:solidFill>
                <a:latin typeface="Myriad Pro"/>
                <a:sym typeface="Wingdings"/>
              </a:rPr>
              <a:t>すざく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」で成分を分解</a:t>
            </a:r>
            <a:endParaRPr lang="en-US" altLang="ja-JP" sz="2100" u="sng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　　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   − 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暗い時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(</a:t>
            </a:r>
            <a:r>
              <a:rPr lang="ja-JP" altLang="en-US" sz="2100" dirty="0">
                <a:solidFill>
                  <a:srgbClr val="660066"/>
                </a:solidFill>
                <a:latin typeface="Myriad Pro"/>
                <a:sym typeface="Wingdings"/>
              </a:rPr>
              <a:t>一次</a:t>
            </a:r>
            <a:r>
              <a:rPr lang="en-US" altLang="ja-JP" sz="2100" dirty="0">
                <a:solidFill>
                  <a:srgbClr val="660066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>
                <a:solidFill>
                  <a:srgbClr val="660066"/>
                </a:solidFill>
                <a:latin typeface="Myriad Pro"/>
                <a:sym typeface="Wingdings"/>
              </a:rPr>
              <a:t>線は単一成分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) 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は直接</a:t>
            </a:r>
            <a:endParaRPr lang="en-US" altLang="ja-JP" sz="2100" dirty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　　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	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	   −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明るい時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(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複数の一次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は成分　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を分解し、可視光と比較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0252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/>
          <p:cNvGrpSpPr/>
          <p:nvPr/>
        </p:nvGrpSpPr>
        <p:grpSpPr>
          <a:xfrm>
            <a:off x="-846" y="3561648"/>
            <a:ext cx="4126404" cy="2496931"/>
            <a:chOff x="2319170" y="3173878"/>
            <a:chExt cx="4656599" cy="2861283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2381987" y="3173878"/>
              <a:ext cx="4593782" cy="2861283"/>
              <a:chOff x="2441399" y="2614999"/>
              <a:chExt cx="4593782" cy="2861283"/>
            </a:xfrm>
          </p:grpSpPr>
          <p:grpSp>
            <p:nvGrpSpPr>
              <p:cNvPr id="25" name="図形グループ 19"/>
              <p:cNvGrpSpPr/>
              <p:nvPr/>
            </p:nvGrpSpPr>
            <p:grpSpPr>
              <a:xfrm>
                <a:off x="2441399" y="3133756"/>
                <a:ext cx="4575073" cy="2227326"/>
                <a:chOff x="148251" y="846328"/>
                <a:chExt cx="4575073" cy="2357030"/>
              </a:xfrm>
            </p:grpSpPr>
            <p:sp>
              <p:nvSpPr>
                <p:cNvPr id="32" name="台形 31"/>
                <p:cNvSpPr/>
                <p:nvPr/>
              </p:nvSpPr>
              <p:spPr>
                <a:xfrm rot="16200000">
                  <a:off x="3182754" y="914600"/>
                  <a:ext cx="453310" cy="2483896"/>
                </a:xfrm>
                <a:prstGeom prst="trapezoid">
                  <a:avLst>
                    <a:gd name="adj" fmla="val 36576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100" b="1" dirty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760848" y="1579397"/>
                  <a:ext cx="1394979" cy="1141901"/>
                </a:xfrm>
                <a:prstGeom prst="ellipse">
                  <a:avLst/>
                </a:prstGeom>
                <a:solidFill>
                  <a:srgbClr val="FFFF00">
                    <a:alpha val="51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100" b="1" dirty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455080" y="1927363"/>
                  <a:ext cx="479695" cy="456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100" b="1" dirty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20208" y="1503101"/>
                  <a:ext cx="649553" cy="48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100" dirty="0" smtClean="0">
                      <a:latin typeface="+mj-ea"/>
                      <a:ea typeface="+mj-ea"/>
                      <a:cs typeface="Myriad Pro"/>
                    </a:rPr>
                    <a:t>BH</a:t>
                  </a:r>
                  <a:endParaRPr kumimoji="1" lang="ja-JP" altLang="en-US" sz="2100" dirty="0" smtClean="0">
                    <a:latin typeface="+mj-ea"/>
                    <a:ea typeface="+mj-ea"/>
                    <a:cs typeface="Myriad Pro"/>
                  </a:endParaRPr>
                </a:p>
              </p:txBody>
            </p:sp>
            <p:cxnSp>
              <p:nvCxnSpPr>
                <p:cNvPr id="36" name="直線矢印コネクタ 35"/>
                <p:cNvCxnSpPr/>
                <p:nvPr/>
              </p:nvCxnSpPr>
              <p:spPr>
                <a:xfrm rot="5400000" flipH="1" flipV="1">
                  <a:off x="908240" y="1405086"/>
                  <a:ext cx="666055" cy="281617"/>
                </a:xfrm>
                <a:prstGeom prst="straightConnector1">
                  <a:avLst/>
                </a:prstGeom>
                <a:ln w="44450">
                  <a:solidFill>
                    <a:srgbClr val="2DBD33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48251" y="846328"/>
                  <a:ext cx="1820118" cy="50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100" dirty="0" smtClean="0">
                      <a:solidFill>
                        <a:srgbClr val="2DBD33"/>
                      </a:solidFill>
                      <a:latin typeface="+mj-ea"/>
                      <a:ea typeface="+mj-ea"/>
                      <a:cs typeface="Myriad Pro"/>
                    </a:rPr>
                    <a:t>一次</a:t>
                  </a:r>
                  <a:r>
                    <a:rPr lang="en-US" altLang="ja-JP" sz="2100" dirty="0" smtClean="0">
                      <a:solidFill>
                        <a:srgbClr val="2DBD33"/>
                      </a:solidFill>
                      <a:latin typeface="+mj-ea"/>
                      <a:ea typeface="+mj-ea"/>
                      <a:cs typeface="Myriad Pro"/>
                    </a:rPr>
                    <a:t>X</a:t>
                  </a:r>
                  <a:r>
                    <a:rPr lang="ja-JP" altLang="en-US" sz="2100" dirty="0" smtClean="0">
                      <a:solidFill>
                        <a:srgbClr val="2DBD33"/>
                      </a:solidFill>
                      <a:latin typeface="+mj-ea"/>
                      <a:ea typeface="+mj-ea"/>
                      <a:cs typeface="Myriad Pro"/>
                    </a:rPr>
                    <a:t>線</a:t>
                  </a:r>
                  <a:endParaRPr kumimoji="1" lang="en-US" altLang="ja-JP" sz="2100" dirty="0" smtClean="0">
                    <a:solidFill>
                      <a:srgbClr val="2DBD33"/>
                    </a:solidFill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357646" y="2721084"/>
                  <a:ext cx="161872" cy="48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sz="2100" b="1" dirty="0" smtClean="0">
                    <a:latin typeface="+mj-ea"/>
                    <a:ea typeface="+mj-ea"/>
                    <a:cs typeface="Myriad Pro"/>
                  </a:endParaRPr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3253319" y="1900328"/>
                  <a:ext cx="1470005" cy="482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100" dirty="0" smtClean="0">
                      <a:solidFill>
                        <a:srgbClr val="FFFFFF"/>
                      </a:solidFill>
                      <a:latin typeface="+mj-ea"/>
                      <a:ea typeface="+mj-ea"/>
                      <a:cs typeface="Myriad Pro"/>
                    </a:rPr>
                    <a:t>降着円盤</a:t>
                  </a:r>
                  <a:endParaRPr kumimoji="1" lang="en-US" altLang="ja-JP" sz="2100" dirty="0" smtClean="0">
                    <a:solidFill>
                      <a:srgbClr val="FFFFFF"/>
                    </a:solidFill>
                    <a:latin typeface="+mj-ea"/>
                    <a:ea typeface="+mj-ea"/>
                    <a:cs typeface="Myriad Pro"/>
                  </a:endParaRPr>
                </a:p>
              </p:txBody>
            </p:sp>
          </p:grpSp>
          <p:cxnSp>
            <p:nvCxnSpPr>
              <p:cNvPr id="26" name="直線矢印コネクタ 25"/>
              <p:cNvCxnSpPr/>
              <p:nvPr/>
            </p:nvCxnSpPr>
            <p:spPr>
              <a:xfrm rot="5400000" flipH="1" flipV="1">
                <a:off x="5807237" y="3436225"/>
                <a:ext cx="1209952" cy="402948"/>
              </a:xfrm>
              <a:prstGeom prst="straightConnector1">
                <a:avLst/>
              </a:prstGeom>
              <a:ln w="44450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4023943" y="3136239"/>
                <a:ext cx="1520487" cy="476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一次</a:t>
                </a:r>
                <a:r>
                  <a:rPr lang="en-US" altLang="ja-JP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X</a:t>
                </a:r>
                <a:r>
                  <a:rPr lang="ja-JP" altLang="en-US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線</a:t>
                </a:r>
                <a:endParaRPr kumimoji="1" lang="en-US" altLang="ja-JP" sz="2100" dirty="0" smtClean="0">
                  <a:solidFill>
                    <a:srgbClr val="FF00F0"/>
                  </a:solidFill>
                  <a:latin typeface="+mj-ea"/>
                  <a:ea typeface="+mj-ea"/>
                  <a:cs typeface="Myriad Pro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5711088" y="2614999"/>
                <a:ext cx="1324093" cy="45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100" dirty="0" smtClean="0">
                    <a:solidFill>
                      <a:srgbClr val="000090"/>
                    </a:solidFill>
                    <a:latin typeface="+mj-ea"/>
                    <a:ea typeface="+mj-ea"/>
                    <a:cs typeface="Myriad Pro"/>
                  </a:rPr>
                  <a:t>可視光</a:t>
                </a:r>
                <a:endParaRPr lang="en-US" altLang="ja-JP" sz="2100" dirty="0" smtClean="0">
                  <a:solidFill>
                    <a:srgbClr val="000090"/>
                  </a:solidFill>
                  <a:latin typeface="+mj-ea"/>
                  <a:ea typeface="+mj-ea"/>
                  <a:cs typeface="Myriad Pro"/>
                </a:endParaRPr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4258891" y="3929464"/>
                <a:ext cx="1240740" cy="884343"/>
              </a:xfrm>
              <a:prstGeom prst="ellipse">
                <a:avLst/>
              </a:prstGeom>
              <a:solidFill>
                <a:srgbClr val="FF6600">
                  <a:alpha val="5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00" b="1" dirty="0">
                  <a:latin typeface="+mj-ea"/>
                  <a:ea typeface="+mj-ea"/>
                  <a:cs typeface="Myriad Pro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128648" y="4629832"/>
                <a:ext cx="2302061" cy="84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円盤と深く</a:t>
                </a:r>
                <a:endParaRPr lang="en-US" altLang="ja-JP" sz="2100" dirty="0" smtClean="0">
                  <a:solidFill>
                    <a:srgbClr val="FF00F0"/>
                  </a:solidFill>
                  <a:latin typeface="+mj-ea"/>
                  <a:ea typeface="+mj-ea"/>
                  <a:cs typeface="Myriad Pro"/>
                </a:endParaRPr>
              </a:p>
              <a:p>
                <a:pPr algn="ctr"/>
                <a:r>
                  <a:rPr lang="ja-JP" altLang="en-US" sz="2100" dirty="0" smtClean="0">
                    <a:solidFill>
                      <a:srgbClr val="FF00F0"/>
                    </a:solidFill>
                    <a:latin typeface="+mj-ea"/>
                    <a:ea typeface="+mj-ea"/>
                    <a:cs typeface="Myriad Pro"/>
                  </a:rPr>
                  <a:t>関係するコロナ</a:t>
                </a:r>
                <a:endParaRPr lang="en-US" altLang="ja-JP" sz="2100" dirty="0" smtClean="0">
                  <a:solidFill>
                    <a:srgbClr val="FF00F0"/>
                  </a:solidFill>
                  <a:latin typeface="+mj-ea"/>
                  <a:ea typeface="+mj-ea"/>
                  <a:cs typeface="Myriad Pro"/>
                </a:endParaRPr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 rot="5400000" flipH="1" flipV="1">
                <a:off x="4497532" y="3676454"/>
                <a:ext cx="553324" cy="205626"/>
              </a:xfrm>
              <a:prstGeom prst="straightConnector1">
                <a:avLst/>
              </a:prstGeom>
              <a:ln w="44450">
                <a:solidFill>
                  <a:srgbClr val="FF0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右中かっこ 17"/>
            <p:cNvSpPr/>
            <p:nvPr/>
          </p:nvSpPr>
          <p:spPr>
            <a:xfrm rot="16200000">
              <a:off x="4405813" y="1900349"/>
              <a:ext cx="290137" cy="3586451"/>
            </a:xfrm>
            <a:prstGeom prst="rightBrace">
              <a:avLst>
                <a:gd name="adj1" fmla="val 8333"/>
                <a:gd name="adj2" fmla="val 50389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100">
                <a:latin typeface="+mj-ea"/>
                <a:ea typeface="+mj-ea"/>
                <a:cs typeface="Myriad Pro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835401" y="3184591"/>
              <a:ext cx="1456189" cy="45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全</a:t>
              </a:r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X</a:t>
              </a:r>
              <a:r>
                <a:rPr lang="ja-JP" altLang="en-US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線</a:t>
              </a:r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 </a:t>
              </a: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rot="5400000" flipH="1" flipV="1">
              <a:off x="5346546" y="4344097"/>
              <a:ext cx="648532" cy="232365"/>
            </a:xfrm>
            <a:prstGeom prst="straightConnector1">
              <a:avLst/>
            </a:prstGeom>
            <a:ln w="4445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114496" y="3702419"/>
              <a:ext cx="1523454" cy="47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100" dirty="0" smtClean="0">
                  <a:solidFill>
                    <a:srgbClr val="3366FF"/>
                  </a:solidFill>
                  <a:latin typeface="+mj-ea"/>
                  <a:ea typeface="+mj-ea"/>
                  <a:cs typeface="Myriad Pro"/>
                </a:rPr>
                <a:t>反射</a:t>
              </a:r>
              <a:endParaRPr kumimoji="1" lang="en-US" altLang="ja-JP" sz="2100" dirty="0" smtClean="0">
                <a:solidFill>
                  <a:srgbClr val="3366FF"/>
                </a:solidFill>
                <a:latin typeface="+mj-ea"/>
                <a:ea typeface="+mj-ea"/>
                <a:cs typeface="Myriad Pro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4634032" y="4614808"/>
              <a:ext cx="920597" cy="169738"/>
            </a:xfrm>
            <a:prstGeom prst="straightConnector1">
              <a:avLst/>
            </a:prstGeom>
            <a:ln w="44450">
              <a:solidFill>
                <a:srgbClr val="FF0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16200000" flipV="1">
              <a:off x="4533626" y="4638792"/>
              <a:ext cx="334913" cy="179863"/>
            </a:xfrm>
            <a:prstGeom prst="straightConnector1">
              <a:avLst/>
            </a:prstGeom>
            <a:ln w="44450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319170" y="5172205"/>
              <a:ext cx="2154585" cy="84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100" dirty="0" smtClean="0">
                  <a:solidFill>
                    <a:srgbClr val="2DBD33"/>
                  </a:solidFill>
                  <a:latin typeface="+mj-ea"/>
                  <a:ea typeface="+mj-ea"/>
                  <a:cs typeface="Myriad Pro"/>
                </a:rPr>
                <a:t>円盤と関連の薄いコロナ</a:t>
              </a:r>
              <a:endParaRPr lang="en-US" altLang="ja-JP" sz="2100" dirty="0" smtClean="0">
                <a:solidFill>
                  <a:srgbClr val="2DBD33"/>
                </a:solidFill>
                <a:latin typeface="+mj-ea"/>
                <a:ea typeface="+mj-ea"/>
                <a:cs typeface="Myriad Pro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Myriad Pro"/>
                <a:cs typeface="Myriad Pro"/>
              </a:rPr>
              <a:t>2. X</a:t>
            </a:r>
            <a:r>
              <a:rPr lang="ja-JP" altLang="en-US" sz="2800" b="1" dirty="0" smtClean="0">
                <a:latin typeface="Myriad Pro"/>
                <a:cs typeface="Myriad Pro"/>
              </a:rPr>
              <a:t>線</a:t>
            </a:r>
            <a:r>
              <a:rPr lang="en-US" altLang="ja-JP" sz="2800" b="1" dirty="0" smtClean="0">
                <a:latin typeface="Myriad Pro"/>
                <a:cs typeface="Myriad Pro"/>
              </a:rPr>
              <a:t>−</a:t>
            </a:r>
            <a:r>
              <a:rPr lang="ja-JP" altLang="en-US" sz="2800" b="1" dirty="0" smtClean="0">
                <a:latin typeface="Myriad Pro"/>
                <a:cs typeface="Myriad Pro"/>
              </a:rPr>
              <a:t>可視光の同時モニタによる</a:t>
            </a:r>
            <a:r>
              <a:rPr lang="en-US" altLang="ja-JP" sz="2800" b="1" dirty="0" smtClean="0">
                <a:latin typeface="Myriad Pro"/>
                <a:cs typeface="Myriad Pro"/>
              </a:rPr>
              <a:t>AGN</a:t>
            </a:r>
            <a:r>
              <a:rPr lang="ja-JP" altLang="en-US" sz="2800" b="1" dirty="0" smtClean="0">
                <a:latin typeface="Myriad Pro"/>
                <a:cs typeface="Myriad Pro"/>
              </a:rPr>
              <a:t>エンジンの研究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30927" y="904819"/>
            <a:ext cx="5410629" cy="5678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過去の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NGC 3516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モニタ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(Maoz+02)    </a:t>
            </a:r>
          </a:p>
          <a:p>
            <a:pPr>
              <a:spcBef>
                <a:spcPts val="12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</a:t>
            </a: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RXTE/PCA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と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WISE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観測所の同時観測で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良い相関が得られず</a:t>
            </a:r>
            <a:r>
              <a:rPr lang="en-US" altLang="ja-JP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 (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相関係数</a:t>
            </a:r>
            <a:r>
              <a:rPr lang="en-US" altLang="ja-JP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~0.3)</a:t>
            </a:r>
          </a:p>
          <a:p>
            <a:pPr>
              <a:spcBef>
                <a:spcPts val="18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我々の複数の一次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線描像による解釈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	  </a:t>
            </a:r>
            <a:r>
              <a:rPr lang="ja-JP" altLang="en-US" sz="2100" dirty="0" smtClean="0">
                <a:solidFill>
                  <a:srgbClr val="2DBD33"/>
                </a:solidFill>
                <a:latin typeface="Myriad Pro"/>
                <a:ea typeface="+mj-ea"/>
                <a:sym typeface="Wingdings"/>
              </a:rPr>
              <a:t>円盤と関係しないコロナ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と</a:t>
            </a:r>
            <a:r>
              <a:rPr lang="ja-JP" altLang="en-US" sz="2100" dirty="0" smtClean="0">
                <a:solidFill>
                  <a:srgbClr val="FF00F0"/>
                </a:solidFill>
                <a:latin typeface="Myriad Pro"/>
                <a:ea typeface="+mj-ea"/>
                <a:sym typeface="Wingdings"/>
              </a:rPr>
              <a:t>するコロナ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が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混在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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Maoz+02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モニタは</a:t>
            </a:r>
            <a:r>
              <a:rPr lang="ja-JP" altLang="en-US" sz="2100" dirty="0" smtClean="0">
                <a:solidFill>
                  <a:srgbClr val="2DBD33"/>
                </a:solidFill>
                <a:latin typeface="Myriad Pro"/>
                <a:ea typeface="+mj-ea"/>
                <a:sym typeface="Wingdings"/>
              </a:rPr>
              <a:t>前者</a:t>
            </a:r>
            <a:r>
              <a:rPr lang="en-US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が卓越</a:t>
            </a:r>
            <a:endParaRPr lang="en-US" altLang="ja-JP" sz="2100" dirty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8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各一次</a:t>
            </a:r>
            <a:r>
              <a:rPr lang="en-US" altLang="ja-JP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線の時間変動を可視光と比較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        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sym typeface="Wingdings"/>
              </a:rPr>
              <a:t>ソフト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sym typeface="Wingdings"/>
              </a:rPr>
              <a:t>および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sym typeface="Wingdings"/>
              </a:rPr>
              <a:t>ハード成分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sym typeface="Wingdings"/>
              </a:rPr>
              <a:t>のどちらが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sym typeface="Wingdings"/>
              </a:rPr>
              <a:t>円盤</a:t>
            </a:r>
            <a:endParaRPr lang="en-US" altLang="ja-JP" sz="2100" dirty="0" smtClean="0">
              <a:solidFill>
                <a:srgbClr val="000090"/>
              </a:solidFill>
              <a:latin typeface="Myriad Pro"/>
              <a:sym typeface="Wingdings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 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sym typeface="Wingdings"/>
              </a:rPr>
              <a:t>と深く関連して生じるか切り分けたい</a:t>
            </a:r>
            <a:endParaRPr lang="en-US" altLang="ja-JP" sz="2100" dirty="0" smtClean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sym typeface="Wingdings"/>
              </a:rPr>
              <a:t>      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広帯域高感度の「</a:t>
            </a:r>
            <a:r>
              <a:rPr lang="ja-JP" altLang="en-US" sz="2100" dirty="0">
                <a:solidFill>
                  <a:srgbClr val="FF0000"/>
                </a:solidFill>
                <a:latin typeface="Myriad Pro"/>
                <a:sym typeface="Wingdings"/>
              </a:rPr>
              <a:t>すざく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sym typeface="Wingdings"/>
              </a:rPr>
              <a:t>」で成分を分解</a:t>
            </a:r>
            <a:endParaRPr lang="en-US" altLang="ja-JP" sz="2100" u="sng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　　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   − 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暗い時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 (</a:t>
            </a:r>
            <a:r>
              <a:rPr lang="ja-JP" altLang="en-US" sz="2100" dirty="0">
                <a:solidFill>
                  <a:srgbClr val="660066"/>
                </a:solidFill>
                <a:latin typeface="Myriad Pro"/>
                <a:sym typeface="Wingdings"/>
              </a:rPr>
              <a:t>一次</a:t>
            </a:r>
            <a:r>
              <a:rPr lang="en-US" altLang="ja-JP" sz="2100" dirty="0">
                <a:solidFill>
                  <a:srgbClr val="660066"/>
                </a:solidFill>
                <a:latin typeface="Myriad Pro"/>
                <a:sym typeface="Wingdings"/>
              </a:rPr>
              <a:t>X</a:t>
            </a:r>
            <a:r>
              <a:rPr lang="ja-JP" altLang="en-US" sz="2100" dirty="0">
                <a:solidFill>
                  <a:srgbClr val="660066"/>
                </a:solidFill>
                <a:latin typeface="Myriad Pro"/>
                <a:sym typeface="Wingdings"/>
              </a:rPr>
              <a:t>線は単一成分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sym typeface="Wingdings"/>
              </a:rPr>
              <a:t>) </a:t>
            </a:r>
            <a:r>
              <a:rPr lang="ja-JP" altLang="en-US" sz="2100" dirty="0">
                <a:solidFill>
                  <a:srgbClr val="000000"/>
                </a:solidFill>
                <a:latin typeface="Myriad Pro"/>
                <a:sym typeface="Wingdings"/>
              </a:rPr>
              <a:t>は直接</a:t>
            </a:r>
            <a:endParaRPr lang="en-US" altLang="ja-JP" sz="2100" dirty="0">
              <a:solidFill>
                <a:srgbClr val="000000"/>
              </a:solidFill>
              <a:latin typeface="Myriad Pro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　　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	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	   −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明るい時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(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複数の一次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は成分　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を分解し、可視光と比較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402450" y="1243938"/>
            <a:ext cx="3901439" cy="2107334"/>
            <a:chOff x="-2436" y="2130673"/>
            <a:chExt cx="4458481" cy="2107334"/>
          </a:xfrm>
        </p:grpSpPr>
        <p:grpSp>
          <p:nvGrpSpPr>
            <p:cNvPr id="46" name="図形グループ 45"/>
            <p:cNvGrpSpPr/>
            <p:nvPr/>
          </p:nvGrpSpPr>
          <p:grpSpPr>
            <a:xfrm>
              <a:off x="-2436" y="2154944"/>
              <a:ext cx="4152547" cy="2083063"/>
              <a:chOff x="-12595" y="2243776"/>
              <a:chExt cx="4080118" cy="1658951"/>
            </a:xfrm>
          </p:grpSpPr>
          <p:pic>
            <p:nvPicPr>
              <p:cNvPr id="2" name="図 1" descr="スクリーンショット 2014-03-17 13.51.25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47"/>
              <a:stretch/>
            </p:blipFill>
            <p:spPr>
              <a:xfrm>
                <a:off x="-12595" y="2243776"/>
                <a:ext cx="4045894" cy="1232797"/>
              </a:xfrm>
              <a:prstGeom prst="rect">
                <a:avLst/>
              </a:prstGeom>
            </p:spPr>
          </p:pic>
          <p:pic>
            <p:nvPicPr>
              <p:cNvPr id="45" name="図 44" descr="スクリーンショット 2014-03-17 23.03.1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482" y="3439894"/>
                <a:ext cx="3783041" cy="462833"/>
              </a:xfrm>
              <a:prstGeom prst="rect">
                <a:avLst/>
              </a:prstGeom>
            </p:spPr>
          </p:pic>
        </p:grpSp>
        <p:sp>
          <p:nvSpPr>
            <p:cNvPr id="48" name="正方形/長方形 47"/>
            <p:cNvSpPr/>
            <p:nvPr/>
          </p:nvSpPr>
          <p:spPr>
            <a:xfrm>
              <a:off x="2325199" y="2245360"/>
              <a:ext cx="914400" cy="213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084352" y="2130673"/>
              <a:ext cx="23716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X</a:t>
              </a:r>
              <a:r>
                <a:rPr lang="ja-JP" altLang="en-US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線</a:t>
              </a:r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(2-10 </a:t>
              </a:r>
              <a:r>
                <a:rPr lang="en-US" altLang="ja-JP" sz="2100" dirty="0" err="1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keV</a:t>
              </a:r>
              <a:r>
                <a:rPr lang="en-US" altLang="ja-JP" sz="2100" dirty="0" smtClean="0">
                  <a:solidFill>
                    <a:srgbClr val="000000"/>
                  </a:solidFill>
                  <a:latin typeface="+mj-ea"/>
                  <a:ea typeface="+mj-ea"/>
                  <a:cs typeface="Myriad Pro"/>
                </a:rPr>
                <a:t>) 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91281" y="3183814"/>
              <a:ext cx="12903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100" dirty="0">
                  <a:solidFill>
                    <a:srgbClr val="000090"/>
                  </a:solidFill>
                  <a:latin typeface="+mj-ea"/>
                  <a:ea typeface="+mj-ea"/>
                  <a:cs typeface="Myriad Pro"/>
                </a:rPr>
                <a:t>B</a:t>
              </a:r>
              <a:r>
                <a:rPr lang="ja-JP" altLang="en-US" sz="2100" dirty="0" smtClean="0">
                  <a:solidFill>
                    <a:srgbClr val="000090"/>
                  </a:solidFill>
                  <a:latin typeface="+mj-ea"/>
                  <a:ea typeface="+mj-ea"/>
                  <a:cs typeface="Myriad Pro"/>
                </a:rPr>
                <a:t>バンド</a:t>
              </a:r>
              <a:r>
                <a:rPr lang="en-US" altLang="ja-JP" sz="2100" dirty="0" smtClean="0">
                  <a:solidFill>
                    <a:srgbClr val="000090"/>
                  </a:solidFill>
                  <a:latin typeface="+mj-ea"/>
                  <a:ea typeface="+mj-ea"/>
                  <a:cs typeface="Myriad Pro"/>
                </a:rPr>
                <a:t> 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9557" y="2316442"/>
              <a:ext cx="123003" cy="12590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2339957" y="2450568"/>
            <a:ext cx="17841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cs typeface="Myriad Pro"/>
              </a:rPr>
              <a:t>Maoz+02 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-718908" y="1743940"/>
            <a:ext cx="197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  <a:cs typeface="Myriad Pro"/>
              </a:rPr>
              <a:t>平均値で規格化</a:t>
            </a:r>
            <a:endParaRPr lang="en-US" altLang="ja-JP" dirty="0" smtClean="0">
              <a:solidFill>
                <a:srgbClr val="000000"/>
              </a:solidFill>
              <a:latin typeface="+mj-ea"/>
              <a:ea typeface="+mj-ea"/>
              <a:cs typeface="Myriad Pro"/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  <a:latin typeface="+mj-ea"/>
                <a:ea typeface="+mj-ea"/>
                <a:cs typeface="Myriad Pro"/>
              </a:rPr>
              <a:t>したフラックス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  <a:cs typeface="Myriad Pro"/>
              </a:rPr>
              <a:t> 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-67388" y="502520"/>
            <a:ext cx="919727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変動が激しい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I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型セイファート銀河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NGC 3516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をターゲットとして選定</a:t>
            </a:r>
            <a:endParaRPr lang="en-US" altLang="ja-JP" sz="2100" dirty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6301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20140317_ngc3516_ra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2638463"/>
            <a:ext cx="4833299" cy="373449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yriad Pro"/>
                <a:cs typeface="Myriad Pro"/>
              </a:rPr>
              <a:t>3</a:t>
            </a:r>
            <a:r>
              <a:rPr lang="en-US" altLang="ja-JP" sz="2800" b="1" dirty="0" smtClean="0">
                <a:latin typeface="Myriad Pro"/>
                <a:cs typeface="Myriad Pro"/>
              </a:rPr>
              <a:t>. NGC 3516 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 2013−2014</a:t>
            </a:r>
            <a:r>
              <a:rPr lang="ja-JP" altLang="en-US" sz="2800" b="1" dirty="0" smtClean="0">
                <a:latin typeface="Myriad Pro"/>
                <a:cs typeface="Myriad Pro"/>
              </a:rPr>
              <a:t>年の観測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2184" y="502836"/>
            <a:ext cx="9144000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我々の観測の概要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</a:t>
            </a:r>
          </a:p>
          <a:p>
            <a:pPr>
              <a:spcBef>
                <a:spcPts val="600"/>
              </a:spcBef>
            </a:pPr>
            <a:r>
              <a:rPr lang="en-US" altLang="ja-JP" sz="2100" dirty="0">
                <a:solidFill>
                  <a:srgbClr val="8900AB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8900AB"/>
                </a:solidFill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: 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「すざく」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で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sym typeface="Wingdings"/>
              </a:rPr>
              <a:t>50 </a:t>
            </a:r>
            <a:r>
              <a:rPr lang="en-US" altLang="ja-JP" sz="2100" dirty="0" err="1" smtClean="0">
                <a:latin typeface="Myriad Pro"/>
                <a:sym typeface="Wingdings"/>
              </a:rPr>
              <a:t>ksec</a:t>
            </a:r>
            <a:r>
              <a:rPr lang="en-US" altLang="ja-JP" sz="2100" dirty="0" smtClean="0"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sym typeface="Wingdings"/>
              </a:rPr>
              <a:t>観測を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計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8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回。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〜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数週、数ヶ月、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1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年のインターバル。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: 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日本の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5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つの可視光望遠鏡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北大「ピリカ」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東大「木曽シュミット」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ja-JP" altLang="ja-JP" sz="2100" dirty="0">
                <a:latin typeface="Myriad Pro"/>
                <a:ea typeface="+mj-ea"/>
                <a:sym typeface="Wingdings"/>
              </a:rPr>
              <a:t>　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　　　　　　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東工大「</a:t>
            </a:r>
            <a:r>
              <a:rPr lang="en-US" altLang="ja-JP" sz="2100" dirty="0" err="1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兵庫県立大「なゆた」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広大「かなた」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でモニタ。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7560" y="2759183"/>
            <a:ext cx="442004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2013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年「すざく」スペクトル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32489" y="4326175"/>
            <a:ext cx="687266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Myriad Pro"/>
                <a:cs typeface="Myriad Pro"/>
              </a:rPr>
              <a:t>4/10</a:t>
            </a:r>
            <a:endParaRPr kumimoji="1" lang="ja-JP" altLang="en-US" sz="2000" dirty="0" smtClean="0">
              <a:latin typeface="Myriad Pro"/>
              <a:cs typeface="Myriad Pro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22550" y="3936909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Myriad Pro"/>
                <a:cs typeface="Myriad Pro"/>
              </a:rPr>
              <a:t>4/27</a:t>
            </a:r>
            <a:endParaRPr kumimoji="1" lang="ja-JP" altLang="en-US" sz="2000" dirty="0" smtClean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21388" y="3683919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2DBD33"/>
                </a:solidFill>
                <a:latin typeface="Myriad Pro"/>
                <a:cs typeface="Myriad Pro"/>
              </a:rPr>
              <a:t>5</a:t>
            </a:r>
            <a:r>
              <a:rPr kumimoji="1" lang="en-US" altLang="ja-JP" sz="2000" dirty="0" smtClean="0">
                <a:solidFill>
                  <a:srgbClr val="2DBD33"/>
                </a:solidFill>
                <a:latin typeface="Myriad Pro"/>
                <a:cs typeface="Myriad Pro"/>
              </a:rPr>
              <a:t>/12</a:t>
            </a:r>
            <a:endParaRPr kumimoji="1" lang="ja-JP" altLang="en-US" sz="2000" dirty="0" smtClean="0">
              <a:solidFill>
                <a:srgbClr val="2DBD33"/>
              </a:solidFill>
              <a:latin typeface="Myriad Pro"/>
              <a:cs typeface="Myriad Pro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34188" y="3465412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8900AB"/>
                </a:solidFill>
                <a:latin typeface="Myriad Pro"/>
                <a:cs typeface="Myriad Pro"/>
              </a:rPr>
              <a:t>5</a:t>
            </a:r>
            <a:r>
              <a:rPr kumimoji="1" lang="en-US" altLang="ja-JP" sz="2000" dirty="0" smtClean="0">
                <a:solidFill>
                  <a:srgbClr val="8900AB"/>
                </a:solidFill>
                <a:latin typeface="Myriad Pro"/>
                <a:cs typeface="Myriad Pro"/>
              </a:rPr>
              <a:t>/23</a:t>
            </a:r>
            <a:endParaRPr kumimoji="1" lang="ja-JP" altLang="en-US" sz="2000" dirty="0" smtClean="0">
              <a:solidFill>
                <a:srgbClr val="8900AB"/>
              </a:solidFill>
              <a:latin typeface="Myriad Pro"/>
              <a:cs typeface="Myriad Pro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09972" y="4651735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6600"/>
                </a:solidFill>
                <a:latin typeface="Myriad Pro"/>
                <a:cs typeface="Myriad Pro"/>
              </a:rPr>
              <a:t>11</a:t>
            </a:r>
            <a:r>
              <a:rPr kumimoji="1" lang="en-US" altLang="ja-JP" sz="2000" dirty="0" smtClean="0">
                <a:solidFill>
                  <a:srgbClr val="FF6600"/>
                </a:solidFill>
                <a:latin typeface="Myriad Pro"/>
                <a:cs typeface="Myriad Pro"/>
              </a:rPr>
              <a:t>/4</a:t>
            </a:r>
            <a:endParaRPr kumimoji="1" lang="ja-JP" altLang="en-US" sz="2000" dirty="0" smtClean="0">
              <a:solidFill>
                <a:srgbClr val="FF6600"/>
              </a:solidFill>
              <a:latin typeface="Myriad Pro"/>
              <a:cs typeface="Myriad Pro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29893" y="3461903"/>
            <a:ext cx="4388072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60396" y="3104126"/>
            <a:ext cx="40494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Maoz+02</a:t>
            </a:r>
            <a:r>
              <a:rPr lang="ja-JP" altLang="en-US" sz="20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モニタ時の平均の明るさ</a:t>
            </a:r>
            <a:endParaRPr lang="en-US" altLang="ja-JP" sz="20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090" y="2218139"/>
            <a:ext cx="72136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「すざく」スペクトルに見られた激しいフラックス変動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75632" y="2611497"/>
            <a:ext cx="4362932" cy="3924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1373D5"/>
                </a:solidFill>
                <a:latin typeface="Myriad Pro"/>
                <a:ea typeface="+mj-ea"/>
                <a:sym typeface="Wingdings"/>
              </a:rPr>
              <a:t>異常に暗い時間帯を観測</a:t>
            </a:r>
            <a:endParaRPr lang="en-US" altLang="ja-JP" sz="2100" dirty="0" smtClean="0">
              <a:solidFill>
                <a:srgbClr val="1373D5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以下のモデルで全ての観測が再現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吸収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× (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カットオフ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PL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+ 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反射成分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PL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の光子指数は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err="1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Γ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~ 1.7</a:t>
            </a: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  </a:t>
            </a:r>
            <a:r>
              <a:rPr lang="ja-JP" altLang="en-US" sz="2100" u="wavy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一次</a:t>
            </a:r>
            <a:r>
              <a:rPr lang="en-US" altLang="ja-JP" sz="2100" u="wavy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wavy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線は</a:t>
            </a:r>
            <a:r>
              <a:rPr lang="ja-JP" altLang="en-US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ハード成分</a:t>
            </a:r>
            <a:r>
              <a:rPr lang="ja-JP" altLang="en-US" sz="2100" u="wavy" dirty="0" smtClean="0">
                <a:latin typeface="Myriad Pro"/>
                <a:ea typeface="+mj-ea"/>
                <a:sym typeface="Wingdings"/>
              </a:rPr>
              <a:t>のみ</a:t>
            </a:r>
            <a:endParaRPr lang="en-US" altLang="ja-JP" sz="2100" u="wavy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暗いため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ソフト一次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現れず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形を変えず強度が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~1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桁変動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反射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の強度は半年間ほぼ不変</a:t>
            </a:r>
            <a:endParaRPr lang="en-US" altLang="ja-JP" sz="2100" dirty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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と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の比較</a:t>
            </a:r>
            <a:endParaRPr lang="en-US" altLang="ja-JP" sz="21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6943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図形グループ 15"/>
          <p:cNvGrpSpPr/>
          <p:nvPr/>
        </p:nvGrpSpPr>
        <p:grpSpPr>
          <a:xfrm>
            <a:off x="118671" y="2622859"/>
            <a:ext cx="5019088" cy="3769701"/>
            <a:chOff x="153948" y="2974832"/>
            <a:chExt cx="4920069" cy="3695331"/>
          </a:xfrm>
        </p:grpSpPr>
        <p:pic>
          <p:nvPicPr>
            <p:cNvPr id="17" name="図 16" descr="20140317_ngc3516_all_fit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48" y="2974832"/>
              <a:ext cx="4920069" cy="3695331"/>
            </a:xfrm>
            <a:prstGeom prst="rect">
              <a:avLst/>
            </a:prstGeom>
          </p:spPr>
        </p:pic>
        <p:grpSp>
          <p:nvGrpSpPr>
            <p:cNvPr id="18" name="図形グループ 17"/>
            <p:cNvGrpSpPr/>
            <p:nvPr/>
          </p:nvGrpSpPr>
          <p:grpSpPr>
            <a:xfrm>
              <a:off x="1348346" y="4352865"/>
              <a:ext cx="1454648" cy="1930255"/>
              <a:chOff x="1348346" y="4352865"/>
              <a:chExt cx="1454648" cy="1930255"/>
            </a:xfrm>
          </p:grpSpPr>
          <p:sp>
            <p:nvSpPr>
              <p:cNvPr id="44" name="フリーフォーム 43"/>
              <p:cNvSpPr/>
              <p:nvPr/>
            </p:nvSpPr>
            <p:spPr>
              <a:xfrm>
                <a:off x="1348346" y="4352865"/>
                <a:ext cx="908015" cy="1930255"/>
              </a:xfrm>
              <a:custGeom>
                <a:avLst/>
                <a:gdLst>
                  <a:gd name="connsiteX0" fmla="*/ 0 w 908015"/>
                  <a:gd name="connsiteY0" fmla="*/ 1930255 h 1930255"/>
                  <a:gd name="connsiteX1" fmla="*/ 380447 w 908015"/>
                  <a:gd name="connsiteY1" fmla="*/ 1549799 h 1930255"/>
                  <a:gd name="connsiteX2" fmla="*/ 615428 w 908015"/>
                  <a:gd name="connsiteY2" fmla="*/ 1314811 h 1930255"/>
                  <a:gd name="connsiteX3" fmla="*/ 654592 w 908015"/>
                  <a:gd name="connsiteY3" fmla="*/ 1275647 h 1930255"/>
                  <a:gd name="connsiteX4" fmla="*/ 704945 w 908015"/>
                  <a:gd name="connsiteY4" fmla="*/ 1236482 h 1930255"/>
                  <a:gd name="connsiteX5" fmla="*/ 732919 w 908015"/>
                  <a:gd name="connsiteY5" fmla="*/ 1197317 h 1930255"/>
                  <a:gd name="connsiteX6" fmla="*/ 777678 w 908015"/>
                  <a:gd name="connsiteY6" fmla="*/ 1152558 h 1930255"/>
                  <a:gd name="connsiteX7" fmla="*/ 777678 w 908015"/>
                  <a:gd name="connsiteY7" fmla="*/ 1152558 h 1930255"/>
                  <a:gd name="connsiteX8" fmla="*/ 794462 w 908015"/>
                  <a:gd name="connsiteY8" fmla="*/ 1141368 h 1930255"/>
                  <a:gd name="connsiteX9" fmla="*/ 794462 w 908015"/>
                  <a:gd name="connsiteY9" fmla="*/ 1040659 h 1930255"/>
                  <a:gd name="connsiteX10" fmla="*/ 816841 w 908015"/>
                  <a:gd name="connsiteY10" fmla="*/ 822456 h 1930255"/>
                  <a:gd name="connsiteX11" fmla="*/ 816841 w 908015"/>
                  <a:gd name="connsiteY11" fmla="*/ 693773 h 1930255"/>
                  <a:gd name="connsiteX12" fmla="*/ 822436 w 908015"/>
                  <a:gd name="connsiteY12" fmla="*/ 548304 h 1930255"/>
                  <a:gd name="connsiteX13" fmla="*/ 828031 w 908015"/>
                  <a:gd name="connsiteY13" fmla="*/ 414025 h 1930255"/>
                  <a:gd name="connsiteX14" fmla="*/ 839220 w 908015"/>
                  <a:gd name="connsiteY14" fmla="*/ 89519 h 1930255"/>
                  <a:gd name="connsiteX15" fmla="*/ 844815 w 908015"/>
                  <a:gd name="connsiteY15" fmla="*/ 0 h 1930255"/>
                  <a:gd name="connsiteX16" fmla="*/ 844815 w 908015"/>
                  <a:gd name="connsiteY16" fmla="*/ 0 h 1930255"/>
                  <a:gd name="connsiteX17" fmla="*/ 867194 w 908015"/>
                  <a:gd name="connsiteY17" fmla="*/ 363671 h 1930255"/>
                  <a:gd name="connsiteX18" fmla="*/ 883979 w 908015"/>
                  <a:gd name="connsiteY18" fmla="*/ 609848 h 1930255"/>
                  <a:gd name="connsiteX19" fmla="*/ 906358 w 908015"/>
                  <a:gd name="connsiteY19" fmla="*/ 1001494 h 1930255"/>
                  <a:gd name="connsiteX20" fmla="*/ 906358 w 908015"/>
                  <a:gd name="connsiteY20" fmla="*/ 1068634 h 1930255"/>
                  <a:gd name="connsiteX21" fmla="*/ 906358 w 908015"/>
                  <a:gd name="connsiteY21" fmla="*/ 1068634 h 1930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8015" h="1930255">
                    <a:moveTo>
                      <a:pt x="0" y="1930255"/>
                    </a:moveTo>
                    <a:lnTo>
                      <a:pt x="380447" y="1549799"/>
                    </a:lnTo>
                    <a:lnTo>
                      <a:pt x="615428" y="1314811"/>
                    </a:lnTo>
                    <a:cubicBezTo>
                      <a:pt x="661119" y="1269119"/>
                      <a:pt x="639673" y="1288702"/>
                      <a:pt x="654592" y="1275647"/>
                    </a:cubicBezTo>
                    <a:cubicBezTo>
                      <a:pt x="669511" y="1262592"/>
                      <a:pt x="691891" y="1249537"/>
                      <a:pt x="704945" y="1236482"/>
                    </a:cubicBezTo>
                    <a:cubicBezTo>
                      <a:pt x="717999" y="1223427"/>
                      <a:pt x="720797" y="1211304"/>
                      <a:pt x="732919" y="1197317"/>
                    </a:cubicBezTo>
                    <a:cubicBezTo>
                      <a:pt x="745041" y="1183330"/>
                      <a:pt x="777678" y="1152558"/>
                      <a:pt x="777678" y="1152558"/>
                    </a:cubicBezTo>
                    <a:lnTo>
                      <a:pt x="777678" y="1152558"/>
                    </a:lnTo>
                    <a:cubicBezTo>
                      <a:pt x="780475" y="1150693"/>
                      <a:pt x="791665" y="1160018"/>
                      <a:pt x="794462" y="1141368"/>
                    </a:cubicBezTo>
                    <a:cubicBezTo>
                      <a:pt x="797259" y="1122718"/>
                      <a:pt x="790732" y="1093811"/>
                      <a:pt x="794462" y="1040659"/>
                    </a:cubicBezTo>
                    <a:cubicBezTo>
                      <a:pt x="798192" y="987507"/>
                      <a:pt x="813111" y="880270"/>
                      <a:pt x="816841" y="822456"/>
                    </a:cubicBezTo>
                    <a:cubicBezTo>
                      <a:pt x="820571" y="764642"/>
                      <a:pt x="815909" y="739465"/>
                      <a:pt x="816841" y="693773"/>
                    </a:cubicBezTo>
                    <a:cubicBezTo>
                      <a:pt x="817773" y="648081"/>
                      <a:pt x="820571" y="594929"/>
                      <a:pt x="822436" y="548304"/>
                    </a:cubicBezTo>
                    <a:cubicBezTo>
                      <a:pt x="824301" y="501679"/>
                      <a:pt x="825234" y="490489"/>
                      <a:pt x="828031" y="414025"/>
                    </a:cubicBezTo>
                    <a:cubicBezTo>
                      <a:pt x="830828" y="337561"/>
                      <a:pt x="836423" y="158523"/>
                      <a:pt x="839220" y="89519"/>
                    </a:cubicBezTo>
                    <a:cubicBezTo>
                      <a:pt x="842017" y="20515"/>
                      <a:pt x="844815" y="0"/>
                      <a:pt x="844815" y="0"/>
                    </a:cubicBezTo>
                    <a:lnTo>
                      <a:pt x="844815" y="0"/>
                    </a:lnTo>
                    <a:cubicBezTo>
                      <a:pt x="848545" y="60612"/>
                      <a:pt x="860667" y="262030"/>
                      <a:pt x="867194" y="363671"/>
                    </a:cubicBezTo>
                    <a:cubicBezTo>
                      <a:pt x="873721" y="465312"/>
                      <a:pt x="877452" y="503544"/>
                      <a:pt x="883979" y="609848"/>
                    </a:cubicBezTo>
                    <a:cubicBezTo>
                      <a:pt x="890506" y="716152"/>
                      <a:pt x="902628" y="925030"/>
                      <a:pt x="906358" y="1001494"/>
                    </a:cubicBezTo>
                    <a:cubicBezTo>
                      <a:pt x="910088" y="1077958"/>
                      <a:pt x="906358" y="1068634"/>
                      <a:pt x="906358" y="1068634"/>
                    </a:cubicBezTo>
                    <a:lnTo>
                      <a:pt x="906358" y="1068634"/>
                    </a:lnTo>
                  </a:path>
                </a:pathLst>
              </a:custGeom>
              <a:ln w="254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2249109" y="5013068"/>
                <a:ext cx="553885" cy="587469"/>
              </a:xfrm>
              <a:custGeom>
                <a:avLst/>
                <a:gdLst>
                  <a:gd name="connsiteX0" fmla="*/ 0 w 553885"/>
                  <a:gd name="connsiteY0" fmla="*/ 397241 h 587469"/>
                  <a:gd name="connsiteX1" fmla="*/ 50353 w 553885"/>
                  <a:gd name="connsiteY1" fmla="*/ 352481 h 587469"/>
                  <a:gd name="connsiteX2" fmla="*/ 67138 w 553885"/>
                  <a:gd name="connsiteY2" fmla="*/ 330101 h 587469"/>
                  <a:gd name="connsiteX3" fmla="*/ 78327 w 553885"/>
                  <a:gd name="connsiteY3" fmla="*/ 106304 h 587469"/>
                  <a:gd name="connsiteX4" fmla="*/ 78327 w 553885"/>
                  <a:gd name="connsiteY4" fmla="*/ 0 h 587469"/>
                  <a:gd name="connsiteX5" fmla="*/ 78327 w 553885"/>
                  <a:gd name="connsiteY5" fmla="*/ 0 h 587469"/>
                  <a:gd name="connsiteX6" fmla="*/ 106301 w 553885"/>
                  <a:gd name="connsiteY6" fmla="*/ 313317 h 587469"/>
                  <a:gd name="connsiteX7" fmla="*/ 106301 w 553885"/>
                  <a:gd name="connsiteY7" fmla="*/ 447595 h 587469"/>
                  <a:gd name="connsiteX8" fmla="*/ 123086 w 553885"/>
                  <a:gd name="connsiteY8" fmla="*/ 542709 h 587469"/>
                  <a:gd name="connsiteX9" fmla="*/ 128681 w 553885"/>
                  <a:gd name="connsiteY9" fmla="*/ 587469 h 587469"/>
                  <a:gd name="connsiteX10" fmla="*/ 128681 w 553885"/>
                  <a:gd name="connsiteY10" fmla="*/ 587469 h 587469"/>
                  <a:gd name="connsiteX11" fmla="*/ 156655 w 553885"/>
                  <a:gd name="connsiteY11" fmla="*/ 458785 h 587469"/>
                  <a:gd name="connsiteX12" fmla="*/ 156655 w 553885"/>
                  <a:gd name="connsiteY12" fmla="*/ 380456 h 587469"/>
                  <a:gd name="connsiteX13" fmla="*/ 173439 w 553885"/>
                  <a:gd name="connsiteY13" fmla="*/ 274152 h 587469"/>
                  <a:gd name="connsiteX14" fmla="*/ 173439 w 553885"/>
                  <a:gd name="connsiteY14" fmla="*/ 274152 h 587469"/>
                  <a:gd name="connsiteX15" fmla="*/ 218197 w 553885"/>
                  <a:gd name="connsiteY15" fmla="*/ 525924 h 587469"/>
                  <a:gd name="connsiteX16" fmla="*/ 218197 w 553885"/>
                  <a:gd name="connsiteY16" fmla="*/ 548304 h 587469"/>
                  <a:gd name="connsiteX17" fmla="*/ 330093 w 553885"/>
                  <a:gd name="connsiteY17" fmla="*/ 442000 h 587469"/>
                  <a:gd name="connsiteX18" fmla="*/ 436395 w 553885"/>
                  <a:gd name="connsiteY18" fmla="*/ 346886 h 587469"/>
                  <a:gd name="connsiteX19" fmla="*/ 553885 w 553885"/>
                  <a:gd name="connsiteY19" fmla="*/ 251772 h 5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3885" h="587469">
                    <a:moveTo>
                      <a:pt x="0" y="397241"/>
                    </a:moveTo>
                    <a:cubicBezTo>
                      <a:pt x="19581" y="380456"/>
                      <a:pt x="39163" y="363671"/>
                      <a:pt x="50353" y="352481"/>
                    </a:cubicBezTo>
                    <a:cubicBezTo>
                      <a:pt x="61543" y="341291"/>
                      <a:pt x="62476" y="371130"/>
                      <a:pt x="67138" y="330101"/>
                    </a:cubicBezTo>
                    <a:cubicBezTo>
                      <a:pt x="71800" y="289072"/>
                      <a:pt x="76462" y="161321"/>
                      <a:pt x="78327" y="106304"/>
                    </a:cubicBezTo>
                    <a:cubicBezTo>
                      <a:pt x="80192" y="51287"/>
                      <a:pt x="78327" y="0"/>
                      <a:pt x="78327" y="0"/>
                    </a:cubicBezTo>
                    <a:lnTo>
                      <a:pt x="78327" y="0"/>
                    </a:lnTo>
                    <a:cubicBezTo>
                      <a:pt x="82989" y="52220"/>
                      <a:pt x="101639" y="238718"/>
                      <a:pt x="106301" y="313317"/>
                    </a:cubicBezTo>
                    <a:cubicBezTo>
                      <a:pt x="110963" y="387916"/>
                      <a:pt x="103504" y="409363"/>
                      <a:pt x="106301" y="447595"/>
                    </a:cubicBezTo>
                    <a:cubicBezTo>
                      <a:pt x="109099" y="485827"/>
                      <a:pt x="119356" y="519397"/>
                      <a:pt x="123086" y="542709"/>
                    </a:cubicBezTo>
                    <a:cubicBezTo>
                      <a:pt x="126816" y="566021"/>
                      <a:pt x="128681" y="587469"/>
                      <a:pt x="128681" y="587469"/>
                    </a:cubicBezTo>
                    <a:lnTo>
                      <a:pt x="128681" y="587469"/>
                    </a:lnTo>
                    <a:cubicBezTo>
                      <a:pt x="133343" y="566022"/>
                      <a:pt x="151993" y="493287"/>
                      <a:pt x="156655" y="458785"/>
                    </a:cubicBezTo>
                    <a:cubicBezTo>
                      <a:pt x="161317" y="424283"/>
                      <a:pt x="153858" y="411228"/>
                      <a:pt x="156655" y="380456"/>
                    </a:cubicBezTo>
                    <a:cubicBezTo>
                      <a:pt x="159452" y="349684"/>
                      <a:pt x="173439" y="274152"/>
                      <a:pt x="173439" y="274152"/>
                    </a:cubicBezTo>
                    <a:lnTo>
                      <a:pt x="173439" y="274152"/>
                    </a:lnTo>
                    <a:cubicBezTo>
                      <a:pt x="180899" y="316114"/>
                      <a:pt x="210737" y="480232"/>
                      <a:pt x="218197" y="525924"/>
                    </a:cubicBezTo>
                    <a:cubicBezTo>
                      <a:pt x="225657" y="571616"/>
                      <a:pt x="199548" y="562291"/>
                      <a:pt x="218197" y="548304"/>
                    </a:cubicBezTo>
                    <a:cubicBezTo>
                      <a:pt x="236846" y="534317"/>
                      <a:pt x="293727" y="475570"/>
                      <a:pt x="330093" y="442000"/>
                    </a:cubicBezTo>
                    <a:cubicBezTo>
                      <a:pt x="366459" y="408430"/>
                      <a:pt x="399096" y="378591"/>
                      <a:pt x="436395" y="346886"/>
                    </a:cubicBezTo>
                    <a:cubicBezTo>
                      <a:pt x="473694" y="315181"/>
                      <a:pt x="553885" y="251772"/>
                      <a:pt x="553885" y="251772"/>
                    </a:cubicBezTo>
                  </a:path>
                </a:pathLst>
              </a:custGeom>
              <a:ln w="254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フリーフォーム 18"/>
            <p:cNvSpPr/>
            <p:nvPr/>
          </p:nvSpPr>
          <p:spPr>
            <a:xfrm>
              <a:off x="3591861" y="4361983"/>
              <a:ext cx="1188650" cy="259439"/>
            </a:xfrm>
            <a:custGeom>
              <a:avLst/>
              <a:gdLst>
                <a:gd name="connsiteX0" fmla="*/ 0 w 1188650"/>
                <a:gd name="connsiteY0" fmla="*/ 259439 h 259439"/>
                <a:gd name="connsiteX1" fmla="*/ 330093 w 1188650"/>
                <a:gd name="connsiteY1" fmla="*/ 130755 h 259439"/>
                <a:gd name="connsiteX2" fmla="*/ 749703 w 1188650"/>
                <a:gd name="connsiteY2" fmla="*/ 30046 h 259439"/>
                <a:gd name="connsiteX3" fmla="*/ 1152529 w 1188650"/>
                <a:gd name="connsiteY3" fmla="*/ 2072 h 259439"/>
                <a:gd name="connsiteX4" fmla="*/ 1169313 w 1188650"/>
                <a:gd name="connsiteY4" fmla="*/ 2072 h 25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650" h="259439">
                  <a:moveTo>
                    <a:pt x="0" y="259439"/>
                  </a:moveTo>
                  <a:cubicBezTo>
                    <a:pt x="102571" y="214213"/>
                    <a:pt x="205143" y="168987"/>
                    <a:pt x="330093" y="130755"/>
                  </a:cubicBezTo>
                  <a:cubicBezTo>
                    <a:pt x="455043" y="92523"/>
                    <a:pt x="612630" y="51493"/>
                    <a:pt x="749703" y="30046"/>
                  </a:cubicBezTo>
                  <a:cubicBezTo>
                    <a:pt x="886776" y="8599"/>
                    <a:pt x="1082594" y="6734"/>
                    <a:pt x="1152529" y="2072"/>
                  </a:cubicBezTo>
                  <a:cubicBezTo>
                    <a:pt x="1222464" y="-2590"/>
                    <a:pt x="1169313" y="2072"/>
                    <a:pt x="1169313" y="2072"/>
                  </a:cubicBezTo>
                </a:path>
              </a:pathLst>
            </a:custGeom>
            <a:ln w="254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93049" y="5214486"/>
              <a:ext cx="2198756" cy="363671"/>
            </a:xfrm>
            <a:custGeom>
              <a:avLst/>
              <a:gdLst>
                <a:gd name="connsiteX0" fmla="*/ 0 w 2198756"/>
                <a:gd name="connsiteY0" fmla="*/ 363671 h 363671"/>
                <a:gd name="connsiteX1" fmla="*/ 811246 w 2198756"/>
                <a:gd name="connsiteY1" fmla="*/ 156658 h 363671"/>
                <a:gd name="connsiteX2" fmla="*/ 1717603 w 2198756"/>
                <a:gd name="connsiteY2" fmla="*/ 50354 h 363671"/>
                <a:gd name="connsiteX3" fmla="*/ 2198756 w 2198756"/>
                <a:gd name="connsiteY3" fmla="*/ 0 h 3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756" h="363671">
                  <a:moveTo>
                    <a:pt x="0" y="363671"/>
                  </a:moveTo>
                  <a:cubicBezTo>
                    <a:pt x="262489" y="286274"/>
                    <a:pt x="524979" y="208877"/>
                    <a:pt x="811246" y="156658"/>
                  </a:cubicBezTo>
                  <a:cubicBezTo>
                    <a:pt x="1097513" y="104439"/>
                    <a:pt x="1717603" y="50354"/>
                    <a:pt x="1717603" y="50354"/>
                  </a:cubicBezTo>
                  <a:lnTo>
                    <a:pt x="2198756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575077" y="5018663"/>
              <a:ext cx="1186097" cy="72734"/>
            </a:xfrm>
            <a:custGeom>
              <a:avLst/>
              <a:gdLst>
                <a:gd name="connsiteX0" fmla="*/ 0 w 1186097"/>
                <a:gd name="connsiteY0" fmla="*/ 72734 h 72734"/>
                <a:gd name="connsiteX1" fmla="*/ 1186097 w 1186097"/>
                <a:gd name="connsiteY1" fmla="*/ 0 h 7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6097" h="72734">
                  <a:moveTo>
                    <a:pt x="0" y="72734"/>
                  </a:moveTo>
                  <a:lnTo>
                    <a:pt x="1186097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587454" y="4996283"/>
              <a:ext cx="2215540" cy="514735"/>
            </a:xfrm>
            <a:custGeom>
              <a:avLst/>
              <a:gdLst>
                <a:gd name="connsiteX0" fmla="*/ 0 w 2215540"/>
                <a:gd name="connsiteY0" fmla="*/ 514735 h 514735"/>
                <a:gd name="connsiteX1" fmla="*/ 414015 w 2215540"/>
                <a:gd name="connsiteY1" fmla="*/ 307722 h 514735"/>
                <a:gd name="connsiteX2" fmla="*/ 861599 w 2215540"/>
                <a:gd name="connsiteY2" fmla="*/ 173443 h 514735"/>
                <a:gd name="connsiteX3" fmla="*/ 1415484 w 2215540"/>
                <a:gd name="connsiteY3" fmla="*/ 72734 h 514735"/>
                <a:gd name="connsiteX4" fmla="*/ 2215540 w 2215540"/>
                <a:gd name="connsiteY4" fmla="*/ 0 h 5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540" h="514735">
                  <a:moveTo>
                    <a:pt x="0" y="514735"/>
                  </a:moveTo>
                  <a:cubicBezTo>
                    <a:pt x="135207" y="439669"/>
                    <a:pt x="270415" y="364604"/>
                    <a:pt x="414015" y="307722"/>
                  </a:cubicBezTo>
                  <a:cubicBezTo>
                    <a:pt x="557615" y="250840"/>
                    <a:pt x="694688" y="212608"/>
                    <a:pt x="861599" y="173443"/>
                  </a:cubicBezTo>
                  <a:cubicBezTo>
                    <a:pt x="1028510" y="134278"/>
                    <a:pt x="1189827" y="101641"/>
                    <a:pt x="1415484" y="72734"/>
                  </a:cubicBezTo>
                  <a:cubicBezTo>
                    <a:pt x="1641141" y="43827"/>
                    <a:pt x="2215540" y="0"/>
                    <a:pt x="2215540" y="0"/>
                  </a:cubicBez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3575077" y="4783675"/>
              <a:ext cx="1135744" cy="78329"/>
            </a:xfrm>
            <a:custGeom>
              <a:avLst/>
              <a:gdLst>
                <a:gd name="connsiteX0" fmla="*/ 0 w 1135744"/>
                <a:gd name="connsiteY0" fmla="*/ 78329 h 78329"/>
                <a:gd name="connsiteX1" fmla="*/ 1135744 w 1135744"/>
                <a:gd name="connsiteY1" fmla="*/ 0 h 78329"/>
                <a:gd name="connsiteX2" fmla="*/ 1135744 w 1135744"/>
                <a:gd name="connsiteY2" fmla="*/ 0 h 7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744" h="78329">
                  <a:moveTo>
                    <a:pt x="0" y="78329"/>
                  </a:moveTo>
                  <a:lnTo>
                    <a:pt x="1135744" y="0"/>
                  </a:lnTo>
                  <a:lnTo>
                    <a:pt x="1135744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581859" y="4375245"/>
              <a:ext cx="2181972" cy="520329"/>
            </a:xfrm>
            <a:custGeom>
              <a:avLst/>
              <a:gdLst>
                <a:gd name="connsiteX0" fmla="*/ 0 w 2181972"/>
                <a:gd name="connsiteY0" fmla="*/ 520329 h 520329"/>
                <a:gd name="connsiteX1" fmla="*/ 542696 w 2181972"/>
                <a:gd name="connsiteY1" fmla="*/ 274152 h 520329"/>
                <a:gd name="connsiteX2" fmla="*/ 995874 w 2181972"/>
                <a:gd name="connsiteY2" fmla="*/ 151063 h 520329"/>
                <a:gd name="connsiteX3" fmla="*/ 1532975 w 2181972"/>
                <a:gd name="connsiteY3" fmla="*/ 67139 h 520329"/>
                <a:gd name="connsiteX4" fmla="*/ 2181972 w 2181972"/>
                <a:gd name="connsiteY4" fmla="*/ 0 h 52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1972" h="520329">
                  <a:moveTo>
                    <a:pt x="0" y="520329"/>
                  </a:moveTo>
                  <a:cubicBezTo>
                    <a:pt x="188358" y="428012"/>
                    <a:pt x="376717" y="335696"/>
                    <a:pt x="542696" y="274152"/>
                  </a:cubicBezTo>
                  <a:cubicBezTo>
                    <a:pt x="708675" y="212608"/>
                    <a:pt x="830827" y="185565"/>
                    <a:pt x="995874" y="151063"/>
                  </a:cubicBezTo>
                  <a:cubicBezTo>
                    <a:pt x="1160921" y="116561"/>
                    <a:pt x="1335292" y="92316"/>
                    <a:pt x="1532975" y="67139"/>
                  </a:cubicBezTo>
                  <a:cubicBezTo>
                    <a:pt x="1730658" y="41962"/>
                    <a:pt x="2181972" y="0"/>
                    <a:pt x="2181972" y="0"/>
                  </a:cubicBez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3580672" y="4173827"/>
              <a:ext cx="1180502" cy="67139"/>
            </a:xfrm>
            <a:custGeom>
              <a:avLst/>
              <a:gdLst>
                <a:gd name="connsiteX0" fmla="*/ 0 w 1180502"/>
                <a:gd name="connsiteY0" fmla="*/ 67139 h 67139"/>
                <a:gd name="connsiteX1" fmla="*/ 1180502 w 1180502"/>
                <a:gd name="connsiteY1" fmla="*/ 0 h 6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0502" h="67139">
                  <a:moveTo>
                    <a:pt x="0" y="67139"/>
                  </a:moveTo>
                  <a:lnTo>
                    <a:pt x="1180502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576264" y="4324890"/>
              <a:ext cx="2198756" cy="425216"/>
            </a:xfrm>
            <a:custGeom>
              <a:avLst/>
              <a:gdLst>
                <a:gd name="connsiteX0" fmla="*/ 0 w 2198756"/>
                <a:gd name="connsiteY0" fmla="*/ 425216 h 425216"/>
                <a:gd name="connsiteX1" fmla="*/ 542696 w 2198756"/>
                <a:gd name="connsiteY1" fmla="*/ 240583 h 425216"/>
                <a:gd name="connsiteX2" fmla="*/ 1230856 w 2198756"/>
                <a:gd name="connsiteY2" fmla="*/ 106304 h 425216"/>
                <a:gd name="connsiteX3" fmla="*/ 2198756 w 2198756"/>
                <a:gd name="connsiteY3" fmla="*/ 0 h 42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756" h="425216">
                  <a:moveTo>
                    <a:pt x="0" y="425216"/>
                  </a:moveTo>
                  <a:cubicBezTo>
                    <a:pt x="168776" y="359475"/>
                    <a:pt x="337553" y="293735"/>
                    <a:pt x="542696" y="240583"/>
                  </a:cubicBezTo>
                  <a:cubicBezTo>
                    <a:pt x="747839" y="187431"/>
                    <a:pt x="954846" y="146401"/>
                    <a:pt x="1230856" y="106304"/>
                  </a:cubicBezTo>
                  <a:cubicBezTo>
                    <a:pt x="1506866" y="66207"/>
                    <a:pt x="2198756" y="0"/>
                    <a:pt x="2198756" y="0"/>
                  </a:cubicBez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3586266" y="4129067"/>
              <a:ext cx="1191693" cy="61544"/>
            </a:xfrm>
            <a:custGeom>
              <a:avLst/>
              <a:gdLst>
                <a:gd name="connsiteX0" fmla="*/ 0 w 1191693"/>
                <a:gd name="connsiteY0" fmla="*/ 61544 h 61544"/>
                <a:gd name="connsiteX1" fmla="*/ 643402 w 1191693"/>
                <a:gd name="connsiteY1" fmla="*/ 27975 h 61544"/>
                <a:gd name="connsiteX2" fmla="*/ 1191693 w 1191693"/>
                <a:gd name="connsiteY2" fmla="*/ 0 h 6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693" h="61544">
                  <a:moveTo>
                    <a:pt x="0" y="61544"/>
                  </a:moveTo>
                  <a:lnTo>
                    <a:pt x="643402" y="27975"/>
                  </a:lnTo>
                  <a:lnTo>
                    <a:pt x="1191693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593049" y="4196206"/>
              <a:ext cx="2237919" cy="414026"/>
            </a:xfrm>
            <a:custGeom>
              <a:avLst/>
              <a:gdLst>
                <a:gd name="connsiteX0" fmla="*/ 0 w 2237919"/>
                <a:gd name="connsiteY0" fmla="*/ 414026 h 414026"/>
                <a:gd name="connsiteX1" fmla="*/ 475558 w 2237919"/>
                <a:gd name="connsiteY1" fmla="*/ 257368 h 414026"/>
                <a:gd name="connsiteX2" fmla="*/ 1482622 w 2237919"/>
                <a:gd name="connsiteY2" fmla="*/ 78330 h 414026"/>
                <a:gd name="connsiteX3" fmla="*/ 2237919 w 2237919"/>
                <a:gd name="connsiteY3" fmla="*/ 0 h 4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7919" h="414026">
                  <a:moveTo>
                    <a:pt x="0" y="414026"/>
                  </a:moveTo>
                  <a:cubicBezTo>
                    <a:pt x="114227" y="363671"/>
                    <a:pt x="228454" y="313317"/>
                    <a:pt x="475558" y="257368"/>
                  </a:cubicBezTo>
                  <a:cubicBezTo>
                    <a:pt x="722662" y="201419"/>
                    <a:pt x="1188895" y="121225"/>
                    <a:pt x="1482622" y="78330"/>
                  </a:cubicBezTo>
                  <a:cubicBezTo>
                    <a:pt x="1776349" y="35435"/>
                    <a:pt x="2237919" y="0"/>
                    <a:pt x="2237919" y="0"/>
                  </a:cubicBez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3563887" y="4005978"/>
              <a:ext cx="1197287" cy="67140"/>
            </a:xfrm>
            <a:custGeom>
              <a:avLst/>
              <a:gdLst>
                <a:gd name="connsiteX0" fmla="*/ 0 w 1197287"/>
                <a:gd name="connsiteY0" fmla="*/ 67140 h 67140"/>
                <a:gd name="connsiteX1" fmla="*/ 1197287 w 1197287"/>
                <a:gd name="connsiteY1" fmla="*/ 0 h 6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287" h="67140">
                  <a:moveTo>
                    <a:pt x="0" y="67140"/>
                  </a:moveTo>
                  <a:lnTo>
                    <a:pt x="1197287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581859" y="4050738"/>
              <a:ext cx="2232325" cy="414026"/>
            </a:xfrm>
            <a:custGeom>
              <a:avLst/>
              <a:gdLst>
                <a:gd name="connsiteX0" fmla="*/ 0 w 2232325"/>
                <a:gd name="connsiteY0" fmla="*/ 414026 h 414026"/>
                <a:gd name="connsiteX1" fmla="*/ 816841 w 2232325"/>
                <a:gd name="connsiteY1" fmla="*/ 212608 h 414026"/>
                <a:gd name="connsiteX2" fmla="*/ 1527380 w 2232325"/>
                <a:gd name="connsiteY2" fmla="*/ 83924 h 414026"/>
                <a:gd name="connsiteX3" fmla="*/ 2232325 w 2232325"/>
                <a:gd name="connsiteY3" fmla="*/ 0 h 4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325" h="414026">
                  <a:moveTo>
                    <a:pt x="0" y="414026"/>
                  </a:moveTo>
                  <a:cubicBezTo>
                    <a:pt x="281139" y="340825"/>
                    <a:pt x="562278" y="267625"/>
                    <a:pt x="816841" y="212608"/>
                  </a:cubicBezTo>
                  <a:cubicBezTo>
                    <a:pt x="1071404" y="157591"/>
                    <a:pt x="1291466" y="119359"/>
                    <a:pt x="1527380" y="83924"/>
                  </a:cubicBezTo>
                  <a:cubicBezTo>
                    <a:pt x="1763294" y="48489"/>
                    <a:pt x="2232325" y="0"/>
                    <a:pt x="2232325" y="0"/>
                  </a:cubicBez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3563893" y="3899674"/>
              <a:ext cx="1242044" cy="67140"/>
            </a:xfrm>
            <a:custGeom>
              <a:avLst/>
              <a:gdLst>
                <a:gd name="connsiteX0" fmla="*/ 0 w 1325967"/>
                <a:gd name="connsiteY0" fmla="*/ 67140 h 67140"/>
                <a:gd name="connsiteX1" fmla="*/ 1325967 w 1325967"/>
                <a:gd name="connsiteY1" fmla="*/ 0 h 6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5967" h="67140">
                  <a:moveTo>
                    <a:pt x="0" y="67140"/>
                  </a:moveTo>
                  <a:lnTo>
                    <a:pt x="1325967" y="0"/>
                  </a:lnTo>
                </a:path>
              </a:pathLst>
            </a:cu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564505" y="2793815"/>
            <a:ext cx="442004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2013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年「すざく」スペクトルフィット結果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61627" y="5193480"/>
            <a:ext cx="12791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>
                <a:solidFill>
                  <a:srgbClr val="660066"/>
                </a:solidFill>
                <a:latin typeface="Myriad Pro"/>
                <a:cs typeface="Myriad Pro"/>
              </a:rPr>
              <a:t>PL (Γ~1.7)</a:t>
            </a:r>
            <a:endParaRPr kumimoji="1" lang="ja-JP" altLang="en-US" sz="2100" dirty="0" smtClean="0">
              <a:solidFill>
                <a:srgbClr val="660066"/>
              </a:solidFill>
              <a:latin typeface="Myriad Pro"/>
              <a:cs typeface="Myriad Pro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34981" y="5465975"/>
            <a:ext cx="30476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 smtClean="0">
                <a:solidFill>
                  <a:srgbClr val="0000FF"/>
                </a:solidFill>
                <a:latin typeface="Myriad Pro"/>
                <a:cs typeface="Myriad Pro"/>
              </a:rPr>
              <a:t>反射成分</a:t>
            </a:r>
            <a:r>
              <a:rPr lang="en-US" altLang="ja-JP" sz="2100" dirty="0" smtClean="0">
                <a:solidFill>
                  <a:srgbClr val="0000FF"/>
                </a:solidFill>
                <a:latin typeface="Myriad Pro"/>
                <a:cs typeface="Myriad Pro"/>
              </a:rPr>
              <a:t> (</a:t>
            </a:r>
            <a:r>
              <a:rPr lang="en-US" altLang="ja-JP" sz="2100" dirty="0" err="1" smtClean="0">
                <a:solidFill>
                  <a:srgbClr val="0000FF"/>
                </a:solidFill>
                <a:latin typeface="Myriad Pro"/>
                <a:cs typeface="Myriad Pro"/>
              </a:rPr>
              <a:t>A</a:t>
            </a:r>
            <a:r>
              <a:rPr lang="en-US" altLang="ja-JP" sz="2100" baseline="-25000" dirty="0" err="1" smtClean="0">
                <a:solidFill>
                  <a:srgbClr val="0000FF"/>
                </a:solidFill>
                <a:latin typeface="Myriad Pro"/>
                <a:cs typeface="Myriad Pro"/>
              </a:rPr>
              <a:t>Fe</a:t>
            </a:r>
            <a:r>
              <a:rPr lang="en-US" altLang="ja-JP" sz="2100" dirty="0" smtClean="0">
                <a:solidFill>
                  <a:srgbClr val="0000FF"/>
                </a:solidFill>
                <a:latin typeface="Myriad Pro"/>
                <a:cs typeface="Myriad Pro"/>
              </a:rPr>
              <a:t>=1 Solar fix)</a:t>
            </a:r>
            <a:endParaRPr kumimoji="1" lang="ja-JP" altLang="en-US" sz="2100" dirty="0" smtClean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-1" y="-6987"/>
            <a:ext cx="9144001" cy="523220"/>
          </a:xfrm>
          <a:custGeom>
            <a:avLst/>
            <a:gdLst>
              <a:gd name="connsiteX0" fmla="*/ 0 w 8798750"/>
              <a:gd name="connsiteY0" fmla="*/ 0 h 584776"/>
              <a:gd name="connsiteX1" fmla="*/ 8798750 w 8798750"/>
              <a:gd name="connsiteY1" fmla="*/ 0 h 584776"/>
              <a:gd name="connsiteX2" fmla="*/ 8798750 w 8798750"/>
              <a:gd name="connsiteY2" fmla="*/ 584776 h 584776"/>
              <a:gd name="connsiteX3" fmla="*/ 0 w 8798750"/>
              <a:gd name="connsiteY3" fmla="*/ 584776 h 584776"/>
              <a:gd name="connsiteX4" fmla="*/ 0 w 8798750"/>
              <a:gd name="connsiteY4" fmla="*/ 0 h 5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750" h="584776">
                <a:moveTo>
                  <a:pt x="0" y="0"/>
                </a:moveTo>
                <a:lnTo>
                  <a:pt x="8798750" y="0"/>
                </a:lnTo>
                <a:lnTo>
                  <a:pt x="8798750" y="584776"/>
                </a:lnTo>
                <a:lnTo>
                  <a:pt x="0" y="584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yriad Pro"/>
                <a:cs typeface="Myriad Pro"/>
              </a:rPr>
              <a:t>3</a:t>
            </a:r>
            <a:r>
              <a:rPr lang="en-US" altLang="ja-JP" sz="2800" b="1" dirty="0" smtClean="0">
                <a:latin typeface="Myriad Pro"/>
                <a:cs typeface="Myriad Pro"/>
              </a:rPr>
              <a:t>. NGC 3516 </a:t>
            </a:r>
            <a:r>
              <a:rPr lang="ja-JP" altLang="en-US" sz="2800" b="1" dirty="0" smtClean="0">
                <a:latin typeface="Myriad Pro"/>
                <a:cs typeface="Myriad Pro"/>
              </a:rPr>
              <a:t>の</a:t>
            </a:r>
            <a:r>
              <a:rPr lang="en-US" altLang="ja-JP" sz="2800" b="1" dirty="0" smtClean="0">
                <a:latin typeface="Myriad Pro"/>
                <a:cs typeface="Myriad Pro"/>
              </a:rPr>
              <a:t> 2013−2014</a:t>
            </a:r>
            <a:r>
              <a:rPr lang="ja-JP" altLang="en-US" sz="2800" b="1" dirty="0" smtClean="0">
                <a:latin typeface="Myriad Pro"/>
                <a:cs typeface="Myriad Pro"/>
              </a:rPr>
              <a:t>年の観測</a:t>
            </a:r>
            <a:endParaRPr lang="en-US" altLang="ja-JP" sz="2800" b="1" dirty="0" smtClean="0">
              <a:effectLst/>
              <a:latin typeface="Myriad Pro"/>
              <a:cs typeface="Myriad Pro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2184" y="502836"/>
            <a:ext cx="9144000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 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我々の観測の概要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</a:t>
            </a:r>
          </a:p>
          <a:p>
            <a:pPr>
              <a:spcBef>
                <a:spcPts val="600"/>
              </a:spcBef>
            </a:pPr>
            <a:r>
              <a:rPr lang="en-US" altLang="ja-JP" sz="2100" dirty="0">
                <a:solidFill>
                  <a:srgbClr val="8900AB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8900AB"/>
                </a:solidFill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: 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「すざく」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で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sym typeface="Wingdings"/>
              </a:rPr>
              <a:t>50 </a:t>
            </a:r>
            <a:r>
              <a:rPr lang="en-US" altLang="ja-JP" sz="2100" dirty="0" err="1" smtClean="0">
                <a:latin typeface="Myriad Pro"/>
                <a:sym typeface="Wingdings"/>
              </a:rPr>
              <a:t>ksec</a:t>
            </a:r>
            <a:r>
              <a:rPr lang="en-US" altLang="ja-JP" sz="2100" dirty="0" smtClean="0">
                <a:latin typeface="Myriad Pro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sym typeface="Wingdings"/>
              </a:rPr>
              <a:t>観測を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計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8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回。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〜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数週、数ヶ月、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1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年のインターバル。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: 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日本の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5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つの可視光望遠鏡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北大「ピリカ」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東大「木曽シュミット」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r>
              <a:rPr lang="ja-JP" altLang="ja-JP" sz="2100" dirty="0">
                <a:latin typeface="Myriad Pro"/>
                <a:ea typeface="+mj-ea"/>
                <a:sym typeface="Wingdings"/>
              </a:rPr>
              <a:t>　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　　　　　　</a:t>
            </a: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東工大「</a:t>
            </a:r>
            <a:r>
              <a:rPr lang="en-US" altLang="ja-JP" sz="2100" dirty="0" err="1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MITSuME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兵庫県立大「なゆた」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、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広大「かなた」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でモニタ。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5090" y="2218139"/>
            <a:ext cx="72136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☆</a:t>
            </a:r>
            <a:r>
              <a:rPr lang="ja-JP" altLang="en-US" sz="2100" u="sng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「すざく」スペクトルに見られた激しいフラックス変動</a:t>
            </a:r>
            <a:endParaRPr lang="en-US" altLang="ja-JP" sz="2100" u="sng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32489" y="4326175"/>
            <a:ext cx="687266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Myriad Pro"/>
                <a:cs typeface="Myriad Pro"/>
              </a:rPr>
              <a:t>4/10</a:t>
            </a:r>
            <a:endParaRPr kumimoji="1" lang="ja-JP" altLang="en-US" sz="2000" dirty="0" smtClean="0">
              <a:latin typeface="Myriad Pro"/>
              <a:cs typeface="Myriad Pro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822550" y="3936909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Myriad Pro"/>
                <a:cs typeface="Myriad Pro"/>
              </a:rPr>
              <a:t>4/27</a:t>
            </a:r>
            <a:endParaRPr kumimoji="1" lang="ja-JP" altLang="en-US" sz="2000" dirty="0" smtClean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821388" y="3683919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2DBD33"/>
                </a:solidFill>
                <a:latin typeface="Myriad Pro"/>
                <a:cs typeface="Myriad Pro"/>
              </a:rPr>
              <a:t>5</a:t>
            </a:r>
            <a:r>
              <a:rPr kumimoji="1" lang="en-US" altLang="ja-JP" sz="2000" dirty="0" smtClean="0">
                <a:solidFill>
                  <a:srgbClr val="2DBD33"/>
                </a:solidFill>
                <a:latin typeface="Myriad Pro"/>
                <a:cs typeface="Myriad Pro"/>
              </a:rPr>
              <a:t>/12</a:t>
            </a:r>
            <a:endParaRPr kumimoji="1" lang="ja-JP" altLang="en-US" sz="2000" dirty="0" smtClean="0">
              <a:solidFill>
                <a:srgbClr val="2DBD33"/>
              </a:solidFill>
              <a:latin typeface="Myriad Pro"/>
              <a:cs typeface="Myriad Pro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834188" y="3465412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8900AB"/>
                </a:solidFill>
                <a:latin typeface="Myriad Pro"/>
                <a:cs typeface="Myriad Pro"/>
              </a:rPr>
              <a:t>5</a:t>
            </a:r>
            <a:r>
              <a:rPr kumimoji="1" lang="en-US" altLang="ja-JP" sz="2000" dirty="0" smtClean="0">
                <a:solidFill>
                  <a:srgbClr val="8900AB"/>
                </a:solidFill>
                <a:latin typeface="Myriad Pro"/>
                <a:cs typeface="Myriad Pro"/>
              </a:rPr>
              <a:t>/23</a:t>
            </a:r>
            <a:endParaRPr kumimoji="1" lang="ja-JP" altLang="en-US" sz="2000" dirty="0" smtClean="0">
              <a:solidFill>
                <a:srgbClr val="8900AB"/>
              </a:solidFill>
              <a:latin typeface="Myriad Pro"/>
              <a:cs typeface="Myriad Pro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809972" y="4651735"/>
            <a:ext cx="680793" cy="408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6600"/>
                </a:solidFill>
                <a:latin typeface="Myriad Pro"/>
                <a:cs typeface="Myriad Pro"/>
              </a:rPr>
              <a:t>11</a:t>
            </a:r>
            <a:r>
              <a:rPr kumimoji="1" lang="en-US" altLang="ja-JP" sz="2000" dirty="0" smtClean="0">
                <a:solidFill>
                  <a:srgbClr val="FF6600"/>
                </a:solidFill>
                <a:latin typeface="Myriad Pro"/>
                <a:cs typeface="Myriad Pro"/>
              </a:rPr>
              <a:t>/4</a:t>
            </a:r>
            <a:endParaRPr kumimoji="1" lang="ja-JP" altLang="en-US" sz="2000" dirty="0" smtClean="0">
              <a:solidFill>
                <a:srgbClr val="FF6600"/>
              </a:solidFill>
              <a:latin typeface="Myriad Pro"/>
              <a:cs typeface="Myriad Pro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75632" y="2611497"/>
            <a:ext cx="4362932" cy="3924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1373D5"/>
                </a:solidFill>
                <a:latin typeface="Myriad Pro"/>
                <a:ea typeface="+mj-ea"/>
                <a:sym typeface="Wingdings"/>
              </a:rPr>
              <a:t>異常に暗い時間帯を観測</a:t>
            </a:r>
            <a:endParaRPr lang="en-US" altLang="ja-JP" sz="2100" dirty="0" smtClean="0">
              <a:solidFill>
                <a:srgbClr val="1373D5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以下のモデルで全ての観測が再現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吸収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× (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カットオフ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PL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+ 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反射成分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PL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の光子指数は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err="1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Γ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~ 1.7</a:t>
            </a: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     </a:t>
            </a:r>
            <a:r>
              <a:rPr lang="ja-JP" altLang="en-US" sz="2100" u="wavy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一次</a:t>
            </a:r>
            <a:r>
              <a:rPr lang="en-US" altLang="ja-JP" sz="2100" u="wavy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u="wavy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線は</a:t>
            </a:r>
            <a:r>
              <a:rPr lang="ja-JP" altLang="en-US" sz="2100" u="wavy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ハード成分</a:t>
            </a:r>
            <a:r>
              <a:rPr lang="ja-JP" altLang="en-US" sz="2100" u="wavy" dirty="0" smtClean="0">
                <a:latin typeface="Myriad Pro"/>
                <a:ea typeface="+mj-ea"/>
                <a:sym typeface="Wingdings"/>
              </a:rPr>
              <a:t>のみ</a:t>
            </a:r>
            <a:endParaRPr lang="en-US" altLang="ja-JP" sz="2100" u="wavy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 smtClean="0">
                <a:latin typeface="Myriad Pro"/>
                <a:ea typeface="+mj-ea"/>
                <a:sym typeface="Wingdings"/>
              </a:rPr>
              <a:t>          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暗いため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ソフト一次</a:t>
            </a:r>
            <a:r>
              <a:rPr lang="en-US" altLang="ja-JP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FF6600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latin typeface="Myriad Pro"/>
                <a:ea typeface="+mj-ea"/>
                <a:sym typeface="Wingdings"/>
              </a:rPr>
              <a:t>現れず</a:t>
            </a:r>
            <a:endParaRPr lang="en-US" altLang="ja-JP" sz="2100" dirty="0" smtClean="0">
              <a:latin typeface="Myriad Pro"/>
              <a:ea typeface="+mj-ea"/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形を変えず強度が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~1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桁変動</a:t>
            </a:r>
            <a:endParaRPr lang="en-US" altLang="ja-JP" sz="2100" dirty="0" smtClean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・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0000FF"/>
                </a:solidFill>
                <a:latin typeface="Myriad Pro"/>
                <a:ea typeface="+mj-ea"/>
                <a:sym typeface="Wingdings"/>
              </a:rPr>
              <a:t>反射</a:t>
            </a:r>
            <a:r>
              <a:rPr lang="ja-JP" altLang="en-US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の強度は半年間ほぼ不変</a:t>
            </a:r>
            <a:endParaRPr lang="en-US" altLang="ja-JP" sz="2100" dirty="0">
              <a:solidFill>
                <a:srgbClr val="000000"/>
              </a:solidFill>
              <a:latin typeface="Myriad Pro"/>
              <a:ea typeface="+mj-ea"/>
              <a:sym typeface="Wingdings"/>
            </a:endParaRPr>
          </a:p>
          <a:p>
            <a:pPr>
              <a:spcBef>
                <a:spcPts val="1200"/>
              </a:spcBef>
            </a:pP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    </a:t>
            </a:r>
            <a:r>
              <a:rPr lang="en-US" altLang="ja-JP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</a:t>
            </a:r>
            <a:r>
              <a:rPr lang="en-US" altLang="ja-JP" sz="2100" dirty="0" smtClean="0">
                <a:solidFill>
                  <a:srgbClr val="000000"/>
                </a:solidFill>
                <a:latin typeface="Myriad Pro"/>
                <a:ea typeface="+mj-ea"/>
                <a:sym typeface="Wingdings"/>
              </a:rPr>
              <a:t> 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ハード一次</a:t>
            </a:r>
            <a:r>
              <a:rPr lang="en-US" altLang="ja-JP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X</a:t>
            </a:r>
            <a:r>
              <a:rPr lang="ja-JP" altLang="en-US" sz="2100" dirty="0" smtClean="0">
                <a:solidFill>
                  <a:srgbClr val="660066"/>
                </a:solidFill>
                <a:latin typeface="Myriad Pro"/>
                <a:ea typeface="+mj-ea"/>
                <a:sym typeface="Wingdings"/>
              </a:rPr>
              <a:t>線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と</a:t>
            </a:r>
            <a:r>
              <a:rPr lang="ja-JP" altLang="en-US" sz="2100" dirty="0" smtClean="0">
                <a:solidFill>
                  <a:srgbClr val="000090"/>
                </a:solidFill>
                <a:latin typeface="Myriad Pro"/>
                <a:ea typeface="+mj-ea"/>
                <a:sym typeface="Wingdings"/>
              </a:rPr>
              <a:t>可視光</a:t>
            </a:r>
            <a:r>
              <a:rPr lang="ja-JP" altLang="en-US" sz="2100" dirty="0" smtClean="0">
                <a:solidFill>
                  <a:srgbClr val="FF0000"/>
                </a:solidFill>
                <a:latin typeface="Myriad Pro"/>
                <a:ea typeface="+mj-ea"/>
                <a:sym typeface="Wingdings"/>
              </a:rPr>
              <a:t>の比較</a:t>
            </a:r>
            <a:endParaRPr lang="en-US" altLang="ja-JP" sz="2100" dirty="0" smtClean="0">
              <a:solidFill>
                <a:srgbClr val="FF0000"/>
              </a:solidFill>
              <a:latin typeface="Myriad Pro"/>
              <a:ea typeface="+mj-e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9828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2658</Words>
  <Application>Microsoft Macintosh PowerPoint</Application>
  <PresentationFormat>画面に合わせる (4:3)</PresentationFormat>
  <Paragraphs>416</Paragraphs>
  <Slides>16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ホワイト</vt:lpstr>
      <vt:lpstr>近傍活動銀河核の可視 X 線同時モニター観測</vt:lpstr>
      <vt:lpstr>PowerPoint プレゼンテーション</vt:lpstr>
      <vt:lpstr>PowerPoint プレゼンテーション</vt:lpstr>
      <vt:lpstr>0. X線と可視光の変光の相関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近傍活動銀河核の可視 X 線同時モニター観測</dc:title>
  <dc:creator>峰崎 岳夫</dc:creator>
  <cp:lastModifiedBy>峰崎 岳夫</cp:lastModifiedBy>
  <cp:revision>32</cp:revision>
  <cp:lastPrinted>2014-07-11T02:20:17Z</cp:lastPrinted>
  <dcterms:created xsi:type="dcterms:W3CDTF">2014-07-10T20:17:56Z</dcterms:created>
  <dcterms:modified xsi:type="dcterms:W3CDTF">2014-07-11T04:22:38Z</dcterms:modified>
</cp:coreProperties>
</file>