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60" r:id="rId4"/>
    <p:sldId id="280" r:id="rId5"/>
    <p:sldId id="261" r:id="rId6"/>
    <p:sldId id="262" r:id="rId7"/>
    <p:sldId id="276" r:id="rId8"/>
    <p:sldId id="265" r:id="rId9"/>
    <p:sldId id="282" r:id="rId10"/>
    <p:sldId id="266" r:id="rId11"/>
    <p:sldId id="275" r:id="rId12"/>
    <p:sldId id="269" r:id="rId13"/>
    <p:sldId id="270" r:id="rId14"/>
    <p:sldId id="277" r:id="rId15"/>
    <p:sldId id="271" r:id="rId16"/>
    <p:sldId id="278" r:id="rId17"/>
    <p:sldId id="263" r:id="rId18"/>
    <p:sldId id="273" r:id="rId19"/>
    <p:sldId id="281" r:id="rId20"/>
    <p:sldId id="264"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1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51703-7838-6F40-8F51-0A443B7E21C5}" type="datetimeFigureOut">
              <a:rPr kumimoji="1" lang="ja-JP" altLang="en-US" smtClean="0"/>
              <a:t>2014/07/10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862929-4DE8-A94B-A41F-387CFB2DA542}" type="slidenum">
              <a:rPr kumimoji="1" lang="ja-JP" altLang="en-US" smtClean="0"/>
              <a:t>‹#›</a:t>
            </a:fld>
            <a:endParaRPr kumimoji="1" lang="ja-JP" altLang="en-US"/>
          </a:p>
        </p:txBody>
      </p:sp>
    </p:spTree>
    <p:extLst>
      <p:ext uri="{BB962C8B-B14F-4D97-AF65-F5344CB8AC3E}">
        <p14:creationId xmlns:p14="http://schemas.microsoft.com/office/powerpoint/2010/main" val="83206414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短時間変動選択による低光度</a:t>
            </a:r>
            <a:r>
              <a:rPr kumimoji="1" lang="en-US" altLang="ja-JP" dirty="0" smtClean="0"/>
              <a:t>AGN</a:t>
            </a:r>
            <a:r>
              <a:rPr kumimoji="1" lang="ja-JP" altLang="en-US" dirty="0" smtClean="0"/>
              <a:t>の同定という</a:t>
            </a:r>
            <a:r>
              <a:rPr kumimoji="1" lang="ja-JP" altLang="en-US" dirty="0" smtClean="0"/>
              <a:t>タイトル</a:t>
            </a:r>
            <a:r>
              <a:rPr kumimoji="1" lang="ja-JP" altLang="en-US" dirty="0" smtClean="0"/>
              <a:t>で</a:t>
            </a:r>
            <a:r>
              <a:rPr kumimoji="1" lang="ja-JP" altLang="en-US" dirty="0" smtClean="0"/>
              <a:t>発表</a:t>
            </a:r>
            <a:r>
              <a:rPr kumimoji="1" lang="ja-JP" altLang="en-US" dirty="0" smtClean="0"/>
              <a:t>します。甲南大学の松本です。</a:t>
            </a:r>
            <a:endParaRPr kumimoji="1" lang="ja-JP" altLang="en-US" dirty="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1</a:t>
            </a:fld>
            <a:endParaRPr kumimoji="1" lang="ja-JP" altLang="en-US"/>
          </a:p>
        </p:txBody>
      </p:sp>
    </p:spTree>
    <p:extLst>
      <p:ext uri="{BB962C8B-B14F-4D97-AF65-F5344CB8AC3E}">
        <p14:creationId xmlns:p14="http://schemas.microsoft.com/office/powerpoint/2010/main" val="403799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分光観測した天体はこの</a:t>
            </a:r>
            <a:r>
              <a:rPr kumimoji="1" lang="en-US" altLang="ja-JP" dirty="0" smtClean="0"/>
              <a:t>11</a:t>
            </a:r>
            <a:r>
              <a:rPr kumimoji="1" lang="ja-JP" altLang="en-US" dirty="0" smtClean="0"/>
              <a:t>天体で、分光結果で</a:t>
            </a:r>
            <a:r>
              <a:rPr kumimoji="1" lang="en-US" altLang="ja-JP" dirty="0" smtClean="0"/>
              <a:t>Hα</a:t>
            </a:r>
            <a:r>
              <a:rPr kumimoji="1" lang="ja-JP" altLang="en-US" dirty="0" smtClean="0"/>
              <a:t>が検出出来たのはこの３天体です。</a:t>
            </a:r>
            <a:endParaRPr kumimoji="1" lang="ja-JP" altLang="en-US" dirty="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10</a:t>
            </a:fld>
            <a:endParaRPr kumimoji="1" lang="ja-JP" altLang="en-US"/>
          </a:p>
        </p:txBody>
      </p:sp>
    </p:spTree>
    <p:extLst>
      <p:ext uri="{BB962C8B-B14F-4D97-AF65-F5344CB8AC3E}">
        <p14:creationId xmlns:p14="http://schemas.microsoft.com/office/powerpoint/2010/main" val="2089041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これが３天体の分光結果です。これから詳細に見ていきます。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11</a:t>
            </a:fld>
            <a:endParaRPr kumimoji="1" lang="ja-JP" altLang="en-US"/>
          </a:p>
        </p:txBody>
      </p:sp>
    </p:spTree>
    <p:extLst>
      <p:ext uri="{BB962C8B-B14F-4D97-AF65-F5344CB8AC3E}">
        <p14:creationId xmlns:p14="http://schemas.microsoft.com/office/powerpoint/2010/main" val="3741166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最初の天体</a:t>
            </a:r>
            <a:endParaRPr kumimoji="1" lang="ja-JP" altLang="en-US" dirty="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12</a:t>
            </a:fld>
            <a:endParaRPr kumimoji="1" lang="ja-JP" altLang="en-US"/>
          </a:p>
        </p:txBody>
      </p:sp>
    </p:spTree>
    <p:extLst>
      <p:ext uri="{BB962C8B-B14F-4D97-AF65-F5344CB8AC3E}">
        <p14:creationId xmlns:p14="http://schemas.microsoft.com/office/powerpoint/2010/main" val="102391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a:t>
            </a:r>
            <a:r>
              <a:rPr kumimoji="1" lang="en-US" altLang="ja-JP" dirty="0" smtClean="0"/>
              <a:t>AGN</a:t>
            </a:r>
            <a:r>
              <a:rPr kumimoji="1" lang="ja-JP" altLang="en-US" dirty="0" smtClean="0"/>
              <a:t>についてお話ししたいと思います。</a:t>
            </a:r>
            <a:r>
              <a:rPr kumimoji="1" lang="en-US" altLang="ja-JP" dirty="0" smtClean="0"/>
              <a:t>AGN</a:t>
            </a:r>
            <a:r>
              <a:rPr kumimoji="1" lang="ja-JP" altLang="en-US" dirty="0" smtClean="0"/>
              <a:t>にはタイプが２つあります</a:t>
            </a:r>
            <a:r>
              <a:rPr kumimoji="1" lang="ja-JP" altLang="en-US" dirty="0" smtClean="0"/>
              <a:t>。</a:t>
            </a:r>
            <a:r>
              <a:rPr kumimoji="1" lang="ja-JP" altLang="en-US" dirty="0" smtClean="0"/>
              <a:t>区別するにはスプクトルを見ます。</a:t>
            </a:r>
            <a:r>
              <a:rPr kumimoji="1" lang="ja-JP" altLang="en-US" dirty="0" smtClean="0"/>
              <a:t>１</a:t>
            </a:r>
            <a:r>
              <a:rPr kumimoji="1" lang="ja-JP" altLang="en-US" dirty="0" smtClean="0"/>
              <a:t>型のタイプ</a:t>
            </a:r>
            <a:r>
              <a:rPr kumimoji="1" lang="ja-JP" altLang="en-US" dirty="0" smtClean="0"/>
              <a:t>は</a:t>
            </a:r>
            <a:r>
              <a:rPr kumimoji="1" lang="ja-JP" altLang="en-US" dirty="0" smtClean="0"/>
              <a:t>広輝線、狭輝線２つとも見れるもので、２型のタイプは狭輝線のみ見られるものになります。これは</a:t>
            </a:r>
            <a:r>
              <a:rPr kumimoji="1" lang="en-US" altLang="ja-JP" dirty="0" smtClean="0"/>
              <a:t>AGN</a:t>
            </a:r>
            <a:r>
              <a:rPr kumimoji="1" lang="ja-JP" altLang="en-US" dirty="0" smtClean="0"/>
              <a:t>の見方によって変わるもので、１型のものは上から見たタイプ、２型は比較的横から見たタイプになります。</a:t>
            </a:r>
            <a:r>
              <a:rPr kumimoji="1" lang="en-US" altLang="ja-JP" dirty="0" smtClean="0"/>
              <a:t>AGN</a:t>
            </a:r>
            <a:r>
              <a:rPr kumimoji="1" lang="ja-JP" altLang="en-US" dirty="0" smtClean="0"/>
              <a:t>で検出される輝線はこれらになります。スペクトルについてはこれだけわかっているのですが、</a:t>
            </a:r>
            <a:r>
              <a:rPr kumimoji="1" lang="en-US" altLang="ja-JP" dirty="0" smtClean="0"/>
              <a:t>AGN</a:t>
            </a:r>
            <a:r>
              <a:rPr kumimoji="1" lang="ja-JP" altLang="en-US" dirty="0" smtClean="0"/>
              <a:t>のブラックホールの成長過程については未だに良く知られていません。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2</a:t>
            </a:fld>
            <a:endParaRPr kumimoji="1" lang="ja-JP" altLang="en-US"/>
          </a:p>
        </p:txBody>
      </p:sp>
    </p:spTree>
    <p:extLst>
      <p:ext uri="{BB962C8B-B14F-4D97-AF65-F5344CB8AC3E}">
        <p14:creationId xmlns:p14="http://schemas.microsoft.com/office/powerpoint/2010/main" val="121067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明るい近傍銀河の数</a:t>
            </a:r>
            <a:r>
              <a:rPr kumimoji="1" lang="en-US" altLang="ja-JP" dirty="0" smtClean="0"/>
              <a:t>10%</a:t>
            </a:r>
            <a:r>
              <a:rPr kumimoji="1" lang="ja-JP" altLang="en-US" dirty="0" smtClean="0"/>
              <a:t>は低光度</a:t>
            </a:r>
            <a:r>
              <a:rPr kumimoji="1" lang="en-US" altLang="ja-JP" dirty="0" smtClean="0"/>
              <a:t>AGN</a:t>
            </a:r>
            <a:r>
              <a:rPr kumimoji="1" lang="ja-JP" altLang="en-US" dirty="0" smtClean="0"/>
              <a:t>を含んでいると考えられています。低光度</a:t>
            </a:r>
            <a:r>
              <a:rPr kumimoji="1" lang="en-US" altLang="ja-JP" dirty="0" smtClean="0"/>
              <a:t>AGN</a:t>
            </a:r>
            <a:r>
              <a:rPr kumimoji="1" lang="ja-JP" altLang="en-US" dirty="0" smtClean="0"/>
              <a:t>とはなんなのか。低光度</a:t>
            </a:r>
            <a:r>
              <a:rPr kumimoji="1" lang="en-US" altLang="ja-JP" dirty="0" smtClean="0"/>
              <a:t>AGN</a:t>
            </a:r>
            <a:r>
              <a:rPr kumimoji="1" lang="ja-JP" altLang="en-US" dirty="0" smtClean="0"/>
              <a:t>とは</a:t>
            </a:r>
            <a:r>
              <a:rPr kumimoji="1" lang="en-US" altLang="ja-JP" dirty="0" smtClean="0"/>
              <a:t>AGN</a:t>
            </a:r>
            <a:r>
              <a:rPr kumimoji="1" lang="ja-JP" altLang="en-US" dirty="0" smtClean="0"/>
              <a:t>に比べて比較的暗く、時間変動を示すが</a:t>
            </a:r>
            <a:r>
              <a:rPr kumimoji="1" lang="en-US" altLang="ja-JP" dirty="0" smtClean="0"/>
              <a:t>X</a:t>
            </a:r>
            <a:r>
              <a:rPr kumimoji="1" lang="ja-JP" altLang="en-US" dirty="0" smtClean="0"/>
              <a:t>線、電波等のその他の観測ではうからない等の</a:t>
            </a:r>
            <a:r>
              <a:rPr kumimoji="1" lang="en-US" altLang="ja-JP" dirty="0" smtClean="0"/>
              <a:t>AGN</a:t>
            </a:r>
            <a:r>
              <a:rPr kumimoji="1" lang="ja-JP" altLang="en-US" dirty="0" smtClean="0"/>
              <a:t>の徴候を示さないものです。しかしこの天体は暗く遠方にあるため追観測が難しいです。最近の理論モデルによると質量降着率が低いとわかりました、このことから低光度</a:t>
            </a:r>
            <a:r>
              <a:rPr kumimoji="1" lang="en-US" altLang="ja-JP" dirty="0" smtClean="0"/>
              <a:t>AGN</a:t>
            </a:r>
            <a:r>
              <a:rPr kumimoji="1" lang="ja-JP" altLang="en-US" dirty="0" smtClean="0"/>
              <a:t>のブラックホールは成長途中なのではないかと言われています。なのでこの天体を調べれば</a:t>
            </a:r>
            <a:r>
              <a:rPr kumimoji="1" lang="en-US" altLang="ja-JP" dirty="0" smtClean="0"/>
              <a:t>AGN</a:t>
            </a:r>
            <a:r>
              <a:rPr kumimoji="1" lang="ja-JP" altLang="en-US" dirty="0" smtClean="0"/>
              <a:t>のブラックホールの成長過程について知れるのではないかと考えました。ここで、最近低光度</a:t>
            </a:r>
            <a:r>
              <a:rPr kumimoji="1" lang="en-US" altLang="ja-JP" dirty="0" smtClean="0"/>
              <a:t>AGN</a:t>
            </a:r>
            <a:r>
              <a:rPr kumimoji="1" lang="ja-JP" altLang="en-US" dirty="0" smtClean="0"/>
              <a:t>を含んでいるのではないかと言われている</a:t>
            </a:r>
            <a:r>
              <a:rPr kumimoji="1" lang="en-US" altLang="ja-JP" dirty="0" smtClean="0"/>
              <a:t>LINER</a:t>
            </a:r>
            <a:r>
              <a:rPr kumimoji="1" lang="ja-JP" altLang="en-US" dirty="0" smtClean="0"/>
              <a:t>という天体があります。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3</a:t>
            </a:fld>
            <a:endParaRPr kumimoji="1" lang="ja-JP" altLang="en-US"/>
          </a:p>
        </p:txBody>
      </p:sp>
    </p:spTree>
    <p:extLst>
      <p:ext uri="{BB962C8B-B14F-4D97-AF65-F5344CB8AC3E}">
        <p14:creationId xmlns:p14="http://schemas.microsoft.com/office/powerpoint/2010/main" val="270589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LINER</a:t>
            </a:r>
            <a:r>
              <a:rPr kumimoji="1" lang="ja-JP" altLang="en-US" dirty="0" smtClean="0"/>
              <a:t>は光度が低く、低電離ガスからの輝線で特徴づけられる天体です。銀河の約半数が</a:t>
            </a:r>
            <a:r>
              <a:rPr kumimoji="1" lang="en-US" altLang="ja-JP" dirty="0" smtClean="0"/>
              <a:t>LINER</a:t>
            </a:r>
            <a:r>
              <a:rPr kumimoji="1" lang="ja-JP" altLang="en-US" dirty="0" smtClean="0"/>
              <a:t>ではないかという報告もあります。しかし、中心部の光源は</a:t>
            </a:r>
            <a:r>
              <a:rPr kumimoji="1" lang="en-US" altLang="ja-JP" dirty="0" smtClean="0"/>
              <a:t>AGN</a:t>
            </a:r>
            <a:r>
              <a:rPr kumimoji="1" lang="ja-JP" altLang="en-US" dirty="0" smtClean="0"/>
              <a:t>起源なのかどうかは明確ではありません。これを解明するには中心部が時間変動をしていれば</a:t>
            </a:r>
            <a:r>
              <a:rPr kumimoji="1" lang="en-US" altLang="ja-JP" dirty="0" smtClean="0"/>
              <a:t>AGN</a:t>
            </a:r>
            <a:r>
              <a:rPr kumimoji="1" lang="ja-JP" altLang="en-US" dirty="0" smtClean="0"/>
              <a:t>であると言えます。低光度</a:t>
            </a:r>
            <a:r>
              <a:rPr kumimoji="1" lang="en-US" altLang="ja-JP" dirty="0" smtClean="0"/>
              <a:t>AGN</a:t>
            </a:r>
            <a:r>
              <a:rPr kumimoji="1" lang="ja-JP" altLang="en-US" dirty="0" smtClean="0"/>
              <a:t>の観測アプローチとして時間変動に注目しました。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4</a:t>
            </a:fld>
            <a:endParaRPr kumimoji="1" lang="ja-JP" altLang="en-US"/>
          </a:p>
        </p:txBody>
      </p:sp>
    </p:spTree>
    <p:extLst>
      <p:ext uri="{BB962C8B-B14F-4D97-AF65-F5344CB8AC3E}">
        <p14:creationId xmlns:p14="http://schemas.microsoft.com/office/powerpoint/2010/main" val="365488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そこで本講演の研究目的としまして、</a:t>
            </a:r>
            <a:r>
              <a:rPr kumimoji="1" lang="en-US" altLang="ja-JP" dirty="0" smtClean="0"/>
              <a:t>KISS</a:t>
            </a:r>
            <a:r>
              <a:rPr kumimoji="1" lang="ja-JP" altLang="en-US" dirty="0" smtClean="0"/>
              <a:t>のデータと</a:t>
            </a:r>
            <a:r>
              <a:rPr kumimoji="1" lang="en-US" altLang="ja-JP" dirty="0" smtClean="0"/>
              <a:t>SDSS</a:t>
            </a:r>
            <a:r>
              <a:rPr kumimoji="1" lang="ja-JP" altLang="en-US" dirty="0" smtClean="0"/>
              <a:t>のデータを比べて時間変動している天体を選出し、岡山の</a:t>
            </a:r>
            <a:r>
              <a:rPr kumimoji="1" lang="en-US" altLang="ja-JP" dirty="0" smtClean="0"/>
              <a:t>KOOLS</a:t>
            </a:r>
            <a:r>
              <a:rPr kumimoji="1" lang="ja-JP" altLang="en-US" dirty="0" smtClean="0"/>
              <a:t>にて追分光観測を行いました。この分光観測で</a:t>
            </a:r>
            <a:r>
              <a:rPr kumimoji="1" lang="en-US" altLang="ja-JP" dirty="0" smtClean="0"/>
              <a:t>OIII(4363)</a:t>
            </a:r>
            <a:r>
              <a:rPr kumimoji="1" lang="ja-JP" altLang="en-US" dirty="0" smtClean="0"/>
              <a:t>を確認したかったのですが、</a:t>
            </a:r>
            <a:r>
              <a:rPr kumimoji="1" lang="en-US" altLang="ja-JP" dirty="0" smtClean="0"/>
              <a:t>S/N</a:t>
            </a:r>
            <a:r>
              <a:rPr kumimoji="1" lang="ja-JP" altLang="en-US" dirty="0" smtClean="0"/>
              <a:t>の都合等で確認出来なかったため幅の広い輝線</a:t>
            </a:r>
            <a:r>
              <a:rPr kumimoji="1" lang="en-US" altLang="ja-JP" dirty="0" smtClean="0"/>
              <a:t>Ha</a:t>
            </a:r>
            <a:r>
              <a:rPr kumimoji="1" lang="ja-JP" altLang="en-US" dirty="0" smtClean="0"/>
              <a:t>を確認しました。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5</a:t>
            </a:fld>
            <a:endParaRPr kumimoji="1" lang="ja-JP" altLang="en-US"/>
          </a:p>
        </p:txBody>
      </p:sp>
    </p:spTree>
    <p:extLst>
      <p:ext uri="{BB962C8B-B14F-4D97-AF65-F5344CB8AC3E}">
        <p14:creationId xmlns:p14="http://schemas.microsoft.com/office/powerpoint/2010/main" val="308252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観測手法はまず、</a:t>
            </a:r>
            <a:r>
              <a:rPr kumimoji="1" lang="en-US" altLang="ja-JP" dirty="0" smtClean="0"/>
              <a:t>KISS</a:t>
            </a:r>
            <a:r>
              <a:rPr kumimoji="1" lang="ja-JP" altLang="en-US" dirty="0" smtClean="0"/>
              <a:t>で撮ったデータを</a:t>
            </a:r>
            <a:r>
              <a:rPr kumimoji="1" lang="en-US" altLang="ja-JP" dirty="0" smtClean="0"/>
              <a:t>SDSS</a:t>
            </a:r>
            <a:r>
              <a:rPr kumimoji="1" lang="ja-JP" altLang="en-US" dirty="0" smtClean="0"/>
              <a:t>と比較して銀河中心部の変光を探します。そこで選択した候補天体を岡山</a:t>
            </a:r>
            <a:r>
              <a:rPr kumimoji="1" lang="en-US" altLang="ja-JP" dirty="0" smtClean="0"/>
              <a:t>188cm</a:t>
            </a:r>
            <a:r>
              <a:rPr kumimoji="1" lang="ja-JP" altLang="en-US" dirty="0" smtClean="0"/>
              <a:t>望遠鏡</a:t>
            </a:r>
            <a:r>
              <a:rPr kumimoji="1" lang="en-US" altLang="ja-JP" dirty="0" smtClean="0"/>
              <a:t>KOOLS</a:t>
            </a:r>
            <a:r>
              <a:rPr kumimoji="1" lang="ja-JP" altLang="en-US" dirty="0" smtClean="0"/>
              <a:t>にて分光観測を行いました。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6</a:t>
            </a:fld>
            <a:endParaRPr kumimoji="1" lang="ja-JP" altLang="en-US"/>
          </a:p>
        </p:txBody>
      </p:sp>
    </p:spTree>
    <p:extLst>
      <p:ext uri="{BB962C8B-B14F-4D97-AF65-F5344CB8AC3E}">
        <p14:creationId xmlns:p14="http://schemas.microsoft.com/office/powerpoint/2010/main" val="375601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ここに変光天体の例を上げます。左から</a:t>
            </a:r>
            <a:r>
              <a:rPr kumimoji="1" lang="en-US" altLang="ja-JP" dirty="0" smtClean="0"/>
              <a:t>SDSS</a:t>
            </a:r>
            <a:r>
              <a:rPr kumimoji="1" lang="ja-JP" altLang="en-US" dirty="0" smtClean="0"/>
              <a:t>の過去データ、</a:t>
            </a:r>
            <a:r>
              <a:rPr kumimoji="1" lang="en-US" altLang="ja-JP" dirty="0" smtClean="0"/>
              <a:t>KISS</a:t>
            </a:r>
            <a:r>
              <a:rPr kumimoji="1" lang="ja-JP" altLang="en-US" dirty="0" smtClean="0"/>
              <a:t>で撮ったデータこれらをひくことで変光していればこのようになにか残っていることがわかります。逆に変光していなければこのように全部ひかれて何も残りません。また、変光天体はここに上げている例でもあるように、超新星や変光星等があるのですが、</a:t>
            </a:r>
            <a:r>
              <a:rPr kumimoji="1" lang="en-US" altLang="ja-JP" dirty="0" smtClean="0"/>
              <a:t>SDSS</a:t>
            </a:r>
            <a:r>
              <a:rPr kumimoji="1" lang="ja-JP" altLang="en-US" dirty="0" smtClean="0"/>
              <a:t>のカラーイメージをみて銀河であるか、また銀河中心部かどうかを確認します。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7</a:t>
            </a:fld>
            <a:endParaRPr kumimoji="1" lang="ja-JP" altLang="en-US"/>
          </a:p>
        </p:txBody>
      </p:sp>
    </p:spTree>
    <p:extLst>
      <p:ext uri="{BB962C8B-B14F-4D97-AF65-F5344CB8AC3E}">
        <p14:creationId xmlns:p14="http://schemas.microsoft.com/office/powerpoint/2010/main" val="3111317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天体の選択は変光が確認出来るものだけではなく、他にも条件を設定しました。変光が確認出来たら、その天体が</a:t>
            </a:r>
            <a:r>
              <a:rPr kumimoji="1" lang="en-US" altLang="ja-JP" dirty="0" smtClean="0"/>
              <a:t>SDSS</a:t>
            </a:r>
            <a:r>
              <a:rPr kumimoji="1" lang="ja-JP" altLang="en-US" dirty="0" smtClean="0"/>
              <a:t>スペクトルが撮られていない、または</a:t>
            </a:r>
            <a:r>
              <a:rPr kumimoji="1" lang="en-US" altLang="ja-JP" dirty="0" smtClean="0"/>
              <a:t>AGN</a:t>
            </a:r>
            <a:r>
              <a:rPr kumimoji="1" lang="ja-JP" altLang="en-US" dirty="0" smtClean="0"/>
              <a:t>として登録されていない天体であることです。なぜ</a:t>
            </a:r>
            <a:r>
              <a:rPr kumimoji="1" lang="en-US" altLang="ja-JP" dirty="0" smtClean="0"/>
              <a:t>AGN</a:t>
            </a:r>
            <a:r>
              <a:rPr kumimoji="1" lang="ja-JP" altLang="en-US" dirty="0" smtClean="0"/>
              <a:t>として登録されていないものを選んだかというと、</a:t>
            </a:r>
            <a:r>
              <a:rPr kumimoji="1" lang="en-US" altLang="ja-JP" dirty="0" smtClean="0"/>
              <a:t>SDSS</a:t>
            </a:r>
            <a:r>
              <a:rPr kumimoji="1" lang="ja-JP" altLang="en-US" dirty="0" smtClean="0"/>
              <a:t>は</a:t>
            </a:r>
            <a:r>
              <a:rPr kumimoji="1" lang="en-US" altLang="ja-JP" dirty="0" smtClean="0"/>
              <a:t>3</a:t>
            </a:r>
            <a:r>
              <a:rPr kumimoji="1" lang="ja-JP" altLang="en-US" dirty="0" smtClean="0"/>
              <a:t>アークセックファイバーで分光しているので、中心核だけでなく周りのものも含めて分光しているのではないかと思い選びました。また、</a:t>
            </a:r>
            <a:r>
              <a:rPr kumimoji="1" lang="en-US" altLang="ja-JP" dirty="0" smtClean="0"/>
              <a:t>X</a:t>
            </a:r>
            <a:r>
              <a:rPr kumimoji="1" lang="ja-JP" altLang="en-US" dirty="0" smtClean="0"/>
              <a:t>線が検出されていない、また近傍銀河であるこの４つの条件で選択しました。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8</a:t>
            </a:fld>
            <a:endParaRPr kumimoji="1" lang="ja-JP" altLang="en-US"/>
          </a:p>
        </p:txBody>
      </p:sp>
    </p:spTree>
    <p:extLst>
      <p:ext uri="{BB962C8B-B14F-4D97-AF65-F5344CB8AC3E}">
        <p14:creationId xmlns:p14="http://schemas.microsoft.com/office/powerpoint/2010/main" val="2095213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次に分光観測の詳細を言います。岡山の分光観測の詳細</a:t>
            </a:r>
            <a:r>
              <a:rPr kumimoji="1" lang="en-US" altLang="ja-JP" dirty="0" smtClean="0"/>
              <a:t>11</a:t>
            </a:r>
            <a:r>
              <a:rPr kumimoji="1" lang="ja-JP" altLang="en-US" dirty="0" smtClean="0"/>
              <a:t>月と</a:t>
            </a:r>
            <a:r>
              <a:rPr kumimoji="1" lang="en-US" altLang="ja-JP" dirty="0" smtClean="0"/>
              <a:t>3</a:t>
            </a:r>
            <a:r>
              <a:rPr kumimoji="1" lang="ja-JP" altLang="en-US" dirty="0" smtClean="0"/>
              <a:t>月</a:t>
            </a:r>
            <a:r>
              <a:rPr kumimoji="1" lang="en-US" altLang="ja-JP" dirty="0" smtClean="0"/>
              <a:t>4</a:t>
            </a:r>
            <a:r>
              <a:rPr kumimoji="1" lang="ja-JP" altLang="en-US" dirty="0" smtClean="0"/>
              <a:t>月で観測しました。この設定で観測すると約</a:t>
            </a:r>
            <a:r>
              <a:rPr kumimoji="1" lang="en-US" altLang="ja-JP" dirty="0" smtClean="0"/>
              <a:t>4000A</a:t>
            </a:r>
            <a:r>
              <a:rPr kumimoji="1" lang="ja-JP" altLang="en-US" dirty="0" smtClean="0"/>
              <a:t>から約</a:t>
            </a:r>
            <a:r>
              <a:rPr kumimoji="1" lang="en-US" altLang="ja-JP" dirty="0" smtClean="0"/>
              <a:t>7500A</a:t>
            </a:r>
            <a:r>
              <a:rPr kumimoji="1" lang="ja-JP" altLang="en-US" dirty="0" smtClean="0"/>
              <a:t>まで観測出来るので、</a:t>
            </a:r>
            <a:r>
              <a:rPr kumimoji="1" lang="en-US" altLang="ja-JP" dirty="0" smtClean="0"/>
              <a:t>AGN</a:t>
            </a:r>
            <a:r>
              <a:rPr kumimoji="1" lang="ja-JP" altLang="en-US" dirty="0" smtClean="0"/>
              <a:t>のスペクトル全体が確認出来ると思いこの設定で観測しました。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32862929-4DE8-A94B-A41F-387CFB2DA542}" type="slidenum">
              <a:rPr kumimoji="1" lang="ja-JP" altLang="en-US" smtClean="0"/>
              <a:t>9</a:t>
            </a:fld>
            <a:endParaRPr kumimoji="1" lang="ja-JP" altLang="en-US"/>
          </a:p>
        </p:txBody>
      </p:sp>
    </p:spTree>
    <p:extLst>
      <p:ext uri="{BB962C8B-B14F-4D97-AF65-F5344CB8AC3E}">
        <p14:creationId xmlns:p14="http://schemas.microsoft.com/office/powerpoint/2010/main" val="47832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2014/07/10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2014/07/10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2014/07/10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2014/07/10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E36636D-D922-432D-A958-524484B5923D}" type="datetimeFigureOut">
              <a:rPr lang="en-US" smtClean="0"/>
              <a:pPr/>
              <a:t>2014/07/10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2014/07/10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2014/07/10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2014/07/10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2014/07/10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E36636D-D922-432D-A958-524484B5923D}" type="datetimeFigureOut">
              <a:rPr lang="en-US" smtClean="0"/>
              <a:pPr/>
              <a:t>2014/07/10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E36636D-D922-432D-A958-524484B5923D}" type="datetimeFigureOut">
              <a:rPr lang="en-US" smtClean="0"/>
              <a:pPr/>
              <a:t>2014/07/10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2014/07/10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5000" kern="1200">
          <a:solidFill>
            <a:schemeClr val="tx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smtClean="0"/>
              <a:t>短時間変動選択による</a:t>
            </a:r>
            <a:r>
              <a:rPr kumimoji="1" lang="en-US" altLang="ja-JP" dirty="0" smtClean="0"/>
              <a:t/>
            </a:r>
            <a:br>
              <a:rPr kumimoji="1" lang="en-US" altLang="ja-JP" dirty="0" smtClean="0"/>
            </a:br>
            <a:r>
              <a:rPr kumimoji="1" lang="ja-JP" altLang="en-US" dirty="0" smtClean="0"/>
              <a:t>低光度</a:t>
            </a:r>
            <a:r>
              <a:rPr kumimoji="1" lang="en-US" altLang="ja-JP" dirty="0" smtClean="0"/>
              <a:t>AGN</a:t>
            </a:r>
            <a:r>
              <a:rPr kumimoji="1" lang="ja-JP" altLang="en-US" dirty="0" smtClean="0"/>
              <a:t>の同定</a:t>
            </a:r>
            <a:endParaRPr kumimoji="1" lang="ja-JP" altLang="en-US" dirty="0"/>
          </a:p>
        </p:txBody>
      </p:sp>
      <p:sp>
        <p:nvSpPr>
          <p:cNvPr id="3" name="サブタイトル 2"/>
          <p:cNvSpPr>
            <a:spLocks noGrp="1"/>
          </p:cNvSpPr>
          <p:nvPr>
            <p:ph type="subTitle" idx="1"/>
          </p:nvPr>
        </p:nvSpPr>
        <p:spPr>
          <a:xfrm>
            <a:off x="685800" y="3886200"/>
            <a:ext cx="7772400" cy="2622550"/>
          </a:xfrm>
        </p:spPr>
        <p:txBody>
          <a:bodyPr>
            <a:normAutofit/>
          </a:bodyPr>
          <a:lstStyle/>
          <a:p>
            <a:r>
              <a:rPr kumimoji="1" lang="ja-JP" altLang="en-US" sz="2400" dirty="0" smtClean="0"/>
              <a:t>甲南大学大学院　</a:t>
            </a:r>
            <a:r>
              <a:rPr lang="ja-JP" altLang="en-US" sz="2400" dirty="0" smtClean="0"/>
              <a:t>松本恵未子</a:t>
            </a:r>
            <a:endParaRPr lang="en-US" altLang="ja-JP" sz="2400" dirty="0" smtClean="0"/>
          </a:p>
          <a:p>
            <a:r>
              <a:rPr lang="ja-JP" altLang="en-US" sz="2400" dirty="0" smtClean="0"/>
              <a:t>共同研究者　諸隈智貴</a:t>
            </a:r>
            <a:r>
              <a:rPr lang="en-US" altLang="ja-JP" sz="2400" dirty="0" smtClean="0"/>
              <a:t>(</a:t>
            </a:r>
            <a:r>
              <a:rPr lang="ja-JP" altLang="en-US" sz="2400" dirty="0" smtClean="0"/>
              <a:t>東京大学</a:t>
            </a:r>
            <a:r>
              <a:rPr lang="en-US" altLang="ja-JP" sz="2400" dirty="0" smtClean="0"/>
              <a:t>)</a:t>
            </a:r>
            <a:r>
              <a:rPr lang="ja-JP" altLang="en-US" sz="2400" dirty="0" smtClean="0"/>
              <a:t>、冨永望</a:t>
            </a:r>
            <a:r>
              <a:rPr lang="en-US" altLang="ja-JP" sz="2400" dirty="0" smtClean="0"/>
              <a:t>(</a:t>
            </a:r>
            <a:r>
              <a:rPr lang="ja-JP" altLang="en-US" sz="2400" dirty="0" smtClean="0"/>
              <a:t>甲南大学</a:t>
            </a:r>
            <a:r>
              <a:rPr lang="en-US" altLang="ja-JP" sz="2400" dirty="0" smtClean="0"/>
              <a:t>)</a:t>
            </a:r>
            <a:r>
              <a:rPr lang="ja-JP" altLang="en-US" sz="2400" dirty="0" smtClean="0"/>
              <a:t>、田中雅臣</a:t>
            </a:r>
            <a:r>
              <a:rPr lang="en-US" altLang="ja-JP" sz="2400" dirty="0" smtClean="0"/>
              <a:t>(</a:t>
            </a:r>
            <a:r>
              <a:rPr lang="ja-JP" altLang="en-US" sz="2400" dirty="0" smtClean="0"/>
              <a:t>国立天文台</a:t>
            </a:r>
            <a:r>
              <a:rPr lang="en-US" altLang="ja-JP" sz="2400" dirty="0" smtClean="0"/>
              <a:t>)</a:t>
            </a:r>
            <a:r>
              <a:rPr lang="ja-JP" altLang="en-US" sz="2400" dirty="0" smtClean="0"/>
              <a:t>、山中雅之</a:t>
            </a:r>
            <a:r>
              <a:rPr lang="en-US" altLang="ja-JP" sz="2400" dirty="0" smtClean="0"/>
              <a:t>(</a:t>
            </a:r>
            <a:r>
              <a:rPr lang="ja-JP" altLang="en-US" sz="2400" dirty="0" smtClean="0"/>
              <a:t>甲南大学</a:t>
            </a:r>
            <a:r>
              <a:rPr lang="en-US" altLang="ja-JP" sz="2400" dirty="0" smtClean="0"/>
              <a:t>)</a:t>
            </a:r>
            <a:r>
              <a:rPr lang="ja-JP" altLang="en-US" sz="2400" dirty="0" smtClean="0"/>
              <a:t>、</a:t>
            </a:r>
            <a:endParaRPr lang="en-US" altLang="ja-JP" sz="2400" dirty="0" smtClean="0"/>
          </a:p>
          <a:p>
            <a:r>
              <a:rPr lang="en-US" altLang="ja-JP" sz="2400" dirty="0" smtClean="0"/>
              <a:t>KISS</a:t>
            </a:r>
            <a:r>
              <a:rPr lang="ja-JP" altLang="en-US" sz="2400" dirty="0" smtClean="0"/>
              <a:t>メンバー</a:t>
            </a:r>
            <a:endParaRPr lang="en-US" altLang="ja-JP" sz="2400" dirty="0" smtClean="0"/>
          </a:p>
        </p:txBody>
      </p:sp>
    </p:spTree>
    <p:extLst>
      <p:ext uri="{BB962C8B-B14F-4D97-AF65-F5344CB8AC3E}">
        <p14:creationId xmlns:p14="http://schemas.microsoft.com/office/powerpoint/2010/main" val="22648675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798336"/>
          </a:xfrm>
        </p:spPr>
        <p:txBody>
          <a:bodyPr>
            <a:normAutofit fontScale="90000"/>
          </a:bodyPr>
          <a:lstStyle/>
          <a:p>
            <a:r>
              <a:rPr lang="ja-JP" altLang="en-US" dirty="0" smtClean="0"/>
              <a:t>観測天体</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446907652"/>
              </p:ext>
            </p:extLst>
          </p:nvPr>
        </p:nvGraphicFramePr>
        <p:xfrm>
          <a:off x="102190" y="1440801"/>
          <a:ext cx="4201384" cy="5143462"/>
        </p:xfrm>
        <a:graphic>
          <a:graphicData uri="http://schemas.openxmlformats.org/drawingml/2006/table">
            <a:tbl>
              <a:tblPr firstRow="1" bandRow="1">
                <a:tableStyleId>{5C22544A-7EE6-4342-B048-85BDC9FD1C3A}</a:tableStyleId>
              </a:tblPr>
              <a:tblGrid>
                <a:gridCol w="1726610"/>
                <a:gridCol w="1117600"/>
                <a:gridCol w="1357174"/>
              </a:tblGrid>
              <a:tr h="712020">
                <a:tc>
                  <a:txBody>
                    <a:bodyPr/>
                    <a:lstStyle/>
                    <a:p>
                      <a:pPr algn="ctr"/>
                      <a:r>
                        <a:rPr kumimoji="1" lang="ja-JP" altLang="en-US" sz="2000" dirty="0" smtClean="0">
                          <a:solidFill>
                            <a:schemeClr val="bg1"/>
                          </a:solidFill>
                        </a:rPr>
                        <a:t>天体名</a:t>
                      </a:r>
                      <a:endParaRPr kumimoji="1" lang="ja-JP" altLang="en-US" sz="2000" dirty="0">
                        <a:solidFill>
                          <a:schemeClr val="bg1"/>
                        </a:solidFill>
                      </a:endParaRPr>
                    </a:p>
                  </a:txBody>
                  <a:tcPr/>
                </a:tc>
                <a:tc>
                  <a:txBody>
                    <a:bodyPr/>
                    <a:lstStyle/>
                    <a:p>
                      <a:pPr algn="ctr"/>
                      <a:r>
                        <a:rPr kumimoji="1" lang="en-US" altLang="ja-JP" sz="2000" dirty="0" smtClean="0">
                          <a:solidFill>
                            <a:schemeClr val="bg1"/>
                          </a:solidFill>
                        </a:rPr>
                        <a:t>mag</a:t>
                      </a:r>
                      <a:endParaRPr kumimoji="1" lang="ja-JP" altLang="en-US" sz="2000" dirty="0">
                        <a:solidFill>
                          <a:schemeClr val="bg1"/>
                        </a:solidFill>
                      </a:endParaRPr>
                    </a:p>
                  </a:txBody>
                  <a:tcPr/>
                </a:tc>
                <a:tc>
                  <a:txBody>
                    <a:bodyPr/>
                    <a:lstStyle/>
                    <a:p>
                      <a:pPr algn="ctr"/>
                      <a:r>
                        <a:rPr kumimoji="1" lang="en-US" altLang="ja-JP" sz="2000" dirty="0" smtClean="0">
                          <a:solidFill>
                            <a:srgbClr val="000000"/>
                          </a:solidFill>
                        </a:rPr>
                        <a:t>redshift</a:t>
                      </a:r>
                      <a:endParaRPr kumimoji="1" lang="ja-JP" altLang="en-US" sz="2000" dirty="0">
                        <a:solidFill>
                          <a:srgbClr val="000000"/>
                        </a:solidFill>
                      </a:endParaRPr>
                    </a:p>
                  </a:txBody>
                  <a:tcPr/>
                </a:tc>
              </a:tr>
              <a:tr h="712020">
                <a:tc>
                  <a:txBody>
                    <a:bodyPr/>
                    <a:lstStyle/>
                    <a:p>
                      <a:pPr algn="ctr"/>
                      <a:r>
                        <a:rPr kumimoji="1" lang="en-US" altLang="ja-JP" sz="2000" dirty="0" smtClean="0">
                          <a:latin typeface="Century"/>
                          <a:cs typeface="Century"/>
                        </a:rPr>
                        <a:t>J0313-0048</a:t>
                      </a:r>
                      <a:endParaRPr kumimoji="1" lang="ja-JP" altLang="en-US" sz="2000" dirty="0">
                        <a:latin typeface="Century"/>
                        <a:cs typeface="Century"/>
                      </a:endParaRPr>
                    </a:p>
                  </a:txBody>
                  <a:tcPr/>
                </a:tc>
                <a:tc>
                  <a:txBody>
                    <a:bodyPr/>
                    <a:lstStyle/>
                    <a:p>
                      <a:pPr algn="ctr"/>
                      <a:r>
                        <a:rPr lang="en-US" altLang="ja-JP" sz="2000" dirty="0" smtClean="0">
                          <a:latin typeface="Century"/>
                          <a:cs typeface="Century"/>
                        </a:rPr>
                        <a:t>16.53</a:t>
                      </a:r>
                      <a:endParaRPr lang="ja-JP" altLang="en-US" sz="2000" dirty="0">
                        <a:latin typeface="Century"/>
                        <a:cs typeface="Century"/>
                      </a:endParaRPr>
                    </a:p>
                  </a:txBody>
                  <a:tcPr/>
                </a:tc>
                <a:tc>
                  <a:txBody>
                    <a:bodyPr/>
                    <a:lstStyle/>
                    <a:p>
                      <a:pPr algn="ctr"/>
                      <a:r>
                        <a:rPr kumimoji="1" lang="en-US" altLang="ja-JP" sz="2000" dirty="0" smtClean="0"/>
                        <a:t>0.039</a:t>
                      </a:r>
                      <a:endParaRPr kumimoji="1" lang="ja-JP" altLang="en-US" sz="2000" dirty="0"/>
                    </a:p>
                  </a:txBody>
                  <a:tcPr/>
                </a:tc>
              </a:tr>
              <a:tr h="712020">
                <a:tc>
                  <a:txBody>
                    <a:bodyPr/>
                    <a:lstStyle/>
                    <a:p>
                      <a:pPr algn="ctr"/>
                      <a:r>
                        <a:rPr kumimoji="1" lang="en-US" altLang="ja-JP" sz="2000" dirty="0" smtClean="0">
                          <a:latin typeface="Century"/>
                          <a:cs typeface="Century"/>
                        </a:rPr>
                        <a:t>J0835+3956</a:t>
                      </a:r>
                      <a:endParaRPr kumimoji="1" lang="ja-JP" altLang="en-US" sz="2000" dirty="0">
                        <a:latin typeface="Century"/>
                        <a:cs typeface="Century"/>
                      </a:endParaRPr>
                    </a:p>
                  </a:txBody>
                  <a:tcPr/>
                </a:tc>
                <a:tc>
                  <a:txBody>
                    <a:bodyPr/>
                    <a:lstStyle/>
                    <a:p>
                      <a:pPr algn="ctr"/>
                      <a:r>
                        <a:rPr lang="en-US" altLang="ja-JP" sz="2000" dirty="0" smtClean="0">
                          <a:latin typeface="Century"/>
                          <a:cs typeface="Century"/>
                        </a:rPr>
                        <a:t>16.47</a:t>
                      </a:r>
                      <a:endParaRPr lang="ja-JP" altLang="en-US" sz="2000" dirty="0">
                        <a:latin typeface="Century"/>
                        <a:cs typeface="Century"/>
                      </a:endParaRPr>
                    </a:p>
                  </a:txBody>
                  <a:tcPr/>
                </a:tc>
                <a:tc>
                  <a:txBody>
                    <a:bodyPr/>
                    <a:lstStyle/>
                    <a:p>
                      <a:pPr algn="ctr"/>
                      <a:r>
                        <a:rPr kumimoji="1" lang="en-US" altLang="ja-JP" sz="2000" dirty="0" smtClean="0"/>
                        <a:t>0.090</a:t>
                      </a:r>
                      <a:endParaRPr kumimoji="1" lang="ja-JP" altLang="en-US" sz="2000" dirty="0"/>
                    </a:p>
                  </a:txBody>
                  <a:tcPr/>
                </a:tc>
              </a:tr>
              <a:tr h="712020">
                <a:tc>
                  <a:txBody>
                    <a:bodyPr/>
                    <a:lstStyle/>
                    <a:p>
                      <a:pPr algn="ctr"/>
                      <a:r>
                        <a:rPr kumimoji="1" lang="en-US" altLang="ja-JP" sz="2000" dirty="0" smtClean="0">
                          <a:solidFill>
                            <a:srgbClr val="000000"/>
                          </a:solidFill>
                          <a:latin typeface="Century"/>
                          <a:cs typeface="Century"/>
                        </a:rPr>
                        <a:t>J0308-0046</a:t>
                      </a:r>
                      <a:endParaRPr kumimoji="1" lang="ja-JP" altLang="en-US" sz="2000" dirty="0">
                        <a:solidFill>
                          <a:srgbClr val="000000"/>
                        </a:solidFill>
                        <a:latin typeface="Century"/>
                        <a:cs typeface="Century"/>
                      </a:endParaRPr>
                    </a:p>
                  </a:txBody>
                  <a:tcPr/>
                </a:tc>
                <a:tc>
                  <a:txBody>
                    <a:bodyPr/>
                    <a:lstStyle/>
                    <a:p>
                      <a:pPr algn="ctr"/>
                      <a:r>
                        <a:rPr lang="en-US" altLang="ja-JP" sz="2000" dirty="0" smtClean="0">
                          <a:latin typeface="Century"/>
                          <a:cs typeface="Century"/>
                        </a:rPr>
                        <a:t>18.01</a:t>
                      </a:r>
                      <a:endParaRPr lang="ja-JP" altLang="en-US" sz="2000" dirty="0">
                        <a:latin typeface="Century"/>
                        <a:cs typeface="Century"/>
                      </a:endParaRPr>
                    </a:p>
                  </a:txBody>
                  <a:tcPr/>
                </a:tc>
                <a:tc>
                  <a:txBody>
                    <a:bodyPr/>
                    <a:lstStyle/>
                    <a:p>
                      <a:pPr algn="ctr"/>
                      <a:r>
                        <a:rPr kumimoji="1" lang="en-US" altLang="ja-JP" sz="2000" dirty="0" smtClean="0"/>
                        <a:t>0.044</a:t>
                      </a:r>
                      <a:endParaRPr kumimoji="1" lang="ja-JP" altLang="en-US" sz="2000" dirty="0"/>
                    </a:p>
                  </a:txBody>
                  <a:tcPr/>
                </a:tc>
              </a:tr>
              <a:tr h="791681">
                <a:tc>
                  <a:txBody>
                    <a:bodyPr/>
                    <a:lstStyle/>
                    <a:p>
                      <a:pPr algn="ctr"/>
                      <a:r>
                        <a:rPr kumimoji="1" lang="en-US" altLang="ja-JP" sz="2000" dirty="0" smtClean="0">
                          <a:latin typeface="Century"/>
                          <a:cs typeface="Century"/>
                        </a:rPr>
                        <a:t>J0758+2705</a:t>
                      </a:r>
                      <a:endParaRPr kumimoji="1" lang="ja-JP" altLang="en-US" sz="2000" dirty="0">
                        <a:latin typeface="Century"/>
                        <a:cs typeface="Century"/>
                      </a:endParaRPr>
                    </a:p>
                  </a:txBody>
                  <a:tcPr/>
                </a:tc>
                <a:tc>
                  <a:txBody>
                    <a:bodyPr/>
                    <a:lstStyle/>
                    <a:p>
                      <a:pPr algn="ctr"/>
                      <a:r>
                        <a:rPr lang="en-US" altLang="ja-JP" sz="2000" dirty="0" smtClean="0">
                          <a:latin typeface="Century"/>
                          <a:cs typeface="Century"/>
                        </a:rPr>
                        <a:t>18.09</a:t>
                      </a:r>
                      <a:endParaRPr lang="ja-JP" altLang="en-US" sz="2000" dirty="0">
                        <a:latin typeface="Century"/>
                        <a:cs typeface="Century"/>
                      </a:endParaRPr>
                    </a:p>
                  </a:txBody>
                  <a:tcPr/>
                </a:tc>
                <a:tc>
                  <a:txBody>
                    <a:bodyPr/>
                    <a:lstStyle/>
                    <a:p>
                      <a:pPr algn="ctr"/>
                      <a:r>
                        <a:rPr kumimoji="1" lang="en-US" altLang="ja-JP" sz="2000" dirty="0" smtClean="0"/>
                        <a:t>0.099</a:t>
                      </a:r>
                      <a:endParaRPr kumimoji="1" lang="ja-JP" altLang="en-US" sz="2000" dirty="0"/>
                    </a:p>
                  </a:txBody>
                  <a:tcPr/>
                </a:tc>
              </a:tr>
              <a:tr h="712020">
                <a:tc>
                  <a:txBody>
                    <a:bodyPr/>
                    <a:lstStyle/>
                    <a:p>
                      <a:pPr algn="ctr"/>
                      <a:r>
                        <a:rPr kumimoji="1" lang="en-US" altLang="ja-JP" sz="2000" dirty="0" smtClean="0">
                          <a:solidFill>
                            <a:srgbClr val="000000"/>
                          </a:solidFill>
                          <a:latin typeface="Century"/>
                          <a:cs typeface="Century"/>
                        </a:rPr>
                        <a:t>J0249-0049</a:t>
                      </a:r>
                      <a:endParaRPr kumimoji="1" lang="ja-JP" altLang="en-US" sz="2000" dirty="0">
                        <a:solidFill>
                          <a:srgbClr val="000000"/>
                        </a:solidFill>
                        <a:latin typeface="Century"/>
                        <a:cs typeface="Century"/>
                      </a:endParaRPr>
                    </a:p>
                  </a:txBody>
                  <a:tcPr/>
                </a:tc>
                <a:tc>
                  <a:txBody>
                    <a:bodyPr/>
                    <a:lstStyle/>
                    <a:p>
                      <a:pPr algn="ctr"/>
                      <a:r>
                        <a:rPr lang="en-US" altLang="ja-JP" sz="2000" dirty="0" smtClean="0">
                          <a:latin typeface="Century"/>
                          <a:cs typeface="Century"/>
                        </a:rPr>
                        <a:t>17.21</a:t>
                      </a:r>
                      <a:endParaRPr lang="ja-JP" altLang="en-US" sz="2000" dirty="0">
                        <a:latin typeface="Century"/>
                        <a:cs typeface="Century"/>
                      </a:endParaRPr>
                    </a:p>
                  </a:txBody>
                  <a:tcPr/>
                </a:tc>
                <a:tc>
                  <a:txBody>
                    <a:bodyPr/>
                    <a:lstStyle/>
                    <a:p>
                      <a:pPr algn="ctr"/>
                      <a:r>
                        <a:rPr kumimoji="1" lang="en-US" altLang="ja-JP" sz="2000" dirty="0" smtClean="0"/>
                        <a:t>0.044</a:t>
                      </a:r>
                      <a:endParaRPr kumimoji="1" lang="ja-JP" altLang="en-US" sz="2000" dirty="0"/>
                    </a:p>
                  </a:txBody>
                  <a:tcPr/>
                </a:tc>
              </a:tr>
              <a:tr h="791681">
                <a:tc>
                  <a:txBody>
                    <a:bodyPr/>
                    <a:lstStyle/>
                    <a:p>
                      <a:pPr algn="ctr"/>
                      <a:r>
                        <a:rPr kumimoji="1" lang="en-US" altLang="ja-JP" sz="2000" dirty="0" smtClean="0">
                          <a:latin typeface="Century"/>
                          <a:cs typeface="Century"/>
                        </a:rPr>
                        <a:t>J0804+3713</a:t>
                      </a:r>
                      <a:endParaRPr kumimoji="1" lang="ja-JP" altLang="en-US" sz="2000" dirty="0">
                        <a:latin typeface="Century"/>
                        <a:cs typeface="Century"/>
                      </a:endParaRPr>
                    </a:p>
                  </a:txBody>
                  <a:tcPr/>
                </a:tc>
                <a:tc>
                  <a:txBody>
                    <a:bodyPr/>
                    <a:lstStyle/>
                    <a:p>
                      <a:pPr algn="ctr"/>
                      <a:r>
                        <a:rPr lang="en-US" altLang="ja-JP" sz="2000" dirty="0" smtClean="0">
                          <a:latin typeface="Century"/>
                          <a:cs typeface="Century"/>
                        </a:rPr>
                        <a:t>18.57</a:t>
                      </a:r>
                      <a:endParaRPr lang="ja-JP" altLang="en-US" sz="2000" dirty="0">
                        <a:latin typeface="Century"/>
                        <a:cs typeface="Century"/>
                      </a:endParaRPr>
                    </a:p>
                  </a:txBody>
                  <a:tcPr/>
                </a:tc>
                <a:tc>
                  <a:txBody>
                    <a:bodyPr/>
                    <a:lstStyle/>
                    <a:p>
                      <a:pPr algn="ctr"/>
                      <a:r>
                        <a:rPr kumimoji="1" lang="en-US" altLang="ja-JP" sz="2000" dirty="0" smtClean="0"/>
                        <a:t>unknown</a:t>
                      </a:r>
                      <a:endParaRPr kumimoji="1" lang="ja-JP" altLang="en-US" sz="2000" dirty="0"/>
                    </a:p>
                  </a:txBody>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739741242"/>
              </p:ext>
            </p:extLst>
          </p:nvPr>
        </p:nvGraphicFramePr>
        <p:xfrm>
          <a:off x="4405174" y="1440800"/>
          <a:ext cx="4501758" cy="5143464"/>
        </p:xfrm>
        <a:graphic>
          <a:graphicData uri="http://schemas.openxmlformats.org/drawingml/2006/table">
            <a:tbl>
              <a:tblPr firstRow="1" bandRow="1">
                <a:tableStyleId>{5C22544A-7EE6-4342-B048-85BDC9FD1C3A}</a:tableStyleId>
              </a:tblPr>
              <a:tblGrid>
                <a:gridCol w="1826291"/>
                <a:gridCol w="1066800"/>
                <a:gridCol w="1608667"/>
              </a:tblGrid>
              <a:tr h="856070">
                <a:tc>
                  <a:txBody>
                    <a:bodyPr/>
                    <a:lstStyle/>
                    <a:p>
                      <a:pPr algn="ctr"/>
                      <a:r>
                        <a:rPr kumimoji="1" lang="ja-JP" altLang="en-US" sz="2200" dirty="0" smtClean="0">
                          <a:solidFill>
                            <a:srgbClr val="000000"/>
                          </a:solidFill>
                        </a:rPr>
                        <a:t>天体名</a:t>
                      </a:r>
                      <a:endParaRPr kumimoji="1" lang="ja-JP" altLang="en-US" sz="2200" dirty="0">
                        <a:solidFill>
                          <a:srgbClr val="000000"/>
                        </a:solidFill>
                      </a:endParaRPr>
                    </a:p>
                  </a:txBody>
                  <a:tcPr/>
                </a:tc>
                <a:tc>
                  <a:txBody>
                    <a:bodyPr/>
                    <a:lstStyle/>
                    <a:p>
                      <a:pPr algn="ctr"/>
                      <a:r>
                        <a:rPr kumimoji="1" lang="en-US" altLang="ja-JP" sz="2200" dirty="0" smtClean="0">
                          <a:solidFill>
                            <a:srgbClr val="000000"/>
                          </a:solidFill>
                        </a:rPr>
                        <a:t>mag</a:t>
                      </a:r>
                      <a:endParaRPr kumimoji="1" lang="ja-JP" altLang="en-US" sz="2200" dirty="0">
                        <a:solidFill>
                          <a:srgbClr val="000000"/>
                        </a:solidFill>
                      </a:endParaRPr>
                    </a:p>
                  </a:txBody>
                  <a:tcPr/>
                </a:tc>
                <a:tc>
                  <a:txBody>
                    <a:bodyPr/>
                    <a:lstStyle/>
                    <a:p>
                      <a:pPr algn="ctr"/>
                      <a:r>
                        <a:rPr kumimoji="1" lang="en-US" altLang="ja-JP" sz="2200" dirty="0" smtClean="0">
                          <a:solidFill>
                            <a:srgbClr val="000000"/>
                          </a:solidFill>
                        </a:rPr>
                        <a:t>redshift</a:t>
                      </a:r>
                      <a:endParaRPr kumimoji="1" lang="ja-JP" altLang="en-US" sz="2200" dirty="0">
                        <a:solidFill>
                          <a:srgbClr val="000000"/>
                        </a:solidFill>
                      </a:endParaRPr>
                    </a:p>
                  </a:txBody>
                  <a:tcPr/>
                </a:tc>
              </a:tr>
              <a:tr h="85841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200" dirty="0" smtClean="0">
                          <a:latin typeface="Century"/>
                          <a:cs typeface="Century"/>
                        </a:rPr>
                        <a:t>J1144</a:t>
                      </a:r>
                      <a:r>
                        <a:rPr lang="en-US" altLang="ja-JP" sz="2200" dirty="0" smtClean="0">
                          <a:latin typeface="Century"/>
                          <a:cs typeface="Century"/>
                        </a:rPr>
                        <a:t>+2003</a:t>
                      </a:r>
                      <a:endParaRPr kumimoji="1" lang="ja-JP" altLang="en-US" sz="2200" dirty="0">
                        <a:latin typeface="Century"/>
                        <a:cs typeface="Century"/>
                      </a:endParaRPr>
                    </a:p>
                  </a:txBody>
                  <a:tcPr/>
                </a:tc>
                <a:tc>
                  <a:txBody>
                    <a:bodyPr/>
                    <a:lstStyle/>
                    <a:p>
                      <a:pPr algn="ctr"/>
                      <a:r>
                        <a:rPr kumimoji="1" lang="en-US" altLang="ja-JP" sz="2200" dirty="0" smtClean="0">
                          <a:latin typeface="Century"/>
                          <a:cs typeface="Century"/>
                        </a:rPr>
                        <a:t>19.42</a:t>
                      </a:r>
                      <a:endParaRPr kumimoji="1" lang="ja-JP" altLang="en-US" sz="2200" dirty="0">
                        <a:latin typeface="Century"/>
                        <a:cs typeface="Century"/>
                      </a:endParaRPr>
                    </a:p>
                  </a:txBody>
                  <a:tcPr/>
                </a:tc>
                <a:tc>
                  <a:txBody>
                    <a:bodyPr/>
                    <a:lstStyle/>
                    <a:p>
                      <a:pPr algn="ctr"/>
                      <a:r>
                        <a:rPr kumimoji="1" lang="en-US" altLang="ja-JP" sz="2200" dirty="0" smtClean="0"/>
                        <a:t>unknown</a:t>
                      </a:r>
                      <a:endParaRPr kumimoji="1" lang="ja-JP" altLang="en-US" sz="2200" dirty="0"/>
                    </a:p>
                  </a:txBody>
                  <a:tcPr/>
                </a:tc>
              </a:tr>
              <a:tr h="856070">
                <a:tc>
                  <a:txBody>
                    <a:bodyPr/>
                    <a:lstStyle/>
                    <a:p>
                      <a:pPr algn="ctr"/>
                      <a:r>
                        <a:rPr kumimoji="1" lang="en-US" altLang="ja-JP" sz="2200" dirty="0" smtClean="0">
                          <a:solidFill>
                            <a:srgbClr val="000000"/>
                          </a:solidFill>
                          <a:latin typeface="Century"/>
                          <a:cs typeface="Century"/>
                        </a:rPr>
                        <a:t>J0810+5750</a:t>
                      </a:r>
                      <a:endParaRPr kumimoji="1" lang="ja-JP" altLang="en-US" sz="2200" dirty="0">
                        <a:solidFill>
                          <a:srgbClr val="000000"/>
                        </a:solidFill>
                        <a:latin typeface="Century"/>
                        <a:cs typeface="Century"/>
                      </a:endParaRPr>
                    </a:p>
                  </a:txBody>
                  <a:tcPr/>
                </a:tc>
                <a:tc>
                  <a:txBody>
                    <a:bodyPr/>
                    <a:lstStyle/>
                    <a:p>
                      <a:pPr algn="ctr"/>
                      <a:r>
                        <a:rPr kumimoji="1" lang="en-US" altLang="ja-JP" sz="2200" dirty="0" smtClean="0">
                          <a:latin typeface="Century"/>
                          <a:cs typeface="Century"/>
                        </a:rPr>
                        <a:t>14.84</a:t>
                      </a:r>
                      <a:endParaRPr kumimoji="1" lang="ja-JP" altLang="en-US" sz="2200" dirty="0">
                        <a:latin typeface="Century"/>
                        <a:cs typeface="Century"/>
                      </a:endParaRPr>
                    </a:p>
                  </a:txBody>
                  <a:tcPr/>
                </a:tc>
                <a:tc>
                  <a:txBody>
                    <a:bodyPr/>
                    <a:lstStyle/>
                    <a:p>
                      <a:pPr algn="ctr"/>
                      <a:r>
                        <a:rPr kumimoji="1" lang="en-US" altLang="ja-JP" sz="2200" dirty="0" smtClean="0"/>
                        <a:t>0.026</a:t>
                      </a:r>
                      <a:endParaRPr kumimoji="1" lang="ja-JP" altLang="en-US" sz="2200" dirty="0"/>
                    </a:p>
                  </a:txBody>
                  <a:tcPr/>
                </a:tc>
              </a:tr>
              <a:tr h="856070">
                <a:tc>
                  <a:txBody>
                    <a:bodyPr/>
                    <a:lstStyle/>
                    <a:p>
                      <a:pPr algn="ctr"/>
                      <a:r>
                        <a:rPr kumimoji="1" lang="en-US" altLang="ja-JP" sz="2200" dirty="0" smtClean="0">
                          <a:latin typeface="Century"/>
                          <a:cs typeface="Century"/>
                        </a:rPr>
                        <a:t>J0818+5635</a:t>
                      </a:r>
                      <a:endParaRPr kumimoji="1" lang="ja-JP" altLang="en-US" sz="2200" dirty="0">
                        <a:latin typeface="Century"/>
                        <a:cs typeface="Century"/>
                      </a:endParaRPr>
                    </a:p>
                  </a:txBody>
                  <a:tcPr/>
                </a:tc>
                <a:tc>
                  <a:txBody>
                    <a:bodyPr/>
                    <a:lstStyle/>
                    <a:p>
                      <a:pPr algn="ctr"/>
                      <a:r>
                        <a:rPr kumimoji="1" lang="en-US" altLang="ja-JP" sz="2200" dirty="0" smtClean="0">
                          <a:latin typeface="Century"/>
                          <a:cs typeface="Century"/>
                        </a:rPr>
                        <a:t>16.45</a:t>
                      </a:r>
                      <a:endParaRPr kumimoji="1" lang="ja-JP" altLang="en-US" sz="2200" dirty="0">
                        <a:latin typeface="Century"/>
                        <a:cs typeface="Century"/>
                      </a:endParaRPr>
                    </a:p>
                  </a:txBody>
                  <a:tcPr/>
                </a:tc>
                <a:tc>
                  <a:txBody>
                    <a:bodyPr/>
                    <a:lstStyle/>
                    <a:p>
                      <a:pPr algn="ctr"/>
                      <a:r>
                        <a:rPr kumimoji="1" lang="en-US" altLang="ja-JP" sz="2200" dirty="0" smtClean="0"/>
                        <a:t>unknown</a:t>
                      </a:r>
                      <a:endParaRPr kumimoji="1" lang="ja-JP" altLang="en-US" sz="2200" dirty="0"/>
                    </a:p>
                  </a:txBody>
                  <a:tcPr/>
                </a:tc>
              </a:tr>
              <a:tr h="858418">
                <a:tc>
                  <a:txBody>
                    <a:bodyPr/>
                    <a:lstStyle/>
                    <a:p>
                      <a:pPr algn="ctr"/>
                      <a:r>
                        <a:rPr kumimoji="1" lang="en-US" altLang="ja-JP" sz="2200" dirty="0" smtClean="0">
                          <a:latin typeface="Century"/>
                          <a:cs typeface="Century"/>
                        </a:rPr>
                        <a:t>J0819+5632</a:t>
                      </a:r>
                      <a:endParaRPr kumimoji="1" lang="ja-JP" altLang="en-US" sz="2200" dirty="0">
                        <a:latin typeface="Century"/>
                        <a:cs typeface="Century"/>
                      </a:endParaRPr>
                    </a:p>
                  </a:txBody>
                  <a:tcPr/>
                </a:tc>
                <a:tc>
                  <a:txBody>
                    <a:bodyPr/>
                    <a:lstStyle/>
                    <a:p>
                      <a:pPr algn="ctr"/>
                      <a:r>
                        <a:rPr kumimoji="1" lang="en-US" altLang="ja-JP" sz="2200" dirty="0" smtClean="0">
                          <a:latin typeface="Century"/>
                          <a:cs typeface="Century"/>
                        </a:rPr>
                        <a:t>16.42</a:t>
                      </a:r>
                      <a:endParaRPr kumimoji="1" lang="ja-JP" altLang="en-US" sz="2200" dirty="0">
                        <a:latin typeface="Century"/>
                        <a:cs typeface="Century"/>
                      </a:endParaRPr>
                    </a:p>
                  </a:txBody>
                  <a:tcPr/>
                </a:tc>
                <a:tc>
                  <a:txBody>
                    <a:bodyPr/>
                    <a:lstStyle/>
                    <a:p>
                      <a:pPr algn="ctr"/>
                      <a:r>
                        <a:rPr kumimoji="1" lang="en-US" altLang="ja-JP" sz="2200" dirty="0" smtClean="0"/>
                        <a:t>unknown</a:t>
                      </a:r>
                      <a:endParaRPr kumimoji="1" lang="ja-JP" altLang="en-US" sz="2200" dirty="0"/>
                    </a:p>
                  </a:txBody>
                  <a:tcPr/>
                </a:tc>
              </a:tr>
              <a:tr h="858418">
                <a:tc>
                  <a:txBody>
                    <a:bodyPr/>
                    <a:lstStyle/>
                    <a:p>
                      <a:pPr algn="ctr"/>
                      <a:r>
                        <a:rPr kumimoji="1" lang="en-US" altLang="ja-JP" sz="2200" dirty="0" smtClean="0">
                          <a:latin typeface="Century"/>
                          <a:cs typeface="Century"/>
                        </a:rPr>
                        <a:t>J1114</a:t>
                      </a:r>
                      <a:r>
                        <a:rPr lang="en-US" altLang="ja-JP" sz="2200" dirty="0" smtClean="0">
                          <a:latin typeface="Century"/>
                          <a:cs typeface="Century"/>
                        </a:rPr>
                        <a:t>+2824</a:t>
                      </a:r>
                      <a:endParaRPr kumimoji="1" lang="ja-JP" altLang="en-US" sz="2200" dirty="0">
                        <a:latin typeface="Century"/>
                        <a:cs typeface="Century"/>
                      </a:endParaRPr>
                    </a:p>
                  </a:txBody>
                  <a:tcPr/>
                </a:tc>
                <a:tc>
                  <a:txBody>
                    <a:bodyPr/>
                    <a:lstStyle/>
                    <a:p>
                      <a:pPr algn="ctr"/>
                      <a:r>
                        <a:rPr kumimoji="1" lang="en-US" altLang="ja-JP" sz="2200" dirty="0" smtClean="0">
                          <a:latin typeface="Century"/>
                          <a:cs typeface="Century"/>
                        </a:rPr>
                        <a:t>20.03</a:t>
                      </a:r>
                      <a:endParaRPr kumimoji="1" lang="ja-JP" altLang="en-US" sz="2200" dirty="0">
                        <a:latin typeface="Century"/>
                        <a:cs typeface="Century"/>
                      </a:endParaRPr>
                    </a:p>
                  </a:txBody>
                  <a:tcPr/>
                </a:tc>
                <a:tc>
                  <a:txBody>
                    <a:bodyPr/>
                    <a:lstStyle/>
                    <a:p>
                      <a:pPr algn="ctr"/>
                      <a:r>
                        <a:rPr kumimoji="1" lang="en-US" altLang="ja-JP" sz="2200" dirty="0" smtClean="0"/>
                        <a:t>unknown</a:t>
                      </a:r>
                      <a:endParaRPr kumimoji="1" lang="ja-JP" altLang="en-US" sz="2200" dirty="0"/>
                    </a:p>
                  </a:txBody>
                  <a:tcPr/>
                </a:tc>
              </a:tr>
            </a:tbl>
          </a:graphicData>
        </a:graphic>
      </p:graphicFrame>
      <p:sp>
        <p:nvSpPr>
          <p:cNvPr id="6" name="円/楕円 5"/>
          <p:cNvSpPr/>
          <p:nvPr/>
        </p:nvSpPr>
        <p:spPr>
          <a:xfrm>
            <a:off x="0" y="3505200"/>
            <a:ext cx="4405174" cy="84666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0" y="4995333"/>
            <a:ext cx="4405174" cy="84666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4504265" y="3081866"/>
            <a:ext cx="4405174" cy="84666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16646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9814"/>
            <a:ext cx="8229600" cy="1060304"/>
          </a:xfrm>
        </p:spPr>
        <p:txBody>
          <a:bodyPr/>
          <a:lstStyle/>
          <a:p>
            <a:r>
              <a:rPr lang="ja-JP" altLang="en-US" dirty="0" smtClean="0"/>
              <a:t>３天体のスペクトル</a:t>
            </a:r>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 y="1240118"/>
            <a:ext cx="4284134" cy="26037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8267" y="1240117"/>
            <a:ext cx="4199466" cy="26037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3333" y="4165599"/>
            <a:ext cx="5249333" cy="25230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テキスト ボックス 10"/>
          <p:cNvSpPr txBox="1"/>
          <p:nvPr/>
        </p:nvSpPr>
        <p:spPr>
          <a:xfrm>
            <a:off x="4615175" y="4470401"/>
            <a:ext cx="1277626" cy="369332"/>
          </a:xfrm>
          <a:prstGeom prst="rect">
            <a:avLst/>
          </a:prstGeom>
          <a:noFill/>
        </p:spPr>
        <p:txBody>
          <a:bodyPr wrap="none" rtlCol="0">
            <a:spAutoFit/>
          </a:bodyPr>
          <a:lstStyle/>
          <a:p>
            <a:r>
              <a:rPr kumimoji="1" lang="en-US" altLang="ja-JP" dirty="0" smtClean="0">
                <a:solidFill>
                  <a:srgbClr val="000000"/>
                </a:solidFill>
              </a:rPr>
              <a:t>J0810+5750</a:t>
            </a:r>
            <a:endParaRPr kumimoji="1" lang="ja-JP" altLang="en-US" dirty="0">
              <a:solidFill>
                <a:srgbClr val="000000"/>
              </a:solidFill>
            </a:endParaRPr>
          </a:p>
        </p:txBody>
      </p:sp>
      <p:sp>
        <p:nvSpPr>
          <p:cNvPr id="12" name="テキスト ボックス 11"/>
          <p:cNvSpPr txBox="1"/>
          <p:nvPr/>
        </p:nvSpPr>
        <p:spPr>
          <a:xfrm>
            <a:off x="1052660" y="1553065"/>
            <a:ext cx="1281345" cy="369332"/>
          </a:xfrm>
          <a:prstGeom prst="rect">
            <a:avLst/>
          </a:prstGeom>
          <a:noFill/>
        </p:spPr>
        <p:txBody>
          <a:bodyPr wrap="none" rtlCol="0">
            <a:spAutoFit/>
          </a:bodyPr>
          <a:lstStyle/>
          <a:p>
            <a:r>
              <a:rPr kumimoji="1" lang="en-US" altLang="ja-JP" dirty="0" smtClean="0">
                <a:solidFill>
                  <a:srgbClr val="000000"/>
                </a:solidFill>
              </a:rPr>
              <a:t>J0308-0046</a:t>
            </a:r>
            <a:endParaRPr kumimoji="1" lang="ja-JP" altLang="en-US" dirty="0">
              <a:solidFill>
                <a:srgbClr val="000000"/>
              </a:solidFill>
            </a:endParaRPr>
          </a:p>
        </p:txBody>
      </p:sp>
      <p:sp>
        <p:nvSpPr>
          <p:cNvPr id="13" name="テキスト ボックス 12"/>
          <p:cNvSpPr txBox="1"/>
          <p:nvPr/>
        </p:nvSpPr>
        <p:spPr>
          <a:xfrm>
            <a:off x="5892801" y="1368399"/>
            <a:ext cx="1297576" cy="369332"/>
          </a:xfrm>
          <a:prstGeom prst="rect">
            <a:avLst/>
          </a:prstGeom>
          <a:noFill/>
        </p:spPr>
        <p:txBody>
          <a:bodyPr wrap="none" rtlCol="0">
            <a:spAutoFit/>
          </a:bodyPr>
          <a:lstStyle/>
          <a:p>
            <a:r>
              <a:rPr kumimoji="1" lang="en-US" altLang="ja-JP" dirty="0" smtClean="0">
                <a:solidFill>
                  <a:srgbClr val="000000"/>
                </a:solidFill>
              </a:rPr>
              <a:t>J0249-0049</a:t>
            </a:r>
            <a:endParaRPr kumimoji="1" lang="ja-JP" altLang="en-US" dirty="0">
              <a:solidFill>
                <a:srgbClr val="000000"/>
              </a:solidFill>
            </a:endParaRPr>
          </a:p>
        </p:txBody>
      </p:sp>
    </p:spTree>
    <p:extLst>
      <p:ext uri="{BB962C8B-B14F-4D97-AF65-F5344CB8AC3E}">
        <p14:creationId xmlns:p14="http://schemas.microsoft.com/office/powerpoint/2010/main" val="12423066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4418"/>
            <a:ext cx="8229600" cy="973522"/>
          </a:xfrm>
        </p:spPr>
        <p:txBody>
          <a:bodyPr/>
          <a:lstStyle/>
          <a:p>
            <a:r>
              <a:rPr kumimoji="1" lang="ja-JP" altLang="en-US" dirty="0" smtClean="0"/>
              <a:t>分光結果</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867" y="1357738"/>
            <a:ext cx="8398933" cy="5343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テキスト ボックス 2"/>
          <p:cNvSpPr txBox="1"/>
          <p:nvPr/>
        </p:nvSpPr>
        <p:spPr>
          <a:xfrm>
            <a:off x="4207144" y="1987489"/>
            <a:ext cx="1100667" cy="400110"/>
          </a:xfrm>
          <a:prstGeom prst="rect">
            <a:avLst/>
          </a:prstGeom>
          <a:noFill/>
        </p:spPr>
        <p:txBody>
          <a:bodyPr wrap="square" rtlCol="0">
            <a:spAutoFit/>
          </a:bodyPr>
          <a:lstStyle/>
          <a:p>
            <a:r>
              <a:rPr kumimoji="1" lang="en-US" altLang="ja-JP" sz="2000" dirty="0" smtClean="0">
                <a:solidFill>
                  <a:schemeClr val="bg1"/>
                </a:solidFill>
              </a:rPr>
              <a:t>z=0.044</a:t>
            </a:r>
            <a:endParaRPr kumimoji="1" lang="ja-JP" altLang="en-US" sz="2000" dirty="0">
              <a:solidFill>
                <a:schemeClr val="bg1"/>
              </a:solidFill>
            </a:endParaRPr>
          </a:p>
        </p:txBody>
      </p:sp>
      <p:sp>
        <p:nvSpPr>
          <p:cNvPr id="5" name="テキスト ボックス 4"/>
          <p:cNvSpPr txBox="1"/>
          <p:nvPr/>
        </p:nvSpPr>
        <p:spPr>
          <a:xfrm>
            <a:off x="5223580" y="1995995"/>
            <a:ext cx="1247657" cy="400110"/>
          </a:xfrm>
          <a:prstGeom prst="rect">
            <a:avLst/>
          </a:prstGeom>
          <a:noFill/>
        </p:spPr>
        <p:txBody>
          <a:bodyPr wrap="none" rtlCol="0">
            <a:spAutoFit/>
          </a:bodyPr>
          <a:lstStyle/>
          <a:p>
            <a:r>
              <a:rPr kumimoji="1" lang="en-US" altLang="ja-JP" sz="2000" dirty="0" smtClean="0">
                <a:solidFill>
                  <a:srgbClr val="000000"/>
                </a:solidFill>
              </a:rPr>
              <a:t>seeing 2.5</a:t>
            </a:r>
            <a:endParaRPr kumimoji="1" lang="ja-JP" altLang="en-US" sz="2000" dirty="0">
              <a:solidFill>
                <a:srgbClr val="000000"/>
              </a:solidFill>
            </a:endParaRPr>
          </a:p>
        </p:txBody>
      </p:sp>
    </p:spTree>
    <p:extLst>
      <p:ext uri="{BB962C8B-B14F-4D97-AF65-F5344CB8AC3E}">
        <p14:creationId xmlns:p14="http://schemas.microsoft.com/office/powerpoint/2010/main" val="28156967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6022"/>
            <a:ext cx="8229600" cy="900525"/>
          </a:xfrm>
        </p:spPr>
        <p:txBody>
          <a:bodyPr/>
          <a:lstStyle/>
          <a:p>
            <a:r>
              <a:rPr kumimoji="1" lang="ja-JP" altLang="en-US" dirty="0" smtClean="0"/>
              <a:t>分光結果</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554" y="1270136"/>
            <a:ext cx="8544330" cy="54455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081694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0138"/>
            <a:ext cx="8229600" cy="965195"/>
          </a:xfrm>
        </p:spPr>
        <p:txBody>
          <a:bodyPr/>
          <a:lstStyle/>
          <a:p>
            <a:r>
              <a:rPr kumimoji="1" lang="ja-JP" altLang="en-US" dirty="0" smtClean="0"/>
              <a:t>分光結果</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520" y="1185333"/>
            <a:ext cx="8638396" cy="54017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819000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9017"/>
            <a:ext cx="8229600" cy="1143000"/>
          </a:xfrm>
        </p:spPr>
        <p:txBody>
          <a:bodyPr/>
          <a:lstStyle/>
          <a:p>
            <a:r>
              <a:rPr kumimoji="1" lang="ja-JP" altLang="en-US" dirty="0" smtClean="0"/>
              <a:t>分光結果</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487" y="1159299"/>
            <a:ext cx="8654073" cy="5457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テキスト ボックス 2"/>
          <p:cNvSpPr txBox="1"/>
          <p:nvPr/>
        </p:nvSpPr>
        <p:spPr>
          <a:xfrm>
            <a:off x="5413483" y="1882720"/>
            <a:ext cx="1231627" cy="707886"/>
          </a:xfrm>
          <a:prstGeom prst="rect">
            <a:avLst/>
          </a:prstGeom>
          <a:noFill/>
        </p:spPr>
        <p:txBody>
          <a:bodyPr wrap="none" rtlCol="0">
            <a:spAutoFit/>
          </a:bodyPr>
          <a:lstStyle/>
          <a:p>
            <a:r>
              <a:rPr kumimoji="1" lang="en-US" altLang="ja-JP" sz="2000" dirty="0" smtClean="0">
                <a:solidFill>
                  <a:srgbClr val="000000"/>
                </a:solidFill>
              </a:rPr>
              <a:t>z=</a:t>
            </a:r>
            <a:r>
              <a:rPr kumimoji="1" lang="en-US" altLang="ja-JP" sz="2000" dirty="0" smtClean="0">
                <a:solidFill>
                  <a:srgbClr val="000000"/>
                </a:solidFill>
              </a:rPr>
              <a:t>0.044</a:t>
            </a:r>
          </a:p>
          <a:p>
            <a:r>
              <a:rPr kumimoji="1" lang="en-US" altLang="ja-JP" sz="2000" dirty="0" smtClean="0">
                <a:solidFill>
                  <a:srgbClr val="000000"/>
                </a:solidFill>
              </a:rPr>
              <a:t>seeing 1.5</a:t>
            </a:r>
            <a:endParaRPr kumimoji="1" lang="ja-JP" altLang="en-US" sz="2000" dirty="0">
              <a:solidFill>
                <a:srgbClr val="000000"/>
              </a:solidFill>
            </a:endParaRPr>
          </a:p>
        </p:txBody>
      </p:sp>
    </p:spTree>
    <p:extLst>
      <p:ext uri="{BB962C8B-B14F-4D97-AF65-F5344CB8AC3E}">
        <p14:creationId xmlns:p14="http://schemas.microsoft.com/office/powerpoint/2010/main" val="27589010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4803"/>
            <a:ext cx="8229600" cy="982130"/>
          </a:xfrm>
        </p:spPr>
        <p:txBody>
          <a:bodyPr/>
          <a:lstStyle/>
          <a:p>
            <a:r>
              <a:rPr kumimoji="1" lang="ja-JP" altLang="en-US" dirty="0" smtClean="0"/>
              <a:t>分光結果</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132" y="1286934"/>
            <a:ext cx="8755845" cy="54017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64218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3612"/>
            <a:ext cx="8229600" cy="900531"/>
          </a:xfrm>
        </p:spPr>
        <p:txBody>
          <a:bodyPr/>
          <a:lstStyle/>
          <a:p>
            <a:r>
              <a:rPr kumimoji="1" lang="ja-JP" altLang="en-US" dirty="0" smtClean="0"/>
              <a:t>分光結果</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732" y="1123950"/>
            <a:ext cx="8365067" cy="55479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テキスト ボックス 2"/>
          <p:cNvSpPr txBox="1"/>
          <p:nvPr/>
        </p:nvSpPr>
        <p:spPr>
          <a:xfrm>
            <a:off x="5926666" y="1645678"/>
            <a:ext cx="1056800" cy="707886"/>
          </a:xfrm>
          <a:prstGeom prst="rect">
            <a:avLst/>
          </a:prstGeom>
          <a:noFill/>
        </p:spPr>
        <p:txBody>
          <a:bodyPr wrap="none" rtlCol="0">
            <a:spAutoFit/>
          </a:bodyPr>
          <a:lstStyle/>
          <a:p>
            <a:r>
              <a:rPr kumimoji="1" lang="en-US" altLang="ja-JP" sz="2000" dirty="0" smtClean="0">
                <a:solidFill>
                  <a:srgbClr val="000000"/>
                </a:solidFill>
              </a:rPr>
              <a:t>z=</a:t>
            </a:r>
            <a:r>
              <a:rPr kumimoji="1" lang="en-US" altLang="ja-JP" sz="2000" dirty="0" smtClean="0">
                <a:solidFill>
                  <a:srgbClr val="000000"/>
                </a:solidFill>
              </a:rPr>
              <a:t>0.026</a:t>
            </a:r>
          </a:p>
          <a:p>
            <a:r>
              <a:rPr kumimoji="1" lang="en-US" altLang="ja-JP" sz="2000" dirty="0" smtClean="0">
                <a:solidFill>
                  <a:srgbClr val="000000"/>
                </a:solidFill>
              </a:rPr>
              <a:t>seeing 2</a:t>
            </a:r>
            <a:endParaRPr kumimoji="1" lang="ja-JP" altLang="en-US" sz="2000" dirty="0">
              <a:solidFill>
                <a:srgbClr val="000000"/>
              </a:solidFill>
            </a:endParaRPr>
          </a:p>
        </p:txBody>
      </p:sp>
    </p:spTree>
    <p:extLst>
      <p:ext uri="{BB962C8B-B14F-4D97-AF65-F5344CB8AC3E}">
        <p14:creationId xmlns:p14="http://schemas.microsoft.com/office/powerpoint/2010/main" val="3627082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3616"/>
            <a:ext cx="8229600" cy="1143000"/>
          </a:xfrm>
        </p:spPr>
        <p:txBody>
          <a:bodyPr/>
          <a:lstStyle/>
          <a:p>
            <a:r>
              <a:rPr kumimoji="1" lang="ja-JP" altLang="en-US" dirty="0" smtClean="0"/>
              <a:t>分光結果</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231" y="1335256"/>
            <a:ext cx="8357569" cy="52760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026699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982133"/>
          </a:xfrm>
        </p:spPr>
        <p:txBody>
          <a:bodyPr/>
          <a:lstStyle/>
          <a:p>
            <a:r>
              <a:rPr kumimoji="1" lang="ja-JP" altLang="en-US" dirty="0" smtClean="0"/>
              <a:t>まとめ</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1396480"/>
              </p:ext>
            </p:extLst>
          </p:nvPr>
        </p:nvGraphicFramePr>
        <p:xfrm>
          <a:off x="457200" y="1837267"/>
          <a:ext cx="8229600" cy="4631268"/>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157817">
                <a:tc>
                  <a:txBody>
                    <a:bodyPr/>
                    <a:lstStyle/>
                    <a:p>
                      <a:pPr algn="ctr"/>
                      <a:r>
                        <a:rPr kumimoji="1" lang="en-US" altLang="ja-JP" sz="2000" dirty="0" smtClean="0">
                          <a:solidFill>
                            <a:srgbClr val="000000"/>
                          </a:solidFill>
                        </a:rPr>
                        <a:t>object name</a:t>
                      </a:r>
                      <a:endParaRPr kumimoji="1" lang="ja-JP" altLang="en-US" sz="2000" dirty="0">
                        <a:solidFill>
                          <a:srgbClr val="000000"/>
                        </a:solidFill>
                      </a:endParaRPr>
                    </a:p>
                  </a:txBody>
                  <a:tcPr/>
                </a:tc>
                <a:tc>
                  <a:txBody>
                    <a:bodyPr/>
                    <a:lstStyle/>
                    <a:p>
                      <a:pPr algn="ctr"/>
                      <a:r>
                        <a:rPr kumimoji="1" lang="en-US" altLang="ja-JP" sz="2000" dirty="0" smtClean="0">
                          <a:solidFill>
                            <a:srgbClr val="000000"/>
                          </a:solidFill>
                        </a:rPr>
                        <a:t>mag</a:t>
                      </a:r>
                      <a:endParaRPr kumimoji="1" lang="ja-JP" altLang="en-US" sz="2000" dirty="0">
                        <a:solidFill>
                          <a:srgbClr val="000000"/>
                        </a:solidFill>
                      </a:endParaRPr>
                    </a:p>
                  </a:txBody>
                  <a:tcPr/>
                </a:tc>
                <a:tc>
                  <a:txBody>
                    <a:bodyPr/>
                    <a:lstStyle/>
                    <a:p>
                      <a:pPr algn="ctr"/>
                      <a:r>
                        <a:rPr kumimoji="1" lang="en-US" altLang="ja-JP" sz="2000" dirty="0" smtClean="0">
                          <a:solidFill>
                            <a:srgbClr val="000000"/>
                          </a:solidFill>
                        </a:rPr>
                        <a:t>z</a:t>
                      </a:r>
                      <a:endParaRPr kumimoji="1" lang="ja-JP" altLang="en-US" sz="2000" dirty="0">
                        <a:solidFill>
                          <a:srgbClr val="000000"/>
                        </a:solidFill>
                      </a:endParaRPr>
                    </a:p>
                  </a:txBody>
                  <a:tcPr/>
                </a:tc>
                <a:tc>
                  <a:txBody>
                    <a:bodyPr/>
                    <a:lstStyle/>
                    <a:p>
                      <a:pPr algn="ctr"/>
                      <a:r>
                        <a:rPr kumimoji="1" lang="en-US" altLang="ja-JP" sz="2000" dirty="0" smtClean="0">
                          <a:solidFill>
                            <a:srgbClr val="000000"/>
                          </a:solidFill>
                        </a:rPr>
                        <a:t>FWHM(Hα)</a:t>
                      </a:r>
                      <a:endParaRPr kumimoji="1" lang="ja-JP" altLang="en-US" sz="2000" dirty="0">
                        <a:solidFill>
                          <a:srgbClr val="000000"/>
                        </a:solidFill>
                      </a:endParaRPr>
                    </a:p>
                  </a:txBody>
                  <a:tcPr/>
                </a:tc>
                <a:tc>
                  <a:txBody>
                    <a:bodyPr/>
                    <a:lstStyle/>
                    <a:p>
                      <a:pPr algn="ctr"/>
                      <a:r>
                        <a:rPr kumimoji="1" lang="en-US" altLang="ja-JP" sz="2000" dirty="0" err="1" smtClean="0">
                          <a:solidFill>
                            <a:srgbClr val="000000"/>
                          </a:solidFill>
                        </a:rPr>
                        <a:t>v</a:t>
                      </a:r>
                      <a:r>
                        <a:rPr kumimoji="1" lang="en-US" altLang="ja-JP" sz="2000" baseline="-25000" dirty="0" err="1" smtClean="0">
                          <a:solidFill>
                            <a:srgbClr val="000000"/>
                          </a:solidFill>
                        </a:rPr>
                        <a:t>FWHM</a:t>
                      </a:r>
                      <a:r>
                        <a:rPr kumimoji="1" lang="en-US" altLang="ja-JP" sz="2000" baseline="-25000" dirty="0" smtClean="0">
                          <a:solidFill>
                            <a:srgbClr val="000000"/>
                          </a:solidFill>
                        </a:rPr>
                        <a:t>(Hα)</a:t>
                      </a:r>
                      <a:endParaRPr kumimoji="1" lang="ja-JP" altLang="en-US" sz="2000" dirty="0">
                        <a:solidFill>
                          <a:srgbClr val="000000"/>
                        </a:solidFill>
                      </a:endParaRPr>
                    </a:p>
                  </a:txBody>
                  <a:tcPr/>
                </a:tc>
              </a:tr>
              <a:tr h="1157817">
                <a:tc>
                  <a:txBody>
                    <a:bodyPr/>
                    <a:lstStyle/>
                    <a:p>
                      <a:pPr algn="ctr"/>
                      <a:r>
                        <a:rPr kumimoji="1" lang="en-US" altLang="ja-JP" sz="2000" dirty="0" smtClean="0"/>
                        <a:t>J0308-0046</a:t>
                      </a:r>
                      <a:endParaRPr kumimoji="1" lang="ja-JP" altLang="en-US" sz="2000" dirty="0"/>
                    </a:p>
                  </a:txBody>
                  <a:tcPr/>
                </a:tc>
                <a:tc>
                  <a:txBody>
                    <a:bodyPr/>
                    <a:lstStyle/>
                    <a:p>
                      <a:pPr algn="ctr"/>
                      <a:r>
                        <a:rPr kumimoji="1" lang="en-US" altLang="ja-JP" sz="2000" dirty="0" smtClean="0"/>
                        <a:t>18.01</a:t>
                      </a:r>
                      <a:endParaRPr kumimoji="1" lang="ja-JP" altLang="en-US" sz="2000" dirty="0"/>
                    </a:p>
                  </a:txBody>
                  <a:tcPr/>
                </a:tc>
                <a:tc>
                  <a:txBody>
                    <a:bodyPr/>
                    <a:lstStyle/>
                    <a:p>
                      <a:pPr algn="ctr"/>
                      <a:r>
                        <a:rPr kumimoji="1" lang="en-US" altLang="ja-JP" sz="2000" dirty="0" smtClean="0"/>
                        <a:t>0.044</a:t>
                      </a:r>
                      <a:endParaRPr kumimoji="1" lang="ja-JP" altLang="en-US" sz="2000" dirty="0"/>
                    </a:p>
                  </a:txBody>
                  <a:tcPr/>
                </a:tc>
                <a:tc>
                  <a:txBody>
                    <a:bodyPr/>
                    <a:lstStyle/>
                    <a:p>
                      <a:pPr algn="ctr"/>
                      <a:r>
                        <a:rPr kumimoji="1" lang="en-US" altLang="ja-JP" sz="2000" dirty="0" smtClean="0"/>
                        <a:t>25.98</a:t>
                      </a:r>
                      <a:endParaRPr kumimoji="1" lang="ja-JP" altLang="en-US" sz="2000" dirty="0"/>
                    </a:p>
                  </a:txBody>
                  <a:tcPr/>
                </a:tc>
                <a:tc>
                  <a:txBody>
                    <a:bodyPr/>
                    <a:lstStyle/>
                    <a:p>
                      <a:pPr algn="ctr"/>
                      <a:r>
                        <a:rPr kumimoji="1" lang="en-US" altLang="ja-JP" sz="2000" dirty="0" smtClean="0"/>
                        <a:t>1187.6</a:t>
                      </a:r>
                      <a:endParaRPr kumimoji="1" lang="ja-JP" altLang="en-US" sz="2000" dirty="0"/>
                    </a:p>
                  </a:txBody>
                  <a:tcPr/>
                </a:tc>
              </a:tr>
              <a:tr h="1157817">
                <a:tc>
                  <a:txBody>
                    <a:bodyPr/>
                    <a:lstStyle/>
                    <a:p>
                      <a:pPr algn="ctr"/>
                      <a:r>
                        <a:rPr kumimoji="1" lang="en-US" altLang="ja-JP" sz="2000" dirty="0" smtClean="0"/>
                        <a:t>J0249-0049</a:t>
                      </a:r>
                      <a:endParaRPr kumimoji="1" lang="ja-JP" altLang="en-US" sz="2000" dirty="0"/>
                    </a:p>
                  </a:txBody>
                  <a:tcPr/>
                </a:tc>
                <a:tc>
                  <a:txBody>
                    <a:bodyPr/>
                    <a:lstStyle/>
                    <a:p>
                      <a:pPr algn="ctr"/>
                      <a:r>
                        <a:rPr kumimoji="1" lang="en-US" altLang="ja-JP" sz="2000" dirty="0" smtClean="0"/>
                        <a:t>17.21</a:t>
                      </a:r>
                      <a:endParaRPr kumimoji="1" lang="ja-JP" altLang="en-US" sz="2000" dirty="0"/>
                    </a:p>
                  </a:txBody>
                  <a:tcPr/>
                </a:tc>
                <a:tc>
                  <a:txBody>
                    <a:bodyPr/>
                    <a:lstStyle/>
                    <a:p>
                      <a:pPr algn="ctr"/>
                      <a:r>
                        <a:rPr kumimoji="1" lang="en-US" altLang="ja-JP" sz="2000" dirty="0" smtClean="0"/>
                        <a:t>0.044</a:t>
                      </a:r>
                      <a:endParaRPr kumimoji="1" lang="ja-JP" altLang="en-US" sz="2000" dirty="0"/>
                    </a:p>
                  </a:txBody>
                  <a:tcPr/>
                </a:tc>
                <a:tc>
                  <a:txBody>
                    <a:bodyPr/>
                    <a:lstStyle/>
                    <a:p>
                      <a:pPr algn="ctr"/>
                      <a:r>
                        <a:rPr kumimoji="1" lang="en-US" altLang="ja-JP" sz="2000" dirty="0" smtClean="0"/>
                        <a:t>11.85</a:t>
                      </a:r>
                      <a:endParaRPr kumimoji="1" lang="ja-JP" altLang="en-US" sz="2000" dirty="0"/>
                    </a:p>
                  </a:txBody>
                  <a:tcPr/>
                </a:tc>
                <a:tc>
                  <a:txBody>
                    <a:bodyPr/>
                    <a:lstStyle/>
                    <a:p>
                      <a:pPr algn="ctr"/>
                      <a:r>
                        <a:rPr kumimoji="1" lang="en-US" altLang="ja-JP" sz="2000" dirty="0" smtClean="0"/>
                        <a:t>541.7</a:t>
                      </a:r>
                      <a:endParaRPr kumimoji="1" lang="ja-JP" altLang="en-US" sz="2000" dirty="0"/>
                    </a:p>
                  </a:txBody>
                  <a:tcPr/>
                </a:tc>
              </a:tr>
              <a:tr h="1157817">
                <a:tc>
                  <a:txBody>
                    <a:bodyPr/>
                    <a:lstStyle/>
                    <a:p>
                      <a:pPr algn="ctr"/>
                      <a:r>
                        <a:rPr kumimoji="1" lang="en-US" altLang="ja-JP" sz="2000" dirty="0" smtClean="0"/>
                        <a:t>J0810+5730</a:t>
                      </a:r>
                      <a:endParaRPr kumimoji="1" lang="ja-JP" altLang="en-US" sz="2000" dirty="0"/>
                    </a:p>
                  </a:txBody>
                  <a:tcPr/>
                </a:tc>
                <a:tc>
                  <a:txBody>
                    <a:bodyPr/>
                    <a:lstStyle/>
                    <a:p>
                      <a:pPr algn="ctr"/>
                      <a:r>
                        <a:rPr kumimoji="1" lang="en-US" altLang="ja-JP" sz="2000" dirty="0" smtClean="0"/>
                        <a:t>14.84</a:t>
                      </a:r>
                      <a:endParaRPr kumimoji="1" lang="ja-JP" altLang="en-US" sz="2000" dirty="0"/>
                    </a:p>
                  </a:txBody>
                  <a:tcPr/>
                </a:tc>
                <a:tc>
                  <a:txBody>
                    <a:bodyPr/>
                    <a:lstStyle/>
                    <a:p>
                      <a:pPr algn="ctr"/>
                      <a:r>
                        <a:rPr kumimoji="1" lang="en-US" altLang="ja-JP" sz="2000" dirty="0" smtClean="0"/>
                        <a:t>0.026</a:t>
                      </a:r>
                      <a:endParaRPr kumimoji="1" lang="ja-JP" altLang="en-US" sz="2000" dirty="0"/>
                    </a:p>
                  </a:txBody>
                  <a:tcPr/>
                </a:tc>
                <a:tc>
                  <a:txBody>
                    <a:bodyPr/>
                    <a:lstStyle/>
                    <a:p>
                      <a:pPr algn="ctr"/>
                      <a:r>
                        <a:rPr kumimoji="1" lang="en-US" altLang="ja-JP" sz="2000" dirty="0" smtClean="0"/>
                        <a:t>22.44</a:t>
                      </a:r>
                      <a:endParaRPr kumimoji="1" lang="ja-JP" altLang="en-US" sz="2000" dirty="0"/>
                    </a:p>
                  </a:txBody>
                  <a:tcPr/>
                </a:tc>
                <a:tc>
                  <a:txBody>
                    <a:bodyPr/>
                    <a:lstStyle/>
                    <a:p>
                      <a:pPr algn="ctr"/>
                      <a:r>
                        <a:rPr kumimoji="1" lang="en-US" altLang="ja-JP" sz="2000" dirty="0" smtClean="0"/>
                        <a:t>1025.8</a:t>
                      </a:r>
                      <a:endParaRPr kumimoji="1" lang="ja-JP" altLang="en-US" sz="2000" dirty="0"/>
                    </a:p>
                  </a:txBody>
                  <a:tcPr/>
                </a:tc>
              </a:tr>
            </a:tbl>
          </a:graphicData>
        </a:graphic>
      </p:graphicFrame>
      <p:sp>
        <p:nvSpPr>
          <p:cNvPr id="5" name="円/楕円 4"/>
          <p:cNvSpPr/>
          <p:nvPr/>
        </p:nvSpPr>
        <p:spPr>
          <a:xfrm>
            <a:off x="7298267" y="2980267"/>
            <a:ext cx="1388533" cy="72813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7298267" y="5334000"/>
            <a:ext cx="1388533" cy="72813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51149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8211"/>
            <a:ext cx="8229600" cy="915130"/>
          </a:xfrm>
        </p:spPr>
        <p:txBody>
          <a:bodyPr>
            <a:normAutofit/>
          </a:bodyPr>
          <a:lstStyle/>
          <a:p>
            <a:r>
              <a:rPr kumimoji="1" lang="en-US" altLang="ja-JP" sz="3600" dirty="0" smtClean="0"/>
              <a:t>AGN</a:t>
            </a:r>
            <a:r>
              <a:rPr lang="ja-JP" altLang="en-US" sz="3600" dirty="0" smtClean="0"/>
              <a:t>のスペクトル</a:t>
            </a:r>
            <a:endParaRPr kumimoji="1" lang="ja-JP" altLang="en-US" sz="3600" dirty="0"/>
          </a:p>
        </p:txBody>
      </p:sp>
      <p:pic>
        <p:nvPicPr>
          <p:cNvPr id="4" name="コンテンツ プレースホルダー 3" descr="AGNモデル.pn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5493608" y="2777822"/>
            <a:ext cx="3650392" cy="3708614"/>
          </a:xfrm>
        </p:spPr>
      </p:pic>
      <p:sp>
        <p:nvSpPr>
          <p:cNvPr id="5" name="テキスト ボックス 4"/>
          <p:cNvSpPr txBox="1"/>
          <p:nvPr/>
        </p:nvSpPr>
        <p:spPr>
          <a:xfrm>
            <a:off x="149608" y="1547521"/>
            <a:ext cx="8537192" cy="3416320"/>
          </a:xfrm>
          <a:prstGeom prst="rect">
            <a:avLst/>
          </a:prstGeom>
          <a:noFill/>
        </p:spPr>
        <p:txBody>
          <a:bodyPr wrap="square" rtlCol="0">
            <a:spAutoFit/>
          </a:bodyPr>
          <a:lstStyle/>
          <a:p>
            <a:r>
              <a:rPr lang="ja-JP" altLang="en-US" sz="2400" dirty="0" smtClean="0"/>
              <a:t>スペクトルタイプの分類</a:t>
            </a:r>
            <a:endParaRPr lang="en-US" altLang="ja-JP" sz="2400" dirty="0" smtClean="0"/>
          </a:p>
          <a:p>
            <a:r>
              <a:rPr lang="en-US" altLang="ja-JP" sz="2400" dirty="0" smtClean="0"/>
              <a:t>I</a:t>
            </a:r>
            <a:r>
              <a:rPr lang="ja-JP" altLang="en-US" sz="2400" dirty="0" smtClean="0"/>
              <a:t>型</a:t>
            </a:r>
            <a:r>
              <a:rPr lang="en-US" altLang="ja-JP" sz="2400" dirty="0" smtClean="0"/>
              <a:t>…</a:t>
            </a:r>
            <a:r>
              <a:rPr lang="ja-JP" altLang="en-US" sz="2400" dirty="0" smtClean="0"/>
              <a:t>広輝線</a:t>
            </a:r>
            <a:r>
              <a:rPr lang="en-US" altLang="ja-JP" sz="2400" dirty="0" smtClean="0"/>
              <a:t>(FWHM</a:t>
            </a:r>
            <a:r>
              <a:rPr lang="ja-JP" altLang="en-US" sz="2400" dirty="0" smtClean="0"/>
              <a:t>が</a:t>
            </a:r>
            <a:r>
              <a:rPr lang="ja-JP" altLang="en-US" sz="2400" dirty="0" smtClean="0"/>
              <a:t>約</a:t>
            </a:r>
            <a:r>
              <a:rPr lang="en-US" altLang="ja-JP" sz="2400" dirty="0" smtClean="0"/>
              <a:t>1000km/s</a:t>
            </a:r>
            <a:r>
              <a:rPr lang="ja-JP" altLang="en-US" sz="2400" dirty="0" smtClean="0"/>
              <a:t>以上</a:t>
            </a:r>
            <a:r>
              <a:rPr lang="en-US" altLang="ja-JP" sz="2400" dirty="0" smtClean="0"/>
              <a:t>)</a:t>
            </a:r>
            <a:r>
              <a:rPr lang="ja-JP" altLang="en-US" sz="2400" dirty="0" smtClean="0"/>
              <a:t>、狭輝線</a:t>
            </a:r>
            <a:r>
              <a:rPr lang="en-US" altLang="ja-JP" sz="2400" dirty="0" smtClean="0"/>
              <a:t>(FWHM</a:t>
            </a:r>
            <a:r>
              <a:rPr lang="ja-JP" altLang="en-US" sz="2400" dirty="0" smtClean="0"/>
              <a:t>が</a:t>
            </a:r>
            <a:r>
              <a:rPr lang="ja-JP" altLang="en-US" sz="2400" dirty="0" smtClean="0"/>
              <a:t>約</a:t>
            </a:r>
            <a:r>
              <a:rPr lang="en-US" altLang="ja-JP" sz="2400" dirty="0" smtClean="0"/>
              <a:t>100km/s)</a:t>
            </a:r>
            <a:r>
              <a:rPr lang="ja-JP" altLang="en-US" sz="2400" dirty="0" smtClean="0"/>
              <a:t>が見られる</a:t>
            </a:r>
            <a:endParaRPr lang="en-US" altLang="ja-JP" sz="2400" dirty="0" smtClean="0"/>
          </a:p>
          <a:p>
            <a:r>
              <a:rPr lang="en-US" altLang="ja-JP" sz="2400" dirty="0" smtClean="0"/>
              <a:t>II</a:t>
            </a:r>
            <a:r>
              <a:rPr lang="ja-JP" altLang="en-US" sz="2400" dirty="0" smtClean="0"/>
              <a:t>型</a:t>
            </a:r>
            <a:r>
              <a:rPr lang="en-US" altLang="ja-JP" sz="2400" dirty="0" smtClean="0"/>
              <a:t>…</a:t>
            </a:r>
            <a:r>
              <a:rPr lang="ja-JP" altLang="en-US" sz="2400" dirty="0" smtClean="0"/>
              <a:t>狭輝線のみ見られる</a:t>
            </a:r>
            <a:endParaRPr lang="en-US" altLang="ja-JP" sz="2400" dirty="0" smtClean="0"/>
          </a:p>
          <a:p>
            <a:endParaRPr lang="en-US" altLang="ja-JP" sz="2400" dirty="0" smtClean="0"/>
          </a:p>
          <a:p>
            <a:r>
              <a:rPr lang="en-US" altLang="ja-JP" sz="2400" dirty="0" smtClean="0"/>
              <a:t>OIII(4363),Hβ(4861),OIII(4959)(5007),</a:t>
            </a:r>
          </a:p>
          <a:p>
            <a:r>
              <a:rPr lang="en-US" altLang="ja-JP" sz="2400" dirty="0" smtClean="0"/>
              <a:t>Hα(6563),NII(6583)</a:t>
            </a:r>
            <a:r>
              <a:rPr lang="ja-JP" altLang="en-US" sz="2400" dirty="0" smtClean="0"/>
              <a:t>が検出されると良い</a:t>
            </a:r>
            <a:endParaRPr lang="en-US" altLang="ja-JP" sz="2400" dirty="0" smtClean="0"/>
          </a:p>
          <a:p>
            <a:endParaRPr lang="en-US" altLang="ja-JP" sz="2400" dirty="0" smtClean="0"/>
          </a:p>
          <a:p>
            <a:endParaRPr lang="en-US" altLang="ja-JP" sz="2400" dirty="0"/>
          </a:p>
        </p:txBody>
      </p:sp>
    </p:spTree>
    <p:extLst>
      <p:ext uri="{BB962C8B-B14F-4D97-AF65-F5344CB8AC3E}">
        <p14:creationId xmlns:p14="http://schemas.microsoft.com/office/powerpoint/2010/main" val="23728055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まとめ、今後の展望</a:t>
            </a:r>
            <a:endParaRPr kumimoji="1" lang="ja-JP" altLang="en-US" dirty="0"/>
          </a:p>
        </p:txBody>
      </p:sp>
      <p:sp>
        <p:nvSpPr>
          <p:cNvPr id="3" name="コンテンツ プレースホルダー 2"/>
          <p:cNvSpPr>
            <a:spLocks noGrp="1"/>
          </p:cNvSpPr>
          <p:nvPr>
            <p:ph idx="1"/>
          </p:nvPr>
        </p:nvSpPr>
        <p:spPr>
          <a:xfrm>
            <a:off x="457200" y="1600200"/>
            <a:ext cx="8229600" cy="5071659"/>
          </a:xfrm>
        </p:spPr>
        <p:txBody>
          <a:bodyPr>
            <a:normAutofit fontScale="85000" lnSpcReduction="20000"/>
          </a:bodyPr>
          <a:lstStyle/>
          <a:p>
            <a:pPr marL="0" indent="0">
              <a:buNone/>
            </a:pPr>
            <a:r>
              <a:rPr lang="ja-JP" altLang="en-US" dirty="0" smtClean="0"/>
              <a:t>・時間変動という手法によって候補天体を選択することができた。</a:t>
            </a:r>
            <a:endParaRPr lang="en-US" altLang="ja-JP" dirty="0" smtClean="0"/>
          </a:p>
          <a:p>
            <a:pPr marL="0" indent="0">
              <a:buNone/>
            </a:pPr>
            <a:r>
              <a:rPr kumimoji="1" lang="ja-JP" altLang="en-US" dirty="0" smtClean="0"/>
              <a:t>・</a:t>
            </a:r>
            <a:r>
              <a:rPr lang="ja-JP" altLang="en-US" dirty="0" smtClean="0"/>
              <a:t>分光</a:t>
            </a:r>
            <a:r>
              <a:rPr kumimoji="1" lang="ja-JP" altLang="en-US" dirty="0" smtClean="0"/>
              <a:t>した</a:t>
            </a:r>
            <a:r>
              <a:rPr kumimoji="1" lang="ja-JP" altLang="en-US" dirty="0" smtClean="0"/>
              <a:t>天体</a:t>
            </a:r>
            <a:r>
              <a:rPr kumimoji="1" lang="ja-JP" altLang="en-US" dirty="0" smtClean="0"/>
              <a:t>のスペクトルを確認した</a:t>
            </a:r>
            <a:r>
              <a:rPr kumimoji="1" lang="ja-JP" altLang="en-US" dirty="0" smtClean="0"/>
              <a:t>とこ</a:t>
            </a:r>
            <a:r>
              <a:rPr kumimoji="1" lang="ja-JP" altLang="en-US" dirty="0" smtClean="0"/>
              <a:t>ろ</a:t>
            </a:r>
            <a:r>
              <a:rPr kumimoji="1" lang="en-US" altLang="ja-JP" dirty="0" smtClean="0"/>
              <a:t>Hα6563</a:t>
            </a:r>
            <a:r>
              <a:rPr kumimoji="1" lang="ja-JP" altLang="en-US" dirty="0" smtClean="0"/>
              <a:t>と</a:t>
            </a:r>
            <a:r>
              <a:rPr kumimoji="1" lang="ja-JP" altLang="en-US" dirty="0" smtClean="0"/>
              <a:t>見られる輝線があるのは３天体だけであった。</a:t>
            </a:r>
            <a:r>
              <a:rPr kumimoji="1" lang="en-US" altLang="ja-JP" dirty="0" smtClean="0"/>
              <a:t>→SDSS</a:t>
            </a:r>
            <a:r>
              <a:rPr kumimoji="1" lang="ja-JP" altLang="en-US" dirty="0" smtClean="0"/>
              <a:t>との比較で有意に広がってるとは</a:t>
            </a:r>
            <a:r>
              <a:rPr kumimoji="1" lang="ja-JP" altLang="en-US" dirty="0" smtClean="0"/>
              <a:t>いえない</a:t>
            </a:r>
            <a:r>
              <a:rPr kumimoji="1" lang="en-US" altLang="ja-JP" dirty="0" smtClean="0"/>
              <a:t>(J0810+5730</a:t>
            </a:r>
            <a:r>
              <a:rPr kumimoji="1" lang="ja-JP" altLang="en-US" dirty="0" smtClean="0"/>
              <a:t>は怪しい？</a:t>
            </a:r>
            <a:r>
              <a:rPr kumimoji="1" lang="en-US" altLang="ja-JP" dirty="0" smtClean="0"/>
              <a:t>)</a:t>
            </a:r>
            <a:endParaRPr kumimoji="1" lang="en-US" altLang="ja-JP" dirty="0" smtClean="0"/>
          </a:p>
          <a:p>
            <a:pPr marL="0" indent="0">
              <a:buNone/>
            </a:pPr>
            <a:r>
              <a:rPr kumimoji="1" lang="ja-JP" altLang="en-US" dirty="0" smtClean="0"/>
              <a:t>・これだけでは、低光度</a:t>
            </a:r>
            <a:r>
              <a:rPr kumimoji="1" lang="en-US" altLang="ja-JP" dirty="0" smtClean="0"/>
              <a:t>AGN</a:t>
            </a:r>
            <a:r>
              <a:rPr kumimoji="1" lang="ja-JP" altLang="en-US" dirty="0" smtClean="0"/>
              <a:t>とは断定出来ないので、</a:t>
            </a:r>
            <a:r>
              <a:rPr kumimoji="1" lang="en-US" altLang="ja-JP" dirty="0" smtClean="0"/>
              <a:t>10</a:t>
            </a:r>
            <a:r>
              <a:rPr kumimoji="1" lang="ja-JP" altLang="en-US" dirty="0" smtClean="0"/>
              <a:t>月に</a:t>
            </a:r>
            <a:r>
              <a:rPr kumimoji="1" lang="en-US" altLang="ja-JP" dirty="0" smtClean="0"/>
              <a:t>UH88(</a:t>
            </a:r>
            <a:r>
              <a:rPr kumimoji="1" lang="ja-JP" altLang="en-US" dirty="0" smtClean="0"/>
              <a:t>ハワイ大学</a:t>
            </a:r>
            <a:r>
              <a:rPr kumimoji="1" lang="en-US" altLang="ja-JP" dirty="0" smtClean="0"/>
              <a:t>2.2m</a:t>
            </a:r>
            <a:r>
              <a:rPr kumimoji="1" lang="ja-JP" altLang="en-US" dirty="0" smtClean="0"/>
              <a:t>望遠鏡</a:t>
            </a:r>
            <a:r>
              <a:rPr kumimoji="1" lang="en-US" altLang="ja-JP" dirty="0" smtClean="0"/>
              <a:t>)</a:t>
            </a:r>
            <a:r>
              <a:rPr kumimoji="1" lang="ja-JP" altLang="en-US" dirty="0" smtClean="0"/>
              <a:t>、</a:t>
            </a:r>
            <a:r>
              <a:rPr kumimoji="1" lang="en-US" altLang="ja-JP" dirty="0" smtClean="0"/>
              <a:t>12</a:t>
            </a:r>
            <a:r>
              <a:rPr kumimoji="1" lang="ja-JP" altLang="en-US" dirty="0" smtClean="0"/>
              <a:t>月に岡山</a:t>
            </a:r>
            <a:r>
              <a:rPr kumimoji="1" lang="en-US" altLang="ja-JP" dirty="0" smtClean="0"/>
              <a:t>188cm</a:t>
            </a:r>
            <a:r>
              <a:rPr kumimoji="1" lang="ja-JP" altLang="en-US" dirty="0" smtClean="0"/>
              <a:t>望遠鏡</a:t>
            </a:r>
            <a:r>
              <a:rPr kumimoji="1" lang="en-US" altLang="ja-JP" dirty="0" smtClean="0"/>
              <a:t>KOOLS</a:t>
            </a:r>
            <a:r>
              <a:rPr kumimoji="1" lang="ja-JP" altLang="en-US" dirty="0" smtClean="0"/>
              <a:t>で観測予定である。</a:t>
            </a:r>
            <a:endParaRPr kumimoji="1" lang="ja-JP" altLang="en-US" dirty="0"/>
          </a:p>
        </p:txBody>
      </p:sp>
    </p:spTree>
    <p:extLst>
      <p:ext uri="{BB962C8B-B14F-4D97-AF65-F5344CB8AC3E}">
        <p14:creationId xmlns:p14="http://schemas.microsoft.com/office/powerpoint/2010/main" val="2797666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lgn="ctr">
              <a:buNone/>
            </a:pPr>
            <a:r>
              <a:rPr kumimoji="1" lang="ja-JP" altLang="en-US" dirty="0" smtClean="0"/>
              <a:t>終わり</a:t>
            </a:r>
            <a:endParaRPr kumimoji="1" lang="ja-JP" altLang="en-US" dirty="0"/>
          </a:p>
        </p:txBody>
      </p:sp>
    </p:spTree>
    <p:extLst>
      <p:ext uri="{BB962C8B-B14F-4D97-AF65-F5344CB8AC3E}">
        <p14:creationId xmlns:p14="http://schemas.microsoft.com/office/powerpoint/2010/main" val="30905282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4414"/>
            <a:ext cx="8229600" cy="900530"/>
          </a:xfrm>
        </p:spPr>
        <p:txBody>
          <a:bodyPr>
            <a:normAutofit/>
          </a:bodyPr>
          <a:lstStyle/>
          <a:p>
            <a:r>
              <a:rPr lang="ja-JP" altLang="en-US" sz="4000" dirty="0" smtClean="0"/>
              <a:t>低光度</a:t>
            </a:r>
            <a:r>
              <a:rPr lang="en-US" altLang="ja-JP" sz="4000" dirty="0" smtClean="0"/>
              <a:t>AGN</a:t>
            </a:r>
            <a:endParaRPr kumimoji="1" lang="ja-JP" altLang="en-US" sz="4000" dirty="0"/>
          </a:p>
        </p:txBody>
      </p:sp>
      <p:sp>
        <p:nvSpPr>
          <p:cNvPr id="3" name="コンテンツ プレースホルダー 2"/>
          <p:cNvSpPr>
            <a:spLocks noGrp="1"/>
          </p:cNvSpPr>
          <p:nvPr>
            <p:ph idx="1"/>
          </p:nvPr>
        </p:nvSpPr>
        <p:spPr>
          <a:xfrm>
            <a:off x="457200" y="1094944"/>
            <a:ext cx="8229600" cy="5559855"/>
          </a:xfrm>
        </p:spPr>
        <p:txBody>
          <a:bodyPr>
            <a:noAutofit/>
          </a:bodyPr>
          <a:lstStyle/>
          <a:p>
            <a:pPr marL="0" indent="0">
              <a:buNone/>
            </a:pPr>
            <a:r>
              <a:rPr lang="en-US" altLang="ja-JP" sz="2200" dirty="0" smtClean="0"/>
              <a:t>AGN</a:t>
            </a:r>
            <a:r>
              <a:rPr lang="ja-JP" altLang="en-US" sz="2200" dirty="0" smtClean="0"/>
              <a:t>の中心にあるブラックホールの質量降着過程は謎のまま</a:t>
            </a:r>
            <a:r>
              <a:rPr lang="en-US" altLang="ja-JP" sz="2200" dirty="0" smtClean="0"/>
              <a:t>…</a:t>
            </a:r>
          </a:p>
          <a:p>
            <a:pPr marL="0" indent="0">
              <a:buNone/>
            </a:pPr>
            <a:r>
              <a:rPr lang="ja-JP" altLang="en-US" sz="2200" dirty="0" smtClean="0">
                <a:solidFill>
                  <a:srgbClr val="FFFFFF"/>
                </a:solidFill>
              </a:rPr>
              <a:t>明るい</a:t>
            </a:r>
            <a:r>
              <a:rPr lang="ja-JP" altLang="en-US" sz="2200" dirty="0">
                <a:solidFill>
                  <a:srgbClr val="FFFFFF"/>
                </a:solidFill>
              </a:rPr>
              <a:t>近傍銀河の数</a:t>
            </a:r>
            <a:r>
              <a:rPr lang="en-US" altLang="ja-JP" sz="2200" dirty="0">
                <a:solidFill>
                  <a:srgbClr val="FFFFFF"/>
                </a:solidFill>
              </a:rPr>
              <a:t>10</a:t>
            </a:r>
            <a:r>
              <a:rPr lang="ja-JP" altLang="en-US" sz="2200" dirty="0">
                <a:solidFill>
                  <a:srgbClr val="FFFFFF"/>
                </a:solidFill>
              </a:rPr>
              <a:t>％が低光度</a:t>
            </a:r>
            <a:r>
              <a:rPr lang="en-US" altLang="ja-JP" sz="2200" dirty="0">
                <a:solidFill>
                  <a:srgbClr val="FFFFFF"/>
                </a:solidFill>
              </a:rPr>
              <a:t>AGN</a:t>
            </a:r>
            <a:r>
              <a:rPr lang="ja-JP" altLang="en-US" sz="2200" dirty="0">
                <a:solidFill>
                  <a:srgbClr val="FFFFFF"/>
                </a:solidFill>
              </a:rPr>
              <a:t>を含んでいると考えられて</a:t>
            </a:r>
            <a:r>
              <a:rPr lang="ja-JP" altLang="en-US" sz="2200" dirty="0" smtClean="0">
                <a:solidFill>
                  <a:srgbClr val="FFFFFF"/>
                </a:solidFill>
              </a:rPr>
              <a:t>いる</a:t>
            </a:r>
            <a:endParaRPr lang="en-US" altLang="ja-JP" sz="2200" dirty="0" smtClean="0">
              <a:solidFill>
                <a:srgbClr val="FFFFFF"/>
              </a:solidFill>
            </a:endParaRPr>
          </a:p>
          <a:p>
            <a:pPr marL="0" indent="0">
              <a:buNone/>
            </a:pPr>
            <a:r>
              <a:rPr lang="ja-JP" altLang="en-US" sz="2200" dirty="0" smtClean="0">
                <a:solidFill>
                  <a:srgbClr val="FFFF00"/>
                </a:solidFill>
              </a:rPr>
              <a:t>低光度</a:t>
            </a:r>
            <a:r>
              <a:rPr lang="en-US" altLang="ja-JP" sz="2200" dirty="0" smtClean="0">
                <a:solidFill>
                  <a:srgbClr val="FFFF00"/>
                </a:solidFill>
              </a:rPr>
              <a:t>AGN</a:t>
            </a:r>
            <a:r>
              <a:rPr lang="ja-JP" altLang="en-US" sz="2200" dirty="0" smtClean="0">
                <a:solidFill>
                  <a:srgbClr val="FFFF00"/>
                </a:solidFill>
              </a:rPr>
              <a:t>とは</a:t>
            </a:r>
            <a:r>
              <a:rPr lang="ja-JP" altLang="en-US" sz="2200" dirty="0" smtClean="0">
                <a:solidFill>
                  <a:srgbClr val="FFFF00"/>
                </a:solidFill>
              </a:rPr>
              <a:t>？</a:t>
            </a:r>
            <a:endParaRPr lang="en-US" altLang="ja-JP" sz="2200" dirty="0" smtClean="0"/>
          </a:p>
          <a:p>
            <a:pPr marL="0" indent="0">
              <a:buNone/>
            </a:pPr>
            <a:r>
              <a:rPr lang="ja-JP" altLang="en-US" sz="2200" dirty="0" smtClean="0"/>
              <a:t>・時間変動を示すが</a:t>
            </a:r>
            <a:r>
              <a:rPr lang="en-US" altLang="ja-JP" sz="2200" dirty="0" smtClean="0"/>
              <a:t>X</a:t>
            </a:r>
            <a:r>
              <a:rPr lang="ja-JP" altLang="en-US" sz="2200" dirty="0"/>
              <a:t>線を含むその他の観測で</a:t>
            </a:r>
            <a:r>
              <a:rPr lang="en-US" altLang="ja-JP" sz="2200" dirty="0"/>
              <a:t>AGN</a:t>
            </a:r>
            <a:r>
              <a:rPr lang="ja-JP" altLang="en-US" sz="2200" dirty="0"/>
              <a:t>の徴候を</a:t>
            </a:r>
            <a:r>
              <a:rPr lang="ja-JP" altLang="en-US" sz="2200" dirty="0" smtClean="0"/>
              <a:t>示さない。</a:t>
            </a:r>
            <a:r>
              <a:rPr lang="ja-JP" altLang="en-US" sz="2200" dirty="0"/>
              <a:t>しかし、遠方にあるため追観測が</a:t>
            </a:r>
            <a:r>
              <a:rPr lang="ja-JP" altLang="en-US" sz="2200" dirty="0" smtClean="0"/>
              <a:t>難しい</a:t>
            </a:r>
            <a:r>
              <a:rPr lang="ja-JP" altLang="en-US" sz="2200" dirty="0" smtClean="0"/>
              <a:t>。</a:t>
            </a:r>
            <a:endParaRPr lang="en-US" altLang="ja-JP" sz="2200" dirty="0" smtClean="0"/>
          </a:p>
          <a:p>
            <a:pPr marL="0" indent="0">
              <a:buNone/>
            </a:pPr>
            <a:r>
              <a:rPr lang="ja-JP" altLang="en-US" sz="2200" dirty="0"/>
              <a:t>・質量降着率が低い</a:t>
            </a:r>
            <a:r>
              <a:rPr lang="en-US" altLang="ja-JP" sz="2200" dirty="0"/>
              <a:t>→</a:t>
            </a:r>
            <a:r>
              <a:rPr lang="ja-JP" altLang="en-US" sz="2200" dirty="0"/>
              <a:t>ブラックホール</a:t>
            </a:r>
            <a:r>
              <a:rPr lang="ja-JP" altLang="en-US" sz="2200" dirty="0" smtClean="0"/>
              <a:t>成長</a:t>
            </a:r>
            <a:r>
              <a:rPr lang="ja-JP" altLang="en-US" sz="2200" dirty="0" smtClean="0"/>
              <a:t>途中</a:t>
            </a:r>
            <a:r>
              <a:rPr lang="ja-JP" altLang="en-US" sz="2200" dirty="0" smtClean="0"/>
              <a:t>？</a:t>
            </a:r>
            <a:endParaRPr lang="en-US" altLang="ja-JP" sz="2200" dirty="0" smtClean="0">
              <a:solidFill>
                <a:srgbClr val="FFFFFF"/>
              </a:solidFill>
            </a:endParaRPr>
          </a:p>
          <a:p>
            <a:pPr marL="0" indent="0">
              <a:buNone/>
            </a:pPr>
            <a:r>
              <a:rPr lang="en-US" altLang="ja-JP" sz="2200" dirty="0" smtClean="0">
                <a:solidFill>
                  <a:srgbClr val="FFFFFF"/>
                </a:solidFill>
              </a:rPr>
              <a:t>→</a:t>
            </a:r>
            <a:r>
              <a:rPr lang="ja-JP" altLang="en-US" sz="2200" dirty="0" smtClean="0">
                <a:solidFill>
                  <a:srgbClr val="FFFFFF"/>
                </a:solidFill>
              </a:rPr>
              <a:t>これを調べればブラックホールの成長過程についてしれるのでは</a:t>
            </a:r>
            <a:r>
              <a:rPr lang="en-US" altLang="ja-JP" sz="2200" dirty="0" smtClean="0">
                <a:solidFill>
                  <a:srgbClr val="FFFFFF"/>
                </a:solidFill>
              </a:rPr>
              <a:t>!?</a:t>
            </a:r>
            <a:endParaRPr lang="en-US" altLang="ja-JP" sz="2200" dirty="0" smtClean="0"/>
          </a:p>
        </p:txBody>
      </p:sp>
    </p:spTree>
    <p:extLst>
      <p:ext uri="{BB962C8B-B14F-4D97-AF65-F5344CB8AC3E}">
        <p14:creationId xmlns:p14="http://schemas.microsoft.com/office/powerpoint/2010/main" val="21242165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46667"/>
          </a:xfrm>
        </p:spPr>
        <p:txBody>
          <a:bodyPr>
            <a:normAutofit fontScale="90000"/>
          </a:bodyPr>
          <a:lstStyle/>
          <a:p>
            <a:r>
              <a:rPr kumimoji="1" lang="ja-JP" altLang="en-US" dirty="0" smtClean="0"/>
              <a:t>低光度</a:t>
            </a:r>
            <a:r>
              <a:rPr kumimoji="1" lang="en-US" altLang="ja-JP" dirty="0" smtClean="0"/>
              <a:t>AGN</a:t>
            </a:r>
            <a:r>
              <a:rPr kumimoji="1" lang="ja-JP" altLang="en-US" dirty="0" smtClean="0"/>
              <a:t>の一種</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dirty="0"/>
              <a:t>・</a:t>
            </a:r>
            <a:r>
              <a:rPr lang="en-US" altLang="ja-JP"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LINER</a:t>
            </a:r>
          </a:p>
          <a:p>
            <a:pPr marL="0" indent="0">
              <a:buNone/>
            </a:pPr>
            <a:r>
              <a:rPr lang="ja-JP" altLang="en-US" dirty="0"/>
              <a:t>光度が低く、低電離ガスからの輝線で特徴付けられる</a:t>
            </a:r>
            <a:endParaRPr lang="en-US" altLang="ja-JP" dirty="0"/>
          </a:p>
          <a:p>
            <a:pPr marL="0" indent="0">
              <a:buNone/>
            </a:pPr>
            <a:r>
              <a:rPr lang="ja-JP" altLang="en-US" dirty="0"/>
              <a:t>銀河の約半数が</a:t>
            </a:r>
            <a:r>
              <a:rPr lang="en-US" altLang="ja-JP" dirty="0"/>
              <a:t>LINER</a:t>
            </a:r>
            <a:r>
              <a:rPr lang="ja-JP" altLang="en-US" dirty="0"/>
              <a:t>という報告もある</a:t>
            </a:r>
            <a:endParaRPr lang="en-US" altLang="ja-JP" dirty="0"/>
          </a:p>
          <a:p>
            <a:pPr marL="0" indent="0">
              <a:buNone/>
            </a:pPr>
            <a:r>
              <a:rPr lang="ja-JP" altLang="en-US" dirty="0"/>
              <a:t>中心部の光源は</a:t>
            </a:r>
            <a:r>
              <a:rPr lang="en-US" altLang="ja-JP" dirty="0"/>
              <a:t>AGN</a:t>
            </a:r>
            <a:r>
              <a:rPr lang="ja-JP" altLang="en-US" dirty="0"/>
              <a:t>起源なのか明確ではない</a:t>
            </a:r>
            <a:endParaRPr lang="en-US" altLang="ja-JP" dirty="0"/>
          </a:p>
          <a:p>
            <a:pPr marL="0" indent="0">
              <a:buNone/>
            </a:pPr>
            <a:r>
              <a:rPr lang="en-US" altLang="ja-JP" dirty="0"/>
              <a:t>→</a:t>
            </a:r>
            <a:r>
              <a:rPr lang="ja-JP" altLang="en-US" dirty="0"/>
              <a:t>時間変動していれば</a:t>
            </a:r>
            <a:r>
              <a:rPr lang="en-US" altLang="ja-JP" dirty="0"/>
              <a:t>AGN</a:t>
            </a:r>
            <a:r>
              <a:rPr lang="ja-JP" altLang="en-US" dirty="0"/>
              <a:t>なのでは</a:t>
            </a:r>
            <a:r>
              <a:rPr lang="en-US" altLang="ja-JP" dirty="0"/>
              <a:t>!?</a:t>
            </a:r>
          </a:p>
          <a:p>
            <a:endParaRPr kumimoji="1" lang="ja-JP" altLang="en-US" dirty="0"/>
          </a:p>
        </p:txBody>
      </p:sp>
    </p:spTree>
    <p:extLst>
      <p:ext uri="{BB962C8B-B14F-4D97-AF65-F5344CB8AC3E}">
        <p14:creationId xmlns:p14="http://schemas.microsoft.com/office/powerpoint/2010/main" val="4203013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754538"/>
          </a:xfrm>
        </p:spPr>
        <p:txBody>
          <a:bodyPr>
            <a:normAutofit/>
          </a:bodyPr>
          <a:lstStyle/>
          <a:p>
            <a:r>
              <a:rPr kumimoji="1" lang="ja-JP" altLang="en-US" sz="4000" dirty="0" smtClean="0"/>
              <a:t>目的</a:t>
            </a:r>
            <a:endParaRPr kumimoji="1" lang="ja-JP" altLang="en-US" sz="4000"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時間</a:t>
            </a:r>
            <a:r>
              <a:rPr kumimoji="1" lang="ja-JP" altLang="en-US" dirty="0" smtClean="0"/>
              <a:t>変動している天体を選出し、追分光観測を行った。今回</a:t>
            </a:r>
            <a:r>
              <a:rPr kumimoji="1" lang="en-US" altLang="ja-JP" dirty="0" smtClean="0"/>
              <a:t>AGN</a:t>
            </a:r>
            <a:r>
              <a:rPr kumimoji="1" lang="ja-JP" altLang="en-US" dirty="0" smtClean="0"/>
              <a:t>に見られる</a:t>
            </a:r>
            <a:r>
              <a:rPr kumimoji="1" lang="en-US" altLang="ja-JP" dirty="0" smtClean="0"/>
              <a:t>OIII(4363)</a:t>
            </a:r>
            <a:r>
              <a:rPr lang="ja-JP" altLang="en-US" dirty="0" smtClean="0"/>
              <a:t>が確認出来なかったので、幅の広い</a:t>
            </a:r>
            <a:r>
              <a:rPr kumimoji="1" lang="ja-JP" altLang="en-US" dirty="0" smtClean="0"/>
              <a:t>輝線</a:t>
            </a:r>
            <a:r>
              <a:rPr lang="en-US" altLang="ja-JP" dirty="0" smtClean="0"/>
              <a:t>Hα(6563</a:t>
            </a:r>
            <a:r>
              <a:rPr lang="en-US" altLang="ja-JP" dirty="0"/>
              <a:t>)</a:t>
            </a:r>
            <a:r>
              <a:rPr lang="ja-JP" altLang="en-US" dirty="0" smtClean="0"/>
              <a:t>を確認する。</a:t>
            </a:r>
            <a:endParaRPr kumimoji="1" lang="ja-JP" altLang="en-US" dirty="0"/>
          </a:p>
        </p:txBody>
      </p:sp>
    </p:spTree>
    <p:extLst>
      <p:ext uri="{BB962C8B-B14F-4D97-AF65-F5344CB8AC3E}">
        <p14:creationId xmlns:p14="http://schemas.microsoft.com/office/powerpoint/2010/main" val="30569242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12935"/>
          </a:xfrm>
        </p:spPr>
        <p:txBody>
          <a:bodyPr>
            <a:normAutofit/>
          </a:bodyPr>
          <a:lstStyle/>
          <a:p>
            <a:r>
              <a:rPr kumimoji="1" lang="ja-JP" altLang="en-US" sz="4000" dirty="0" smtClean="0"/>
              <a:t>観測手法</a:t>
            </a:r>
            <a:endParaRPr kumimoji="1" lang="ja-JP" altLang="en-US" sz="4000" dirty="0"/>
          </a:p>
        </p:txBody>
      </p:sp>
      <p:sp>
        <p:nvSpPr>
          <p:cNvPr id="3" name="コンテンツ プレースホルダー 2"/>
          <p:cNvSpPr>
            <a:spLocks noGrp="1"/>
          </p:cNvSpPr>
          <p:nvPr>
            <p:ph idx="1"/>
          </p:nvPr>
        </p:nvSpPr>
        <p:spPr>
          <a:xfrm>
            <a:off x="67732" y="880676"/>
            <a:ext cx="4639733" cy="2285483"/>
          </a:xfrm>
        </p:spPr>
        <p:txBody>
          <a:bodyPr>
            <a:normAutofit/>
          </a:bodyPr>
          <a:lstStyle/>
          <a:p>
            <a:pPr marL="0" indent="0">
              <a:buNone/>
            </a:pPr>
            <a:r>
              <a:rPr kumimoji="1" lang="en-US" altLang="ja-JP" sz="2800" b="1" dirty="0" err="1" smtClean="0"/>
              <a:t>KIso</a:t>
            </a:r>
            <a:r>
              <a:rPr kumimoji="1" lang="en-US" altLang="ja-JP" sz="2800" b="1" dirty="0" smtClean="0"/>
              <a:t> Supernova Survey(KISS)</a:t>
            </a:r>
            <a:endParaRPr lang="en-US" altLang="ja-JP" sz="2800" dirty="0" smtClean="0"/>
          </a:p>
          <a:p>
            <a:pPr marL="0" indent="0">
              <a:buNone/>
            </a:pPr>
            <a:r>
              <a:rPr lang="en-US" altLang="ja-JP" sz="2400" dirty="0" smtClean="0"/>
              <a:t>SDSS</a:t>
            </a:r>
            <a:r>
              <a:rPr lang="ja-JP" altLang="en-US" sz="2400" dirty="0"/>
              <a:t>データ</a:t>
            </a:r>
            <a:r>
              <a:rPr lang="ja-JP" altLang="en-US" sz="2400" dirty="0" smtClean="0"/>
              <a:t>と</a:t>
            </a:r>
            <a:r>
              <a:rPr lang="en-US" altLang="ja-JP" sz="2400" dirty="0" smtClean="0"/>
              <a:t>KISS</a:t>
            </a:r>
            <a:r>
              <a:rPr lang="ja-JP" altLang="en-US" sz="2400" dirty="0" smtClean="0"/>
              <a:t>データ</a:t>
            </a:r>
            <a:r>
              <a:rPr lang="ja-JP" altLang="en-US" sz="2400" dirty="0"/>
              <a:t>を</a:t>
            </a:r>
            <a:r>
              <a:rPr lang="ja-JP" altLang="en-US" sz="2400" dirty="0" smtClean="0"/>
              <a:t>比較して銀河</a:t>
            </a:r>
            <a:r>
              <a:rPr lang="ja-JP" altLang="en-US" sz="2400" dirty="0"/>
              <a:t>中心部</a:t>
            </a:r>
            <a:r>
              <a:rPr lang="ja-JP" altLang="en-US" sz="2400" dirty="0" smtClean="0"/>
              <a:t>の変光</a:t>
            </a:r>
            <a:r>
              <a:rPr lang="ja-JP" altLang="en-US" sz="2400" dirty="0"/>
              <a:t>を探す</a:t>
            </a:r>
            <a:r>
              <a:rPr lang="ja-JP" altLang="en-US" sz="2400" dirty="0" smtClean="0"/>
              <a:t>。</a:t>
            </a:r>
            <a:endParaRPr lang="ja-JP" altLang="en-US" sz="2400" dirty="0"/>
          </a:p>
        </p:txBody>
      </p:sp>
      <p:pic>
        <p:nvPicPr>
          <p:cNvPr id="4" name="コンテンツ プレースホルダー 3" descr="木曽望遠鏡.jpg"/>
          <p:cNvPicPr>
            <a:picLocks noChangeAspect="1"/>
          </p:cNvPicPr>
          <p:nvPr/>
        </p:nvPicPr>
        <p:blipFill rotWithShape="1">
          <a:blip r:embed="rId3">
            <a:extLst>
              <a:ext uri="{28A0092B-C50C-407E-A947-70E740481C1C}">
                <a14:useLocalDpi xmlns:a14="http://schemas.microsoft.com/office/drawing/2010/main" val="0"/>
              </a:ext>
            </a:extLst>
          </a:blip>
          <a:srcRect l="-140" r="-926"/>
          <a:stretch/>
        </p:blipFill>
        <p:spPr>
          <a:xfrm>
            <a:off x="5934391" y="1270134"/>
            <a:ext cx="2312142" cy="2536813"/>
          </a:xfrm>
          <a:prstGeom prst="rect">
            <a:avLst/>
          </a:prstGeom>
        </p:spPr>
      </p:pic>
      <p:sp>
        <p:nvSpPr>
          <p:cNvPr id="6" name="テキスト ボックス 5"/>
          <p:cNvSpPr txBox="1"/>
          <p:nvPr/>
        </p:nvSpPr>
        <p:spPr>
          <a:xfrm>
            <a:off x="67731" y="4391804"/>
            <a:ext cx="4639733" cy="2215991"/>
          </a:xfrm>
          <a:prstGeom prst="rect">
            <a:avLst/>
          </a:prstGeom>
          <a:noFill/>
        </p:spPr>
        <p:txBody>
          <a:bodyPr wrap="square" rtlCol="0">
            <a:spAutoFit/>
          </a:bodyPr>
          <a:lstStyle/>
          <a:p>
            <a:r>
              <a:rPr kumimoji="1" lang="ja-JP" altLang="en-US" sz="2800" b="1" dirty="0" smtClean="0"/>
              <a:t>岡山</a:t>
            </a:r>
            <a:r>
              <a:rPr kumimoji="1" lang="en-US" altLang="ja-JP" sz="2800" b="1" dirty="0" smtClean="0"/>
              <a:t>188cm</a:t>
            </a:r>
            <a:r>
              <a:rPr kumimoji="1" lang="ja-JP" altLang="en-US" sz="2800" b="1" dirty="0" smtClean="0"/>
              <a:t>望遠鏡</a:t>
            </a:r>
            <a:r>
              <a:rPr kumimoji="1" lang="en-US" altLang="ja-JP" sz="2800" b="1" dirty="0" smtClean="0"/>
              <a:t>KOOLS</a:t>
            </a:r>
            <a:endParaRPr kumimoji="1" lang="en-US" altLang="ja-JP" sz="2800" b="1" dirty="0"/>
          </a:p>
          <a:p>
            <a:endParaRPr kumimoji="1" lang="en-US" altLang="ja-JP" sz="1400" b="1" dirty="0"/>
          </a:p>
          <a:p>
            <a:endParaRPr lang="en-US" altLang="ja-JP" sz="1400" dirty="0"/>
          </a:p>
          <a:p>
            <a:r>
              <a:rPr lang="ja-JP" altLang="en-US" sz="2400" dirty="0" smtClean="0">
                <a:solidFill>
                  <a:srgbClr val="FFFFFF"/>
                </a:solidFill>
              </a:rPr>
              <a:t>この望遠鏡を用いて候補天体の追分光観測</a:t>
            </a:r>
            <a:endParaRPr lang="en-US" altLang="ja-JP" sz="2400" dirty="0" smtClean="0">
              <a:solidFill>
                <a:srgbClr val="FFFFFF"/>
              </a:solidFill>
            </a:endParaRPr>
          </a:p>
          <a:p>
            <a:endParaRPr lang="en-US" altLang="ja-JP" sz="1400" dirty="0" smtClean="0">
              <a:solidFill>
                <a:srgbClr val="FF6600"/>
              </a:solidFill>
            </a:endParaRPr>
          </a:p>
          <a:p>
            <a:endParaRPr lang="en-US" altLang="ja-JP" sz="2000" dirty="0"/>
          </a:p>
        </p:txBody>
      </p:sp>
      <p:pic>
        <p:nvPicPr>
          <p:cNvPr id="7" name="図 6" descr="06_tel188_200503_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9458" y="4148228"/>
            <a:ext cx="3277342" cy="2459567"/>
          </a:xfrm>
          <a:prstGeom prst="rect">
            <a:avLst/>
          </a:prstGeom>
        </p:spPr>
      </p:pic>
      <p:sp>
        <p:nvSpPr>
          <p:cNvPr id="5" name="下矢印 4"/>
          <p:cNvSpPr/>
          <p:nvPr/>
        </p:nvSpPr>
        <p:spPr>
          <a:xfrm>
            <a:off x="1659467" y="3166159"/>
            <a:ext cx="694266" cy="9820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36017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7071"/>
            <a:ext cx="8229600" cy="897462"/>
          </a:xfrm>
        </p:spPr>
        <p:txBody>
          <a:bodyPr/>
          <a:lstStyle/>
          <a:p>
            <a:r>
              <a:rPr lang="ja-JP" altLang="en-US" dirty="0" smtClean="0"/>
              <a:t>変光探査の実際</a:t>
            </a:r>
            <a:endParaRPr kumimoji="1" lang="ja-JP" altLang="en-US" dirty="0"/>
          </a:p>
        </p:txBody>
      </p:sp>
      <p:sp>
        <p:nvSpPr>
          <p:cNvPr id="7" name="テキスト ボックス 6"/>
          <p:cNvSpPr txBox="1"/>
          <p:nvPr/>
        </p:nvSpPr>
        <p:spPr>
          <a:xfrm>
            <a:off x="643468" y="1473202"/>
            <a:ext cx="1095034" cy="369332"/>
          </a:xfrm>
          <a:prstGeom prst="rect">
            <a:avLst/>
          </a:prstGeom>
          <a:noFill/>
        </p:spPr>
        <p:txBody>
          <a:bodyPr wrap="none" rtlCol="0">
            <a:spAutoFit/>
          </a:bodyPr>
          <a:lstStyle/>
          <a:p>
            <a:r>
              <a:rPr kumimoji="1" lang="en-US" altLang="ja-JP" dirty="0" smtClean="0"/>
              <a:t>reference</a:t>
            </a:r>
            <a:endParaRPr kumimoji="1" lang="ja-JP" altLang="en-US" dirty="0"/>
          </a:p>
        </p:txBody>
      </p:sp>
      <p:sp>
        <p:nvSpPr>
          <p:cNvPr id="8" name="テキスト ボックス 7"/>
          <p:cNvSpPr txBox="1"/>
          <p:nvPr/>
        </p:nvSpPr>
        <p:spPr>
          <a:xfrm>
            <a:off x="2286000" y="1474801"/>
            <a:ext cx="585579" cy="369332"/>
          </a:xfrm>
          <a:prstGeom prst="rect">
            <a:avLst/>
          </a:prstGeom>
          <a:noFill/>
        </p:spPr>
        <p:txBody>
          <a:bodyPr wrap="none" rtlCol="0">
            <a:spAutoFit/>
          </a:bodyPr>
          <a:lstStyle/>
          <a:p>
            <a:r>
              <a:rPr kumimoji="1" lang="en-US" altLang="ja-JP" dirty="0"/>
              <a:t>new</a:t>
            </a:r>
            <a:endParaRPr kumimoji="1" lang="ja-JP" altLang="en-US" dirty="0"/>
          </a:p>
        </p:txBody>
      </p:sp>
      <p:sp>
        <p:nvSpPr>
          <p:cNvPr id="9" name="テキスト ボックス 8"/>
          <p:cNvSpPr txBox="1"/>
          <p:nvPr/>
        </p:nvSpPr>
        <p:spPr>
          <a:xfrm>
            <a:off x="3352971" y="1477816"/>
            <a:ext cx="1211464" cy="369332"/>
          </a:xfrm>
          <a:prstGeom prst="rect">
            <a:avLst/>
          </a:prstGeom>
          <a:noFill/>
        </p:spPr>
        <p:txBody>
          <a:bodyPr wrap="none" rtlCol="0">
            <a:spAutoFit/>
          </a:bodyPr>
          <a:lstStyle/>
          <a:p>
            <a:r>
              <a:rPr kumimoji="1" lang="en-US" altLang="ja-JP" dirty="0"/>
              <a:t>subtracted</a:t>
            </a:r>
            <a:endParaRPr kumimoji="1" lang="ja-JP" altLang="en-US" dirty="0"/>
          </a:p>
        </p:txBody>
      </p:sp>
      <p:sp>
        <p:nvSpPr>
          <p:cNvPr id="16" name="右矢印 15"/>
          <p:cNvSpPr/>
          <p:nvPr/>
        </p:nvSpPr>
        <p:spPr>
          <a:xfrm>
            <a:off x="6112930" y="2370667"/>
            <a:ext cx="1066800" cy="355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右矢印 16"/>
          <p:cNvSpPr/>
          <p:nvPr/>
        </p:nvSpPr>
        <p:spPr>
          <a:xfrm>
            <a:off x="5960533" y="3843870"/>
            <a:ext cx="1066800" cy="355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右矢印 17"/>
          <p:cNvSpPr/>
          <p:nvPr/>
        </p:nvSpPr>
        <p:spPr>
          <a:xfrm>
            <a:off x="5960533" y="5486400"/>
            <a:ext cx="1066800" cy="355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7269541" y="2144805"/>
            <a:ext cx="1417259" cy="646331"/>
          </a:xfrm>
          <a:prstGeom prst="rect">
            <a:avLst/>
          </a:prstGeom>
          <a:noFill/>
        </p:spPr>
        <p:txBody>
          <a:bodyPr wrap="square" rtlCol="0">
            <a:spAutoFit/>
          </a:bodyPr>
          <a:lstStyle/>
          <a:p>
            <a:r>
              <a:rPr kumimoji="1" lang="en-US" altLang="ja-JP" sz="3600" dirty="0" smtClean="0"/>
              <a:t>AGN</a:t>
            </a:r>
            <a:endParaRPr kumimoji="1" lang="ja-JP" altLang="en-US" sz="3600" dirty="0"/>
          </a:p>
        </p:txBody>
      </p:sp>
      <p:sp>
        <p:nvSpPr>
          <p:cNvPr id="22" name="テキスト ボックス 21"/>
          <p:cNvSpPr txBox="1"/>
          <p:nvPr/>
        </p:nvSpPr>
        <p:spPr>
          <a:xfrm>
            <a:off x="7269541" y="5348068"/>
            <a:ext cx="1727202" cy="646331"/>
          </a:xfrm>
          <a:prstGeom prst="rect">
            <a:avLst/>
          </a:prstGeom>
          <a:noFill/>
        </p:spPr>
        <p:txBody>
          <a:bodyPr wrap="square" rtlCol="0">
            <a:spAutoFit/>
          </a:bodyPr>
          <a:lstStyle/>
          <a:p>
            <a:r>
              <a:rPr kumimoji="1" lang="ja-JP" altLang="en-US" sz="3600" dirty="0" smtClean="0"/>
              <a:t>変光星</a:t>
            </a:r>
            <a:endParaRPr kumimoji="1" lang="ja-JP" altLang="en-US" sz="3600" dirty="0"/>
          </a:p>
        </p:txBody>
      </p:sp>
      <p:pic>
        <p:nvPicPr>
          <p:cNvPr id="23" name="図 22"/>
          <p:cNvPicPr>
            <a:picLocks noChangeAspect="1"/>
          </p:cNvPicPr>
          <p:nvPr/>
        </p:nvPicPr>
        <p:blipFill>
          <a:blip r:embed="rId3"/>
          <a:stretch>
            <a:fillRect/>
          </a:stretch>
        </p:blipFill>
        <p:spPr>
          <a:xfrm>
            <a:off x="457200" y="3446631"/>
            <a:ext cx="1409339" cy="1395605"/>
          </a:xfrm>
          <a:prstGeom prst="rect">
            <a:avLst/>
          </a:prstGeom>
        </p:spPr>
      </p:pic>
      <p:pic>
        <p:nvPicPr>
          <p:cNvPr id="24" name="図 23"/>
          <p:cNvPicPr>
            <a:picLocks noChangeAspect="1"/>
          </p:cNvPicPr>
          <p:nvPr/>
        </p:nvPicPr>
        <p:blipFill>
          <a:blip r:embed="rId4"/>
          <a:stretch>
            <a:fillRect/>
          </a:stretch>
        </p:blipFill>
        <p:spPr>
          <a:xfrm>
            <a:off x="1866539" y="3429000"/>
            <a:ext cx="1350464" cy="1413236"/>
          </a:xfrm>
          <a:prstGeom prst="rect">
            <a:avLst/>
          </a:prstGeom>
        </p:spPr>
      </p:pic>
      <p:pic>
        <p:nvPicPr>
          <p:cNvPr id="25" name="図 24"/>
          <p:cNvPicPr>
            <a:picLocks noChangeAspect="1"/>
          </p:cNvPicPr>
          <p:nvPr/>
        </p:nvPicPr>
        <p:blipFill>
          <a:blip r:embed="rId5"/>
          <a:stretch>
            <a:fillRect/>
          </a:stretch>
        </p:blipFill>
        <p:spPr>
          <a:xfrm>
            <a:off x="3242733" y="3412783"/>
            <a:ext cx="1339308" cy="1429453"/>
          </a:xfrm>
          <a:prstGeom prst="rect">
            <a:avLst/>
          </a:prstGeom>
        </p:spPr>
      </p:pic>
      <p:sp>
        <p:nvSpPr>
          <p:cNvPr id="26" name="テキスト ボックス 25"/>
          <p:cNvSpPr txBox="1"/>
          <p:nvPr/>
        </p:nvSpPr>
        <p:spPr>
          <a:xfrm>
            <a:off x="7269541" y="3705535"/>
            <a:ext cx="1569660" cy="646331"/>
          </a:xfrm>
          <a:prstGeom prst="rect">
            <a:avLst/>
          </a:prstGeom>
          <a:noFill/>
        </p:spPr>
        <p:txBody>
          <a:bodyPr wrap="none" rtlCol="0">
            <a:spAutoFit/>
          </a:bodyPr>
          <a:lstStyle/>
          <a:p>
            <a:r>
              <a:rPr kumimoji="1" lang="ja-JP" altLang="en-US" sz="3600" dirty="0" smtClean="0"/>
              <a:t>超新星</a:t>
            </a:r>
            <a:endParaRPr kumimoji="1" lang="ja-JP" altLang="en-US" sz="3600" dirty="0"/>
          </a:p>
        </p:txBody>
      </p:sp>
      <p:pic>
        <p:nvPicPr>
          <p:cNvPr id="27" name="図 26"/>
          <p:cNvPicPr>
            <a:picLocks noChangeAspect="1"/>
          </p:cNvPicPr>
          <p:nvPr/>
        </p:nvPicPr>
        <p:blipFill>
          <a:blip r:embed="rId6"/>
          <a:stretch>
            <a:fillRect/>
          </a:stretch>
        </p:blipFill>
        <p:spPr>
          <a:xfrm>
            <a:off x="457200" y="4996748"/>
            <a:ext cx="1409339" cy="1395605"/>
          </a:xfrm>
          <a:prstGeom prst="rect">
            <a:avLst/>
          </a:prstGeom>
        </p:spPr>
      </p:pic>
      <p:pic>
        <p:nvPicPr>
          <p:cNvPr id="28" name="図 27"/>
          <p:cNvPicPr>
            <a:picLocks noChangeAspect="1"/>
          </p:cNvPicPr>
          <p:nvPr/>
        </p:nvPicPr>
        <p:blipFill>
          <a:blip r:embed="rId7"/>
          <a:stretch>
            <a:fillRect/>
          </a:stretch>
        </p:blipFill>
        <p:spPr>
          <a:xfrm>
            <a:off x="1866539" y="4996748"/>
            <a:ext cx="1350464" cy="1395605"/>
          </a:xfrm>
          <a:prstGeom prst="rect">
            <a:avLst/>
          </a:prstGeom>
        </p:spPr>
      </p:pic>
      <p:pic>
        <p:nvPicPr>
          <p:cNvPr id="29" name="図 28"/>
          <p:cNvPicPr>
            <a:picLocks noChangeAspect="1"/>
          </p:cNvPicPr>
          <p:nvPr/>
        </p:nvPicPr>
        <p:blipFill>
          <a:blip r:embed="rId8"/>
          <a:stretch>
            <a:fillRect/>
          </a:stretch>
        </p:blipFill>
        <p:spPr>
          <a:xfrm>
            <a:off x="3217003" y="4996748"/>
            <a:ext cx="1347432" cy="1395605"/>
          </a:xfrm>
          <a:prstGeom prst="rect">
            <a:avLst/>
          </a:prstGeom>
        </p:spPr>
      </p:pic>
      <p:pic>
        <p:nvPicPr>
          <p:cNvPr id="30" name="図 29"/>
          <p:cNvPicPr>
            <a:picLocks noChangeAspect="1"/>
          </p:cNvPicPr>
          <p:nvPr/>
        </p:nvPicPr>
        <p:blipFill>
          <a:blip r:embed="rId9"/>
          <a:stretch>
            <a:fillRect/>
          </a:stretch>
        </p:blipFill>
        <p:spPr>
          <a:xfrm>
            <a:off x="457199" y="1905697"/>
            <a:ext cx="1409339" cy="1395605"/>
          </a:xfrm>
          <a:prstGeom prst="rect">
            <a:avLst/>
          </a:prstGeom>
        </p:spPr>
      </p:pic>
      <p:pic>
        <p:nvPicPr>
          <p:cNvPr id="31" name="図 30"/>
          <p:cNvPicPr>
            <a:picLocks noChangeAspect="1"/>
          </p:cNvPicPr>
          <p:nvPr/>
        </p:nvPicPr>
        <p:blipFill>
          <a:blip r:embed="rId10"/>
          <a:stretch>
            <a:fillRect/>
          </a:stretch>
        </p:blipFill>
        <p:spPr>
          <a:xfrm>
            <a:off x="1866539" y="1905697"/>
            <a:ext cx="1368070" cy="1395605"/>
          </a:xfrm>
          <a:prstGeom prst="rect">
            <a:avLst/>
          </a:prstGeom>
        </p:spPr>
      </p:pic>
      <p:pic>
        <p:nvPicPr>
          <p:cNvPr id="32" name="図 31"/>
          <p:cNvPicPr>
            <a:picLocks noChangeAspect="1"/>
          </p:cNvPicPr>
          <p:nvPr/>
        </p:nvPicPr>
        <p:blipFill>
          <a:blip r:embed="rId11"/>
          <a:stretch>
            <a:fillRect/>
          </a:stretch>
        </p:blipFill>
        <p:spPr>
          <a:xfrm>
            <a:off x="3242733" y="1914880"/>
            <a:ext cx="1339308" cy="1386422"/>
          </a:xfrm>
          <a:prstGeom prst="rect">
            <a:avLst/>
          </a:prstGeom>
        </p:spPr>
      </p:pic>
      <p:pic>
        <p:nvPicPr>
          <p:cNvPr id="33" name="図 32"/>
          <p:cNvPicPr>
            <a:picLocks noChangeAspect="1"/>
          </p:cNvPicPr>
          <p:nvPr/>
        </p:nvPicPr>
        <p:blipFill>
          <a:blip r:embed="rId12"/>
          <a:stretch>
            <a:fillRect/>
          </a:stretch>
        </p:blipFill>
        <p:spPr>
          <a:xfrm>
            <a:off x="4564435" y="1905697"/>
            <a:ext cx="1321702" cy="1395605"/>
          </a:xfrm>
          <a:prstGeom prst="rect">
            <a:avLst/>
          </a:prstGeom>
        </p:spPr>
      </p:pic>
      <p:sp>
        <p:nvSpPr>
          <p:cNvPr id="34" name="テキスト ボックス 33"/>
          <p:cNvSpPr txBox="1"/>
          <p:nvPr/>
        </p:nvSpPr>
        <p:spPr>
          <a:xfrm>
            <a:off x="4927600" y="1473202"/>
            <a:ext cx="721622" cy="369332"/>
          </a:xfrm>
          <a:prstGeom prst="rect">
            <a:avLst/>
          </a:prstGeom>
          <a:noFill/>
        </p:spPr>
        <p:txBody>
          <a:bodyPr wrap="none" rtlCol="0">
            <a:spAutoFit/>
          </a:bodyPr>
          <a:lstStyle/>
          <a:p>
            <a:r>
              <a:rPr kumimoji="1" lang="en-US" altLang="ja-JP" dirty="0" smtClean="0"/>
              <a:t>SDSS</a:t>
            </a:r>
            <a:endParaRPr kumimoji="1" lang="ja-JP" altLang="en-US" dirty="0"/>
          </a:p>
        </p:txBody>
      </p:sp>
      <p:pic>
        <p:nvPicPr>
          <p:cNvPr id="36" name="図 35"/>
          <p:cNvPicPr>
            <a:picLocks noChangeAspect="1"/>
          </p:cNvPicPr>
          <p:nvPr/>
        </p:nvPicPr>
        <p:blipFill>
          <a:blip r:embed="rId13"/>
          <a:stretch>
            <a:fillRect/>
          </a:stretch>
        </p:blipFill>
        <p:spPr>
          <a:xfrm>
            <a:off x="4564435" y="4996748"/>
            <a:ext cx="1321702" cy="1429472"/>
          </a:xfrm>
          <a:prstGeom prst="rect">
            <a:avLst/>
          </a:prstGeom>
        </p:spPr>
      </p:pic>
      <p:pic>
        <p:nvPicPr>
          <p:cNvPr id="37" name="図 36"/>
          <p:cNvPicPr>
            <a:picLocks noChangeAspect="1"/>
          </p:cNvPicPr>
          <p:nvPr/>
        </p:nvPicPr>
        <p:blipFill>
          <a:blip r:embed="rId14"/>
          <a:stretch>
            <a:fillRect/>
          </a:stretch>
        </p:blipFill>
        <p:spPr>
          <a:xfrm>
            <a:off x="4495102" y="3412783"/>
            <a:ext cx="1391035" cy="1429453"/>
          </a:xfrm>
          <a:prstGeom prst="rect">
            <a:avLst/>
          </a:prstGeom>
        </p:spPr>
      </p:pic>
    </p:spTree>
    <p:extLst>
      <p:ext uri="{BB962C8B-B14F-4D97-AF65-F5344CB8AC3E}">
        <p14:creationId xmlns:p14="http://schemas.microsoft.com/office/powerpoint/2010/main" val="23874510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827534"/>
          </a:xfrm>
        </p:spPr>
        <p:txBody>
          <a:bodyPr>
            <a:normAutofit/>
          </a:bodyPr>
          <a:lstStyle/>
          <a:p>
            <a:r>
              <a:rPr lang="ja-JP" altLang="en-US" sz="4000" dirty="0" smtClean="0"/>
              <a:t>天体選択</a:t>
            </a:r>
            <a:endParaRPr kumimoji="1" lang="ja-JP" altLang="en-US" sz="4000" dirty="0"/>
          </a:p>
        </p:txBody>
      </p:sp>
      <p:sp>
        <p:nvSpPr>
          <p:cNvPr id="3" name="コンテンツ プレースホルダー 2"/>
          <p:cNvSpPr>
            <a:spLocks noGrp="1"/>
          </p:cNvSpPr>
          <p:nvPr>
            <p:ph idx="1"/>
          </p:nvPr>
        </p:nvSpPr>
        <p:spPr>
          <a:xfrm>
            <a:off x="457200" y="1284734"/>
            <a:ext cx="8229599" cy="3433359"/>
          </a:xfrm>
        </p:spPr>
        <p:txBody>
          <a:bodyPr>
            <a:normAutofit/>
          </a:bodyPr>
          <a:lstStyle/>
          <a:p>
            <a:pPr marL="0" indent="0">
              <a:buNone/>
            </a:pPr>
            <a:r>
              <a:rPr kumimoji="1" lang="ja-JP" altLang="en-US" sz="2200" dirty="0" smtClean="0"/>
              <a:t>・</a:t>
            </a:r>
            <a:r>
              <a:rPr kumimoji="1" lang="en-US" altLang="ja-JP" sz="2200" dirty="0" smtClean="0"/>
              <a:t>SDSS</a:t>
            </a:r>
            <a:r>
              <a:rPr kumimoji="1" lang="ja-JP" altLang="en-US" sz="2200" dirty="0" smtClean="0"/>
              <a:t>データと</a:t>
            </a:r>
            <a:r>
              <a:rPr kumimoji="1" lang="en-US" altLang="ja-JP" sz="2200" dirty="0" smtClean="0"/>
              <a:t>KISS</a:t>
            </a:r>
            <a:r>
              <a:rPr kumimoji="1" lang="ja-JP" altLang="en-US" sz="2200" dirty="0" smtClean="0"/>
              <a:t>データで変光が確認</a:t>
            </a:r>
            <a:endParaRPr lang="en-US" altLang="ja-JP" sz="2200" dirty="0" smtClean="0"/>
          </a:p>
          <a:p>
            <a:pPr marL="0" indent="0">
              <a:buNone/>
            </a:pPr>
            <a:r>
              <a:rPr lang="ja-JP" altLang="en-US" sz="2200" dirty="0" smtClean="0"/>
              <a:t>・</a:t>
            </a:r>
            <a:r>
              <a:rPr lang="en-US" altLang="ja-JP" sz="2200" dirty="0" smtClean="0"/>
              <a:t>SDSS</a:t>
            </a:r>
            <a:r>
              <a:rPr lang="ja-JP" altLang="en-US" sz="2200" dirty="0" smtClean="0"/>
              <a:t>スペクトルが撮られていない、または</a:t>
            </a:r>
            <a:r>
              <a:rPr lang="en-US" altLang="ja-JP" sz="2200" dirty="0" smtClean="0"/>
              <a:t>AGN</a:t>
            </a:r>
            <a:r>
              <a:rPr lang="ja-JP" altLang="en-US" sz="2200" dirty="0" smtClean="0"/>
              <a:t>として登録されていない</a:t>
            </a:r>
            <a:endParaRPr lang="en-US" altLang="ja-JP" sz="2200" dirty="0" smtClean="0"/>
          </a:p>
          <a:p>
            <a:pPr marL="0" indent="0">
              <a:buNone/>
            </a:pPr>
            <a:r>
              <a:rPr kumimoji="1" lang="ja-JP" altLang="en-US" sz="2200" dirty="0" smtClean="0"/>
              <a:t>・</a:t>
            </a:r>
            <a:r>
              <a:rPr kumimoji="1" lang="en-US" altLang="ja-JP" sz="2200" dirty="0" smtClean="0"/>
              <a:t>ROSAT</a:t>
            </a:r>
            <a:r>
              <a:rPr kumimoji="1" lang="ja-JP" altLang="en-US" sz="2200" dirty="0" smtClean="0"/>
              <a:t>において</a:t>
            </a:r>
            <a:r>
              <a:rPr kumimoji="1" lang="en-US" altLang="ja-JP" sz="2200" dirty="0" smtClean="0"/>
              <a:t>X</a:t>
            </a:r>
            <a:r>
              <a:rPr kumimoji="1" lang="ja-JP" altLang="en-US" sz="2200" dirty="0" smtClean="0"/>
              <a:t>線が検出されていない</a:t>
            </a:r>
            <a:endParaRPr kumimoji="1" lang="en-US" altLang="ja-JP" sz="2200" dirty="0" smtClean="0"/>
          </a:p>
          <a:p>
            <a:pPr marL="0" indent="0">
              <a:buNone/>
            </a:pPr>
            <a:r>
              <a:rPr lang="ja-JP" altLang="en-US" sz="2200" dirty="0" smtClean="0"/>
              <a:t>・近傍銀河である</a:t>
            </a:r>
            <a:endParaRPr kumimoji="1" lang="en-US" altLang="ja-JP" sz="2200" dirty="0" smtClean="0"/>
          </a:p>
        </p:txBody>
      </p:sp>
      <p:sp>
        <p:nvSpPr>
          <p:cNvPr id="8" name="テキスト ボックス 7"/>
          <p:cNvSpPr txBox="1"/>
          <p:nvPr/>
        </p:nvSpPr>
        <p:spPr>
          <a:xfrm>
            <a:off x="686119" y="6415673"/>
            <a:ext cx="980181" cy="369332"/>
          </a:xfrm>
          <a:prstGeom prst="rect">
            <a:avLst/>
          </a:prstGeom>
          <a:noFill/>
        </p:spPr>
        <p:txBody>
          <a:bodyPr wrap="none" rtlCol="0">
            <a:spAutoFit/>
          </a:bodyPr>
          <a:lstStyle/>
          <a:p>
            <a:r>
              <a:rPr kumimoji="1" lang="en-US" altLang="ja-JP" dirty="0" err="1" smtClean="0"/>
              <a:t>refernce</a:t>
            </a:r>
            <a:endParaRPr kumimoji="1" lang="ja-JP" altLang="en-US" dirty="0"/>
          </a:p>
        </p:txBody>
      </p:sp>
      <p:sp>
        <p:nvSpPr>
          <p:cNvPr id="9" name="テキスト ボックス 8"/>
          <p:cNvSpPr txBox="1"/>
          <p:nvPr/>
        </p:nvSpPr>
        <p:spPr>
          <a:xfrm>
            <a:off x="2233537" y="6415673"/>
            <a:ext cx="585579" cy="369332"/>
          </a:xfrm>
          <a:prstGeom prst="rect">
            <a:avLst/>
          </a:prstGeom>
          <a:noFill/>
        </p:spPr>
        <p:txBody>
          <a:bodyPr wrap="none" rtlCol="0">
            <a:spAutoFit/>
          </a:bodyPr>
          <a:lstStyle/>
          <a:p>
            <a:r>
              <a:rPr kumimoji="1" lang="en-US" altLang="ja-JP" dirty="0" smtClean="0"/>
              <a:t>new</a:t>
            </a:r>
            <a:endParaRPr kumimoji="1" lang="ja-JP" altLang="en-US" dirty="0"/>
          </a:p>
        </p:txBody>
      </p:sp>
      <p:sp>
        <p:nvSpPr>
          <p:cNvPr id="10" name="テキスト ボックス 9"/>
          <p:cNvSpPr txBox="1"/>
          <p:nvPr/>
        </p:nvSpPr>
        <p:spPr>
          <a:xfrm>
            <a:off x="3217003" y="6430272"/>
            <a:ext cx="1211464" cy="369332"/>
          </a:xfrm>
          <a:prstGeom prst="rect">
            <a:avLst/>
          </a:prstGeom>
          <a:noFill/>
        </p:spPr>
        <p:txBody>
          <a:bodyPr wrap="none" rtlCol="0">
            <a:spAutoFit/>
          </a:bodyPr>
          <a:lstStyle/>
          <a:p>
            <a:r>
              <a:rPr kumimoji="1" lang="en-US" altLang="ja-JP" dirty="0" smtClean="0"/>
              <a:t>subtracted</a:t>
            </a:r>
            <a:endParaRPr kumimoji="1" lang="ja-JP" altLang="en-US" dirty="0"/>
          </a:p>
        </p:txBody>
      </p:sp>
      <p:sp>
        <p:nvSpPr>
          <p:cNvPr id="11" name="テキスト ボックス 10"/>
          <p:cNvSpPr txBox="1"/>
          <p:nvPr/>
        </p:nvSpPr>
        <p:spPr>
          <a:xfrm>
            <a:off x="468548" y="4453488"/>
            <a:ext cx="1789109" cy="369332"/>
          </a:xfrm>
          <a:prstGeom prst="rect">
            <a:avLst/>
          </a:prstGeom>
          <a:noFill/>
        </p:spPr>
        <p:txBody>
          <a:bodyPr wrap="none" rtlCol="0">
            <a:spAutoFit/>
          </a:bodyPr>
          <a:lstStyle/>
          <a:p>
            <a:r>
              <a:rPr kumimoji="1" lang="en-US" altLang="ja-JP" dirty="0"/>
              <a:t>KISS </a:t>
            </a:r>
            <a:r>
              <a:rPr kumimoji="1" lang="en-US" altLang="ja-JP" dirty="0" smtClean="0"/>
              <a:t>J0818+5635</a:t>
            </a:r>
            <a:endParaRPr kumimoji="1" lang="ja-JP" altLang="en-US" dirty="0"/>
          </a:p>
        </p:txBody>
      </p:sp>
      <p:pic>
        <p:nvPicPr>
          <p:cNvPr id="13" name="図 12"/>
          <p:cNvPicPr>
            <a:picLocks noChangeAspect="1"/>
          </p:cNvPicPr>
          <p:nvPr/>
        </p:nvPicPr>
        <p:blipFill>
          <a:blip r:embed="rId3"/>
          <a:stretch>
            <a:fillRect/>
          </a:stretch>
        </p:blipFill>
        <p:spPr>
          <a:xfrm>
            <a:off x="509241" y="4935046"/>
            <a:ext cx="1357297" cy="1400385"/>
          </a:xfrm>
          <a:prstGeom prst="rect">
            <a:avLst/>
          </a:prstGeom>
        </p:spPr>
      </p:pic>
      <p:pic>
        <p:nvPicPr>
          <p:cNvPr id="14" name="図 13"/>
          <p:cNvPicPr>
            <a:picLocks noChangeAspect="1"/>
          </p:cNvPicPr>
          <p:nvPr/>
        </p:nvPicPr>
        <p:blipFill>
          <a:blip r:embed="rId4"/>
          <a:stretch>
            <a:fillRect/>
          </a:stretch>
        </p:blipFill>
        <p:spPr>
          <a:xfrm>
            <a:off x="1859706" y="4949147"/>
            <a:ext cx="1357297" cy="1386284"/>
          </a:xfrm>
          <a:prstGeom prst="rect">
            <a:avLst/>
          </a:prstGeom>
        </p:spPr>
      </p:pic>
      <p:pic>
        <p:nvPicPr>
          <p:cNvPr id="15" name="図 14"/>
          <p:cNvPicPr>
            <a:picLocks noChangeAspect="1"/>
          </p:cNvPicPr>
          <p:nvPr/>
        </p:nvPicPr>
        <p:blipFill>
          <a:blip r:embed="rId5"/>
          <a:stretch>
            <a:fillRect/>
          </a:stretch>
        </p:blipFill>
        <p:spPr>
          <a:xfrm>
            <a:off x="3217003" y="4935046"/>
            <a:ext cx="1357297" cy="1400385"/>
          </a:xfrm>
          <a:prstGeom prst="rect">
            <a:avLst/>
          </a:prstGeom>
        </p:spPr>
      </p:pic>
      <p:pic>
        <p:nvPicPr>
          <p:cNvPr id="16" name="図 15"/>
          <p:cNvPicPr>
            <a:picLocks noChangeAspect="1"/>
          </p:cNvPicPr>
          <p:nvPr/>
        </p:nvPicPr>
        <p:blipFill>
          <a:blip r:embed="rId6"/>
          <a:stretch>
            <a:fillRect/>
          </a:stretch>
        </p:blipFill>
        <p:spPr>
          <a:xfrm>
            <a:off x="4574300" y="4949148"/>
            <a:ext cx="1357297" cy="1386284"/>
          </a:xfrm>
          <a:prstGeom prst="rect">
            <a:avLst/>
          </a:prstGeom>
        </p:spPr>
      </p:pic>
      <p:sp>
        <p:nvSpPr>
          <p:cNvPr id="17" name="テキスト ボックス 16"/>
          <p:cNvSpPr txBox="1"/>
          <p:nvPr/>
        </p:nvSpPr>
        <p:spPr>
          <a:xfrm>
            <a:off x="4893733" y="6415673"/>
            <a:ext cx="721622" cy="369332"/>
          </a:xfrm>
          <a:prstGeom prst="rect">
            <a:avLst/>
          </a:prstGeom>
          <a:noFill/>
        </p:spPr>
        <p:txBody>
          <a:bodyPr wrap="none" rtlCol="0">
            <a:spAutoFit/>
          </a:bodyPr>
          <a:lstStyle/>
          <a:p>
            <a:r>
              <a:rPr kumimoji="1" lang="en-US" altLang="ja-JP" dirty="0" smtClean="0"/>
              <a:t>SDSS</a:t>
            </a:r>
            <a:endParaRPr kumimoji="1" lang="ja-JP" altLang="en-US" dirty="0"/>
          </a:p>
        </p:txBody>
      </p:sp>
    </p:spTree>
    <p:extLst>
      <p:ext uri="{BB962C8B-B14F-4D97-AF65-F5344CB8AC3E}">
        <p14:creationId xmlns:p14="http://schemas.microsoft.com/office/powerpoint/2010/main" val="20722810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2002"/>
            <a:ext cx="8229600" cy="1143000"/>
          </a:xfrm>
        </p:spPr>
        <p:txBody>
          <a:bodyPr/>
          <a:lstStyle/>
          <a:p>
            <a:r>
              <a:rPr lang="ja-JP" altLang="en-US" dirty="0" smtClean="0"/>
              <a:t>分光観測</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21123699"/>
              </p:ext>
            </p:extLst>
          </p:nvPr>
        </p:nvGraphicFramePr>
        <p:xfrm>
          <a:off x="457200" y="1922014"/>
          <a:ext cx="8229600" cy="2029323"/>
        </p:xfrm>
        <a:graphic>
          <a:graphicData uri="http://schemas.openxmlformats.org/drawingml/2006/table">
            <a:tbl>
              <a:tblPr firstRow="1" bandRow="1">
                <a:tableStyleId>{5C22544A-7EE6-4342-B048-85BDC9FD1C3A}</a:tableStyleId>
              </a:tblPr>
              <a:tblGrid>
                <a:gridCol w="2286392"/>
                <a:gridCol w="1828408"/>
                <a:gridCol w="2057400"/>
                <a:gridCol w="2057400"/>
              </a:tblGrid>
              <a:tr h="676441">
                <a:tc>
                  <a:txBody>
                    <a:bodyPr/>
                    <a:lstStyle/>
                    <a:p>
                      <a:pPr algn="ctr"/>
                      <a:r>
                        <a:rPr kumimoji="1" lang="ja-JP" altLang="en-US" sz="2400" dirty="0" smtClean="0">
                          <a:solidFill>
                            <a:schemeClr val="bg1"/>
                          </a:solidFill>
                        </a:rPr>
                        <a:t>観測日</a:t>
                      </a:r>
                      <a:endParaRPr kumimoji="1" lang="ja-JP" altLang="en-US" sz="2400" dirty="0">
                        <a:solidFill>
                          <a:schemeClr val="bg1"/>
                        </a:solidFill>
                      </a:endParaRPr>
                    </a:p>
                  </a:txBody>
                  <a:tcPr/>
                </a:tc>
                <a:tc>
                  <a:txBody>
                    <a:bodyPr/>
                    <a:lstStyle/>
                    <a:p>
                      <a:pPr algn="ctr"/>
                      <a:r>
                        <a:rPr kumimoji="1" lang="ja-JP" altLang="en-US" sz="2400" dirty="0" smtClean="0">
                          <a:solidFill>
                            <a:schemeClr val="bg1"/>
                          </a:solidFill>
                        </a:rPr>
                        <a:t>スリット</a:t>
                      </a:r>
                      <a:endParaRPr kumimoji="1" lang="ja-JP" altLang="en-US" sz="2400" dirty="0">
                        <a:solidFill>
                          <a:schemeClr val="bg1"/>
                        </a:solidFill>
                      </a:endParaRPr>
                    </a:p>
                  </a:txBody>
                  <a:tcPr/>
                </a:tc>
                <a:tc>
                  <a:txBody>
                    <a:bodyPr/>
                    <a:lstStyle/>
                    <a:p>
                      <a:pPr algn="ctr"/>
                      <a:r>
                        <a:rPr kumimoji="1" lang="ja-JP" altLang="en-US" sz="2400" dirty="0" smtClean="0">
                          <a:solidFill>
                            <a:schemeClr val="bg1"/>
                          </a:solidFill>
                        </a:rPr>
                        <a:t>グリズム</a:t>
                      </a:r>
                      <a:endParaRPr kumimoji="1" lang="ja-JP" altLang="en-US" sz="2400" dirty="0">
                        <a:solidFill>
                          <a:schemeClr val="bg1"/>
                        </a:solidFill>
                      </a:endParaRPr>
                    </a:p>
                  </a:txBody>
                  <a:tcPr/>
                </a:tc>
                <a:tc>
                  <a:txBody>
                    <a:bodyPr/>
                    <a:lstStyle/>
                    <a:p>
                      <a:pPr algn="ctr"/>
                      <a:r>
                        <a:rPr kumimoji="1" lang="ja-JP" altLang="en-US" sz="2400" dirty="0" smtClean="0">
                          <a:solidFill>
                            <a:schemeClr val="bg1"/>
                          </a:solidFill>
                        </a:rPr>
                        <a:t>波長分解能</a:t>
                      </a:r>
                      <a:endParaRPr kumimoji="1" lang="ja-JP" altLang="en-US" sz="2400" dirty="0">
                        <a:solidFill>
                          <a:schemeClr val="bg1"/>
                        </a:solidFill>
                      </a:endParaRPr>
                    </a:p>
                  </a:txBody>
                  <a:tcPr/>
                </a:tc>
              </a:tr>
              <a:tr h="676441">
                <a:tc>
                  <a:txBody>
                    <a:bodyPr/>
                    <a:lstStyle/>
                    <a:p>
                      <a:pPr algn="ctr"/>
                      <a:r>
                        <a:rPr kumimoji="1" lang="en-US" altLang="ja-JP" sz="2400" dirty="0" smtClean="0">
                          <a:solidFill>
                            <a:schemeClr val="bg1"/>
                          </a:solidFill>
                        </a:rPr>
                        <a:t>2013/11/01~11/5</a:t>
                      </a:r>
                      <a:endParaRPr kumimoji="1" lang="ja-JP" altLang="en-US" sz="2400" dirty="0">
                        <a:solidFill>
                          <a:schemeClr val="bg1"/>
                        </a:solidFill>
                      </a:endParaRPr>
                    </a:p>
                  </a:txBody>
                  <a:tcPr/>
                </a:tc>
                <a:tc>
                  <a:txBody>
                    <a:bodyPr/>
                    <a:lstStyle/>
                    <a:p>
                      <a:pPr algn="ctr"/>
                      <a:r>
                        <a:rPr kumimoji="1" lang="en-US" altLang="ja-JP" sz="2400" dirty="0" smtClean="0">
                          <a:solidFill>
                            <a:schemeClr val="bg1"/>
                          </a:solidFill>
                        </a:rPr>
                        <a:t>1.4”</a:t>
                      </a:r>
                      <a:endParaRPr kumimoji="1" lang="ja-JP" altLang="en-US" sz="2400" dirty="0">
                        <a:solidFill>
                          <a:schemeClr val="bg1"/>
                        </a:solidFill>
                      </a:endParaRPr>
                    </a:p>
                  </a:txBody>
                  <a:tcPr/>
                </a:tc>
                <a:tc>
                  <a:txBody>
                    <a:bodyPr/>
                    <a:lstStyle/>
                    <a:p>
                      <a:pPr algn="ctr"/>
                      <a:r>
                        <a:rPr kumimoji="1" lang="en-US" altLang="ja-JP" sz="2400" dirty="0" smtClean="0">
                          <a:solidFill>
                            <a:schemeClr val="bg1"/>
                          </a:solidFill>
                        </a:rPr>
                        <a:t>No.5</a:t>
                      </a:r>
                      <a:endParaRPr kumimoji="1" lang="ja-JP" altLang="en-US" sz="2400" dirty="0">
                        <a:solidFill>
                          <a:schemeClr val="bg1"/>
                        </a:solidFill>
                      </a:endParaRPr>
                    </a:p>
                  </a:txBody>
                  <a:tcPr/>
                </a:tc>
                <a:tc>
                  <a:txBody>
                    <a:bodyPr/>
                    <a:lstStyle/>
                    <a:p>
                      <a:pPr algn="ctr"/>
                      <a:r>
                        <a:rPr kumimoji="1" lang="en-US" altLang="ja-JP" sz="2400" dirty="0" smtClean="0">
                          <a:solidFill>
                            <a:schemeClr val="bg1"/>
                          </a:solidFill>
                        </a:rPr>
                        <a:t>~800</a:t>
                      </a:r>
                      <a:endParaRPr kumimoji="1" lang="ja-JP" altLang="en-US" sz="2400" dirty="0">
                        <a:solidFill>
                          <a:schemeClr val="bg1"/>
                        </a:solidFill>
                      </a:endParaRPr>
                    </a:p>
                  </a:txBody>
                  <a:tcPr/>
                </a:tc>
              </a:tr>
              <a:tr h="676441">
                <a:tc>
                  <a:txBody>
                    <a:bodyPr/>
                    <a:lstStyle/>
                    <a:p>
                      <a:pPr algn="ctr"/>
                      <a:r>
                        <a:rPr kumimoji="1" lang="en-US" altLang="ja-JP" sz="2400" dirty="0" smtClean="0">
                          <a:solidFill>
                            <a:schemeClr val="bg1"/>
                          </a:solidFill>
                        </a:rPr>
                        <a:t>2014/03/28-4/3</a:t>
                      </a:r>
                      <a:endParaRPr kumimoji="1" lang="ja-JP" altLang="en-US" sz="2400" dirty="0">
                        <a:solidFill>
                          <a:schemeClr val="bg1"/>
                        </a:solidFill>
                      </a:endParaRPr>
                    </a:p>
                  </a:txBody>
                  <a:tcPr/>
                </a:tc>
                <a:tc>
                  <a:txBody>
                    <a:bodyPr/>
                    <a:lstStyle/>
                    <a:p>
                      <a:pPr algn="ctr"/>
                      <a:r>
                        <a:rPr kumimoji="1" lang="en-US" altLang="ja-JP" sz="2400" dirty="0" smtClean="0">
                          <a:solidFill>
                            <a:schemeClr val="bg1"/>
                          </a:solidFill>
                        </a:rPr>
                        <a:t>1.8”</a:t>
                      </a:r>
                      <a:endParaRPr kumimoji="1" lang="ja-JP" altLang="en-US" sz="2400" dirty="0">
                        <a:solidFill>
                          <a:schemeClr val="bg1"/>
                        </a:solidFill>
                      </a:endParaRPr>
                    </a:p>
                  </a:txBody>
                  <a:tcPr/>
                </a:tc>
                <a:tc>
                  <a:txBody>
                    <a:bodyPr/>
                    <a:lstStyle/>
                    <a:p>
                      <a:pPr algn="ctr"/>
                      <a:r>
                        <a:rPr kumimoji="1" lang="en-US" altLang="ja-JP" sz="2400" dirty="0" smtClean="0">
                          <a:solidFill>
                            <a:schemeClr val="bg1"/>
                          </a:solidFill>
                        </a:rPr>
                        <a:t>No.5</a:t>
                      </a:r>
                      <a:endParaRPr kumimoji="1" lang="ja-JP" altLang="en-US" sz="2400" dirty="0">
                        <a:solidFill>
                          <a:schemeClr val="bg1"/>
                        </a:solidFill>
                      </a:endParaRPr>
                    </a:p>
                  </a:txBody>
                  <a:tcPr/>
                </a:tc>
                <a:tc>
                  <a:txBody>
                    <a:bodyPr/>
                    <a:lstStyle/>
                    <a:p>
                      <a:pPr algn="ctr"/>
                      <a:r>
                        <a:rPr kumimoji="1" lang="en-US" altLang="ja-JP" sz="2400" dirty="0" smtClean="0">
                          <a:solidFill>
                            <a:schemeClr val="bg1"/>
                          </a:solidFill>
                        </a:rPr>
                        <a:t>~700</a:t>
                      </a:r>
                      <a:endParaRPr kumimoji="1" lang="ja-JP" altLang="en-US" sz="2400" dirty="0">
                        <a:solidFill>
                          <a:schemeClr val="bg1"/>
                        </a:solidFill>
                      </a:endParaRPr>
                    </a:p>
                  </a:txBody>
                  <a:tcPr/>
                </a:tc>
              </a:tr>
            </a:tbl>
          </a:graphicData>
        </a:graphic>
      </p:graphicFrame>
      <p:sp>
        <p:nvSpPr>
          <p:cNvPr id="5" name="テキスト ボックス 4"/>
          <p:cNvSpPr txBox="1"/>
          <p:nvPr/>
        </p:nvSpPr>
        <p:spPr>
          <a:xfrm>
            <a:off x="849141" y="4226626"/>
            <a:ext cx="7208049" cy="830997"/>
          </a:xfrm>
          <a:prstGeom prst="rect">
            <a:avLst/>
          </a:prstGeom>
          <a:noFill/>
        </p:spPr>
        <p:txBody>
          <a:bodyPr wrap="none" rtlCol="0">
            <a:spAutoFit/>
          </a:bodyPr>
          <a:lstStyle/>
          <a:p>
            <a:r>
              <a:rPr kumimoji="1" lang="ja-JP" altLang="en-US" sz="2400" dirty="0" smtClean="0"/>
              <a:t>この設定で観測すると</a:t>
            </a:r>
            <a:r>
              <a:rPr kumimoji="1" lang="en-US" altLang="ja-JP" sz="2400" dirty="0" smtClean="0"/>
              <a:t>4000A~7500A</a:t>
            </a:r>
            <a:r>
              <a:rPr kumimoji="1" lang="ja-JP" altLang="en-US" sz="2400" dirty="0" smtClean="0"/>
              <a:t>まで観測出来る</a:t>
            </a:r>
            <a:endParaRPr kumimoji="1" lang="en-US" altLang="ja-JP" sz="2400" dirty="0" smtClean="0"/>
          </a:p>
          <a:p>
            <a:r>
              <a:rPr kumimoji="1" lang="ja-JP" altLang="en-US" sz="2400" dirty="0" smtClean="0"/>
              <a:t>こうすることで</a:t>
            </a:r>
            <a:r>
              <a:rPr kumimoji="1" lang="en-US" altLang="ja-JP" sz="2400" dirty="0" smtClean="0"/>
              <a:t>AGN</a:t>
            </a:r>
            <a:r>
              <a:rPr kumimoji="1" lang="ja-JP" altLang="en-US" sz="2400" dirty="0" smtClean="0"/>
              <a:t>のスペクトル全体が確認出来る</a:t>
            </a:r>
            <a:endParaRPr kumimoji="1" lang="ja-JP" altLang="en-US" sz="2400" dirty="0"/>
          </a:p>
        </p:txBody>
      </p:sp>
    </p:spTree>
    <p:extLst>
      <p:ext uri="{BB962C8B-B14F-4D97-AF65-F5344CB8AC3E}">
        <p14:creationId xmlns:p14="http://schemas.microsoft.com/office/powerpoint/2010/main" val="8096823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トワイライト">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トワイライト.thmx</Template>
  <TotalTime>15762</TotalTime>
  <Words>1498</Words>
  <Application>Microsoft Macintosh PowerPoint</Application>
  <PresentationFormat>画面に合わせる (4:3)</PresentationFormat>
  <Paragraphs>173</Paragraphs>
  <Slides>21</Slides>
  <Notes>12</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トワイライト</vt:lpstr>
      <vt:lpstr>短時間変動選択による 低光度AGNの同定</vt:lpstr>
      <vt:lpstr>AGNのスペクトル</vt:lpstr>
      <vt:lpstr>低光度AGN</vt:lpstr>
      <vt:lpstr>低光度AGNの一種</vt:lpstr>
      <vt:lpstr>目的</vt:lpstr>
      <vt:lpstr>観測手法</vt:lpstr>
      <vt:lpstr>変光探査の実際</vt:lpstr>
      <vt:lpstr>天体選択</vt:lpstr>
      <vt:lpstr>分光観測</vt:lpstr>
      <vt:lpstr>観測天体</vt:lpstr>
      <vt:lpstr>３天体のスペクトル</vt:lpstr>
      <vt:lpstr>分光結果</vt:lpstr>
      <vt:lpstr>分光結果</vt:lpstr>
      <vt:lpstr>分光結果</vt:lpstr>
      <vt:lpstr>分光結果</vt:lpstr>
      <vt:lpstr>分光結果</vt:lpstr>
      <vt:lpstr>分光結果</vt:lpstr>
      <vt:lpstr>分光結果</vt:lpstr>
      <vt:lpstr>まとめ</vt:lpstr>
      <vt:lpstr>まとめ、今後の展望</vt:lpstr>
      <vt:lpstr>PowerPoint プレゼンテーション</vt:lpstr>
    </vt:vector>
  </TitlesOfParts>
  <Company>理論</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短時間変動選択による 低光度AGNの同定</dc:title>
  <dc:creator>松本 恵未子</dc:creator>
  <cp:lastModifiedBy>松本 恵未子</cp:lastModifiedBy>
  <cp:revision>103</cp:revision>
  <dcterms:created xsi:type="dcterms:W3CDTF">2014-06-11T04:34:33Z</dcterms:created>
  <dcterms:modified xsi:type="dcterms:W3CDTF">2014-07-11T04:45:35Z</dcterms:modified>
</cp:coreProperties>
</file>