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57" r:id="rId5"/>
    <p:sldId id="263" r:id="rId6"/>
    <p:sldId id="269" r:id="rId7"/>
    <p:sldId id="270" r:id="rId8"/>
    <p:sldId id="274" r:id="rId9"/>
    <p:sldId id="271" r:id="rId10"/>
    <p:sldId id="275" r:id="rId11"/>
    <p:sldId id="272" r:id="rId12"/>
    <p:sldId id="276" r:id="rId13"/>
    <p:sldId id="282" r:id="rId14"/>
    <p:sldId id="278" r:id="rId15"/>
    <p:sldId id="281" r:id="rId16"/>
    <p:sldId id="279" r:id="rId17"/>
    <p:sldId id="285"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FD9"/>
    <a:srgbClr val="FFF8CC"/>
    <a:srgbClr val="D7F4FF"/>
    <a:srgbClr val="FF3C5E"/>
    <a:srgbClr val="FF48B2"/>
    <a:srgbClr val="E63A99"/>
    <a:srgbClr val="6149FF"/>
    <a:srgbClr val="E65AA3"/>
    <a:srgbClr val="DAFFD7"/>
    <a:srgbClr val="36FF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3" autoAdjust="0"/>
    <p:restoredTop sz="96501" autoAdjust="0"/>
  </p:normalViewPr>
  <p:slideViewPr>
    <p:cSldViewPr snapToGrid="0" snapToObjects="1">
      <p:cViewPr varScale="1">
        <p:scale>
          <a:sx n="118" d="100"/>
          <a:sy n="118" d="100"/>
        </p:scale>
        <p:origin x="-5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BD1F4-1FE1-614B-8D2F-CDBBBD209B47}" type="datetimeFigureOut">
              <a:rPr kumimoji="1" lang="ja-JP" altLang="en-US" smtClean="0"/>
              <a:t>2014/07/11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563D2-C345-1341-A018-36814ECE39F0}" type="slidenum">
              <a:rPr kumimoji="1" lang="ja-JP" altLang="en-US" smtClean="0"/>
              <a:t>‹#›</a:t>
            </a:fld>
            <a:endParaRPr kumimoji="1" lang="ja-JP" altLang="en-US"/>
          </a:p>
        </p:txBody>
      </p:sp>
    </p:spTree>
    <p:extLst>
      <p:ext uri="{BB962C8B-B14F-4D97-AF65-F5344CB8AC3E}">
        <p14:creationId xmlns:p14="http://schemas.microsoft.com/office/powerpoint/2010/main" val="229536720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掩蔽は特殊なケースであると強調して、基本性能を紹介。</a:t>
            </a:r>
            <a:endParaRPr kumimoji="1" lang="en-US" altLang="ja-JP" dirty="0" smtClean="0"/>
          </a:p>
          <a:p>
            <a:endParaRPr kumimoji="1" lang="en-US" altLang="ja-JP" dirty="0" smtClean="0"/>
          </a:p>
          <a:p>
            <a:r>
              <a:rPr kumimoji="1" lang="ja-JP" altLang="en-US" dirty="0" smtClean="0"/>
              <a:t>どうせ数枚あとにはみんな忘れる</a:t>
            </a:r>
            <a:endParaRPr kumimoji="1" lang="ja-JP" altLang="en-US" dirty="0"/>
          </a:p>
        </p:txBody>
      </p:sp>
      <p:sp>
        <p:nvSpPr>
          <p:cNvPr id="4" name="スライド番号プレースホルダー 3"/>
          <p:cNvSpPr>
            <a:spLocks noGrp="1"/>
          </p:cNvSpPr>
          <p:nvPr>
            <p:ph type="sldNum" sz="quarter" idx="10"/>
          </p:nvPr>
        </p:nvSpPr>
        <p:spPr/>
        <p:txBody>
          <a:bodyPr/>
          <a:lstStyle/>
          <a:p>
            <a:fld id="{6DE563D2-C345-1341-A018-36814ECE39F0}" type="slidenum">
              <a:rPr kumimoji="1" lang="ja-JP" altLang="en-US" smtClean="0"/>
              <a:t>5</a:t>
            </a:fld>
            <a:endParaRPr kumimoji="1" lang="ja-JP" altLang="en-US"/>
          </a:p>
        </p:txBody>
      </p:sp>
    </p:spTree>
    <p:extLst>
      <p:ext uri="{BB962C8B-B14F-4D97-AF65-F5344CB8AC3E}">
        <p14:creationId xmlns:p14="http://schemas.microsoft.com/office/powerpoint/2010/main" val="384213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わける理由は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DE563D2-C345-1341-A018-36814ECE39F0}" type="slidenum">
              <a:rPr kumimoji="1" lang="ja-JP" altLang="en-US" smtClean="0"/>
              <a:t>6</a:t>
            </a:fld>
            <a:endParaRPr kumimoji="1" lang="ja-JP" altLang="en-US"/>
          </a:p>
        </p:txBody>
      </p:sp>
    </p:spTree>
    <p:extLst>
      <p:ext uri="{BB962C8B-B14F-4D97-AF65-F5344CB8AC3E}">
        <p14:creationId xmlns:p14="http://schemas.microsoft.com/office/powerpoint/2010/main" val="409846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計算スピードが間に合うかどうかかなり問題があり、今後検討の余地がかなりある</a:t>
            </a:r>
            <a:r>
              <a:rPr kumimoji="1" lang="ja-JP" altLang="en-US" dirty="0" smtClean="0"/>
              <a:t>。</a:t>
            </a:r>
            <a:endParaRPr kumimoji="1" lang="en-US" altLang="ja-JP" dirty="0" smtClean="0"/>
          </a:p>
          <a:p>
            <a:endParaRPr kumimoji="1" lang="en-US" altLang="ja-JP" dirty="0" smtClean="0"/>
          </a:p>
          <a:p>
            <a:r>
              <a:rPr kumimoji="1" lang="ja-JP" altLang="en-US" dirty="0" smtClean="0"/>
              <a:t>わける理由は</a:t>
            </a:r>
            <a:endParaRPr kumimoji="1" lang="en-US" altLang="ja-JP" dirty="0" smtClean="0"/>
          </a:p>
          <a:p>
            <a:r>
              <a:rPr kumimoji="1" lang="ja-JP" altLang="en-US" dirty="0" smtClean="0"/>
              <a:t>・役割をわけておいた方が整理して作りやすい　前半はカメラ制御、後半はデータ処理と保存。</a:t>
            </a:r>
            <a:endParaRPr kumimoji="1" lang="en-US" altLang="ja-JP" dirty="0" smtClean="0"/>
          </a:p>
          <a:p>
            <a:r>
              <a:rPr kumimoji="1" lang="ja-JP" altLang="en-US" dirty="0" smtClean="0"/>
              <a:t>くっつけることによって同じ</a:t>
            </a:r>
            <a:r>
              <a:rPr kumimoji="1" lang="en-US" altLang="ja-JP" dirty="0" smtClean="0"/>
              <a:t>PC</a:t>
            </a:r>
            <a:r>
              <a:rPr kumimoji="1" lang="ja-JP" altLang="en-US" dirty="0" smtClean="0"/>
              <a:t>内でドライブを使い分けることになりシステムとして複雑なものになる。</a:t>
            </a:r>
            <a:endParaRPr kumimoji="1" lang="en-US" altLang="ja-JP" dirty="0" smtClean="0"/>
          </a:p>
          <a:p>
            <a:endParaRPr kumimoji="1" lang="en-US" altLang="ja-JP" dirty="0" smtClean="0"/>
          </a:p>
          <a:p>
            <a:r>
              <a:rPr kumimoji="1" lang="ja-JP" altLang="en-US" dirty="0" smtClean="0"/>
              <a:t>くっつけることで価格はやや減るから、いい部分もある、まぁ実際に立ち上げる際にその方がいいということになればそうすることもできる。</a:t>
            </a:r>
            <a:endParaRPr kumimoji="1" lang="en-US" altLang="ja-JP" dirty="0" smtClean="0"/>
          </a:p>
          <a:p>
            <a:r>
              <a:rPr kumimoji="1" lang="ja-JP" altLang="en-US" dirty="0" smtClean="0"/>
              <a:t>一方で、観測用</a:t>
            </a:r>
            <a:r>
              <a:rPr kumimoji="1" lang="en-US" altLang="ja-JP" dirty="0" smtClean="0"/>
              <a:t>PC</a:t>
            </a:r>
            <a:r>
              <a:rPr kumimoji="1" lang="ja-JP" altLang="en-US" dirty="0" smtClean="0"/>
              <a:t>はあまり取り替えないが、サーバ側は性能のいいものが出てくれば取り替えることが考えられるので、まぁわけといた方が後の運用もしやすかったり。</a:t>
            </a:r>
            <a:endParaRPr kumimoji="1" lang="en-US" altLang="ja-JP" dirty="0" smtClean="0"/>
          </a:p>
          <a:p>
            <a:endParaRPr kumimoji="1" lang="en-US" altLang="ja-JP" dirty="0" smtClean="0"/>
          </a:p>
          <a:p>
            <a:r>
              <a:rPr kumimoji="1" lang="ja-JP" altLang="en-US" dirty="0" smtClean="0"/>
              <a:t>・処理速度はどうなるんだろう</a:t>
            </a:r>
            <a:r>
              <a:rPr kumimoji="1" lang="en-US" altLang="ja-JP" dirty="0" smtClean="0"/>
              <a:t>…</a:t>
            </a:r>
            <a:r>
              <a:rPr kumimoji="1" lang="ja-JP" altLang="en-US" dirty="0" smtClean="0"/>
              <a:t>わけておけば日中に間に合わなくても</a:t>
            </a:r>
            <a:r>
              <a:rPr kumimoji="1" lang="en-US" altLang="ja-JP" dirty="0" smtClean="0"/>
              <a:t>②―③</a:t>
            </a:r>
            <a:r>
              <a:rPr kumimoji="1" lang="ja-JP" altLang="en-US" dirty="0" smtClean="0"/>
              <a:t>の移動時間の許す範囲でいけるけど、</a:t>
            </a:r>
            <a:endParaRPr kumimoji="1" lang="ja-JP" altLang="en-US" dirty="0"/>
          </a:p>
        </p:txBody>
      </p:sp>
      <p:sp>
        <p:nvSpPr>
          <p:cNvPr id="4" name="スライド番号プレースホルダー 3"/>
          <p:cNvSpPr>
            <a:spLocks noGrp="1"/>
          </p:cNvSpPr>
          <p:nvPr>
            <p:ph type="sldNum" sz="quarter" idx="10"/>
          </p:nvPr>
        </p:nvSpPr>
        <p:spPr/>
        <p:txBody>
          <a:bodyPr/>
          <a:lstStyle/>
          <a:p>
            <a:fld id="{6DE563D2-C345-1341-A018-36814ECE39F0}" type="slidenum">
              <a:rPr kumimoji="1" lang="ja-JP" altLang="en-US" smtClean="0"/>
              <a:t>9</a:t>
            </a:fld>
            <a:endParaRPr kumimoji="1" lang="ja-JP" altLang="en-US"/>
          </a:p>
        </p:txBody>
      </p:sp>
    </p:spTree>
    <p:extLst>
      <p:ext uri="{BB962C8B-B14F-4D97-AF65-F5344CB8AC3E}">
        <p14:creationId xmlns:p14="http://schemas.microsoft.com/office/powerpoint/2010/main" val="240654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20D715-6C79-4E9E-BBA5-42078E75D815}" type="slidenum">
              <a:rPr kumimoji="1" lang="ja-JP" altLang="en-US" smtClean="0"/>
              <a:t>13</a:t>
            </a:fld>
            <a:endParaRPr kumimoji="1" lang="ja-JP" altLang="en-US"/>
          </a:p>
        </p:txBody>
      </p:sp>
    </p:spTree>
    <p:extLst>
      <p:ext uri="{BB962C8B-B14F-4D97-AF65-F5344CB8AC3E}">
        <p14:creationId xmlns:p14="http://schemas.microsoft.com/office/powerpoint/2010/main" val="410695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一枚のセンサーから読み出す領域</a:t>
            </a:r>
            <a:r>
              <a:rPr kumimoji="1" lang="ja-JP" altLang="en-US" dirty="0" smtClean="0"/>
              <a:t>を減らしたいことと、撮像の同時性を保つためのクロックの本数とのトレードオフ。</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データレートが大いに影響するので、視野内の掩蔽対象天体の数によって変化させるべき値。</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クロック</a:t>
            </a:r>
            <a:r>
              <a:rPr kumimoji="1" lang="ja-JP" altLang="en-US" dirty="0" smtClean="0"/>
              <a:t>の本数と同期の問題で数枚のセンサーは無駄に同じ領域を読み出さなきゃいけないが</a:t>
            </a:r>
            <a:r>
              <a:rPr kumimoji="1" lang="ja-JP" altLang="en-US" dirty="0" smtClean="0"/>
              <a:t>、</a:t>
            </a:r>
            <a:endParaRPr kumimoji="1" lang="en-US" altLang="ja-JP" dirty="0" smtClean="0"/>
          </a:p>
          <a:p>
            <a:r>
              <a:rPr kumimoji="1" lang="ja-JP" altLang="en-US" dirty="0" smtClean="0"/>
              <a:t>それ</a:t>
            </a:r>
            <a:r>
              <a:rPr kumimoji="1" lang="ja-JP" altLang="en-US" dirty="0" smtClean="0"/>
              <a:t>を考慮しても</a:t>
            </a:r>
            <a:r>
              <a:rPr kumimoji="1" lang="en-US" altLang="ja-JP" dirty="0" smtClean="0"/>
              <a:t>20Hz</a:t>
            </a:r>
            <a:r>
              <a:rPr kumimoji="1" lang="ja-JP" altLang="en-US" dirty="0" smtClean="0"/>
              <a:t>で読み出しが可能な感じ</a:t>
            </a:r>
            <a:endParaRPr kumimoji="1" lang="ja-JP" altLang="en-US" dirty="0"/>
          </a:p>
        </p:txBody>
      </p:sp>
      <p:sp>
        <p:nvSpPr>
          <p:cNvPr id="4" name="スライド番号プレースホルダー 3"/>
          <p:cNvSpPr>
            <a:spLocks noGrp="1"/>
          </p:cNvSpPr>
          <p:nvPr>
            <p:ph type="sldNum" sz="quarter" idx="10"/>
          </p:nvPr>
        </p:nvSpPr>
        <p:spPr/>
        <p:txBody>
          <a:bodyPr/>
          <a:lstStyle/>
          <a:p>
            <a:fld id="{6DE563D2-C345-1341-A018-36814ECE39F0}" type="slidenum">
              <a:rPr kumimoji="1" lang="ja-JP" altLang="en-US" smtClean="0"/>
              <a:t>14</a:t>
            </a:fld>
            <a:endParaRPr kumimoji="1" lang="ja-JP" altLang="en-US"/>
          </a:p>
        </p:txBody>
      </p:sp>
    </p:spTree>
    <p:extLst>
      <p:ext uri="{BB962C8B-B14F-4D97-AF65-F5344CB8AC3E}">
        <p14:creationId xmlns:p14="http://schemas.microsoft.com/office/powerpoint/2010/main" val="70167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6636D-D922-432D-A958-524484B5923D}" type="datetimeFigureOut">
              <a:rPr lang="en-US" smtClean="0"/>
              <a:pPr/>
              <a:t>2014/07/11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1370"/>
            <a:ext cx="8229600" cy="749300"/>
          </a:xfrm>
          <a:prstGeom prst="rect">
            <a:avLst/>
          </a:prstGeom>
        </p:spPr>
        <p:txBody>
          <a:bodyPr vert="horz" lIns="91440" tIns="45720" rIns="91440" bIns="45720" rtlCol="0" anchor="t">
            <a:no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457200" y="1291168"/>
            <a:ext cx="8229600" cy="4834996"/>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2014/07/11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0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20000"/>
        </a:lnSpc>
        <a:spcBef>
          <a:spcPct val="20000"/>
        </a:spcBef>
        <a:buFont typeface="Wingdings" charset="2"/>
        <a:buChar char="u"/>
        <a:defRPr kumimoji="1" sz="28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buFont typeface="Wingdings"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8698" y="2130425"/>
            <a:ext cx="8546222" cy="1470025"/>
          </a:xfrm>
        </p:spPr>
        <p:txBody>
          <a:bodyPr/>
          <a:lstStyle/>
          <a:p>
            <a:r>
              <a:rPr lang="ja-JP" altLang="en-US" sz="4800" dirty="0" smtClean="0"/>
              <a:t>木曽超広</a:t>
            </a:r>
            <a:r>
              <a:rPr lang="ja-JP" altLang="en-US" sz="4800" dirty="0"/>
              <a:t>視野</a:t>
            </a:r>
            <a:r>
              <a:rPr lang="en-US" altLang="ja-JP" sz="4800" dirty="0"/>
              <a:t>CMOS</a:t>
            </a:r>
            <a:r>
              <a:rPr lang="ja-JP" altLang="en-US" sz="4800" dirty="0" smtClean="0"/>
              <a:t>カメラ</a:t>
            </a:r>
            <a:r>
              <a:rPr lang="en-US" altLang="ja-JP" sz="4800" dirty="0" smtClean="0"/>
              <a:t/>
            </a:r>
            <a:br>
              <a:rPr lang="en-US" altLang="ja-JP" sz="4800" dirty="0" smtClean="0"/>
            </a:br>
            <a:r>
              <a:rPr lang="ja-JP" altLang="en-US" sz="4800" dirty="0" smtClean="0"/>
              <a:t>データ</a:t>
            </a:r>
            <a:r>
              <a:rPr lang="ja-JP" altLang="en-US" sz="4800" dirty="0"/>
              <a:t>取得部のシステム設計</a:t>
            </a:r>
            <a:endParaRPr kumimoji="1" lang="ja-JP" altLang="en-US" sz="4800" dirty="0"/>
          </a:p>
        </p:txBody>
      </p:sp>
      <p:sp>
        <p:nvSpPr>
          <p:cNvPr id="3" name="サブタイトル 2"/>
          <p:cNvSpPr>
            <a:spLocks noGrp="1"/>
          </p:cNvSpPr>
          <p:nvPr>
            <p:ph type="subTitle" idx="1"/>
          </p:nvPr>
        </p:nvSpPr>
        <p:spPr>
          <a:xfrm>
            <a:off x="1200290" y="3737454"/>
            <a:ext cx="6812108" cy="2633981"/>
          </a:xfrm>
        </p:spPr>
        <p:txBody>
          <a:bodyPr>
            <a:normAutofit fontScale="85000" lnSpcReduction="10000"/>
          </a:bodyPr>
          <a:lstStyle/>
          <a:p>
            <a:r>
              <a:rPr lang="ja-JP" altLang="en-US" sz="2400" dirty="0" smtClean="0">
                <a:solidFill>
                  <a:schemeClr val="tx1">
                    <a:lumMod val="85000"/>
                  </a:schemeClr>
                </a:solidFill>
              </a:rPr>
              <a:t>菊池勇輝（東大天文センター）</a:t>
            </a:r>
            <a:endParaRPr lang="en-US" altLang="ja-JP" sz="2400" dirty="0">
              <a:solidFill>
                <a:schemeClr val="tx1">
                  <a:lumMod val="85000"/>
                </a:schemeClr>
              </a:solidFill>
            </a:endParaRPr>
          </a:p>
          <a:p>
            <a:endParaRPr kumimoji="1" lang="en-US" altLang="ja-JP" sz="2400" dirty="0">
              <a:solidFill>
                <a:schemeClr val="tx1">
                  <a:lumMod val="85000"/>
                </a:schemeClr>
              </a:solidFill>
            </a:endParaRPr>
          </a:p>
          <a:p>
            <a:r>
              <a:rPr lang="ja-JP" altLang="en-US" sz="2400" dirty="0">
                <a:solidFill>
                  <a:schemeClr val="tx1">
                    <a:lumMod val="85000"/>
                  </a:schemeClr>
                </a:solidFill>
              </a:rPr>
              <a:t>酒向重行</a:t>
            </a:r>
            <a:r>
              <a:rPr lang="en-US" altLang="ja-JP" sz="2400" dirty="0">
                <a:solidFill>
                  <a:schemeClr val="tx1">
                    <a:lumMod val="85000"/>
                  </a:schemeClr>
                </a:solidFill>
              </a:rPr>
              <a:t>, </a:t>
            </a:r>
            <a:r>
              <a:rPr lang="ja-JP" altLang="en-US" sz="2400" dirty="0">
                <a:solidFill>
                  <a:schemeClr val="tx1">
                    <a:lumMod val="85000"/>
                  </a:schemeClr>
                </a:solidFill>
              </a:rPr>
              <a:t>土居守</a:t>
            </a:r>
            <a:r>
              <a:rPr lang="en-US" altLang="ja-JP" sz="2400" dirty="0">
                <a:solidFill>
                  <a:schemeClr val="tx1">
                    <a:lumMod val="85000"/>
                  </a:schemeClr>
                </a:solidFill>
              </a:rPr>
              <a:t>, </a:t>
            </a:r>
            <a:r>
              <a:rPr lang="ja-JP" altLang="en-US" sz="2400" dirty="0">
                <a:solidFill>
                  <a:schemeClr val="tx1">
                    <a:lumMod val="85000"/>
                  </a:schemeClr>
                </a:solidFill>
              </a:rPr>
              <a:t>本原顕太郎</a:t>
            </a:r>
            <a:r>
              <a:rPr lang="en-US" altLang="ja-JP" sz="2400" dirty="0">
                <a:solidFill>
                  <a:schemeClr val="tx1">
                    <a:lumMod val="85000"/>
                  </a:schemeClr>
                </a:solidFill>
              </a:rPr>
              <a:t>, </a:t>
            </a:r>
            <a:r>
              <a:rPr lang="ja-JP" altLang="en-US" sz="2400" dirty="0">
                <a:solidFill>
                  <a:schemeClr val="tx1">
                    <a:lumMod val="85000"/>
                  </a:schemeClr>
                </a:solidFill>
              </a:rPr>
              <a:t>宮田隆志</a:t>
            </a:r>
            <a:r>
              <a:rPr lang="en-US" altLang="ja-JP" sz="2400" dirty="0">
                <a:solidFill>
                  <a:schemeClr val="tx1">
                    <a:lumMod val="85000"/>
                  </a:schemeClr>
                </a:solidFill>
              </a:rPr>
              <a:t>, </a:t>
            </a:r>
            <a:r>
              <a:rPr lang="ja-JP" altLang="en-US" sz="2400" dirty="0">
                <a:solidFill>
                  <a:schemeClr val="tx1">
                    <a:lumMod val="85000"/>
                  </a:schemeClr>
                </a:solidFill>
              </a:rPr>
              <a:t>小林尚人</a:t>
            </a:r>
            <a:r>
              <a:rPr lang="en-US" altLang="ja-JP" sz="2400" dirty="0">
                <a:solidFill>
                  <a:schemeClr val="tx1">
                    <a:lumMod val="85000"/>
                  </a:schemeClr>
                </a:solidFill>
              </a:rPr>
              <a:t>, </a:t>
            </a:r>
            <a:r>
              <a:rPr lang="ja-JP" altLang="en-US" sz="2400" dirty="0">
                <a:solidFill>
                  <a:schemeClr val="tx1">
                    <a:lumMod val="85000"/>
                  </a:schemeClr>
                </a:solidFill>
              </a:rPr>
              <a:t>諸隈智貴</a:t>
            </a:r>
            <a:r>
              <a:rPr lang="en-US" altLang="ja-JP" sz="2400" dirty="0">
                <a:solidFill>
                  <a:schemeClr val="tx1">
                    <a:lumMod val="85000"/>
                  </a:schemeClr>
                </a:solidFill>
              </a:rPr>
              <a:t>, </a:t>
            </a:r>
            <a:r>
              <a:rPr lang="ja-JP" altLang="en-US" sz="2400" dirty="0">
                <a:solidFill>
                  <a:schemeClr val="tx1">
                    <a:lumMod val="85000"/>
                  </a:schemeClr>
                </a:solidFill>
              </a:rPr>
              <a:t>青木勉</a:t>
            </a:r>
            <a:r>
              <a:rPr lang="en-US" altLang="ja-JP" sz="2400" dirty="0">
                <a:solidFill>
                  <a:schemeClr val="tx1">
                    <a:lumMod val="85000"/>
                  </a:schemeClr>
                </a:solidFill>
              </a:rPr>
              <a:t>, </a:t>
            </a:r>
            <a:r>
              <a:rPr lang="ja-JP" altLang="en-US" sz="2400" dirty="0">
                <a:solidFill>
                  <a:schemeClr val="tx1">
                    <a:lumMod val="85000"/>
                  </a:schemeClr>
                </a:solidFill>
              </a:rPr>
              <a:t>征矢野隆夫</a:t>
            </a:r>
            <a:r>
              <a:rPr lang="en-US" altLang="ja-JP" sz="2400" dirty="0">
                <a:solidFill>
                  <a:schemeClr val="tx1">
                    <a:lumMod val="85000"/>
                  </a:schemeClr>
                </a:solidFill>
              </a:rPr>
              <a:t>, </a:t>
            </a:r>
            <a:r>
              <a:rPr lang="ja-JP" altLang="en-US" sz="2400" dirty="0">
                <a:solidFill>
                  <a:schemeClr val="tx1">
                    <a:lumMod val="85000"/>
                  </a:schemeClr>
                </a:solidFill>
              </a:rPr>
              <a:t>樽沢賢一</a:t>
            </a:r>
            <a:r>
              <a:rPr lang="en-US" altLang="ja-JP" sz="2400" dirty="0">
                <a:solidFill>
                  <a:schemeClr val="tx1">
                    <a:lumMod val="85000"/>
                  </a:schemeClr>
                </a:solidFill>
              </a:rPr>
              <a:t>, </a:t>
            </a:r>
            <a:r>
              <a:rPr lang="ja-JP" altLang="en-US" sz="2400" dirty="0">
                <a:solidFill>
                  <a:schemeClr val="tx1">
                    <a:lumMod val="85000"/>
                  </a:schemeClr>
                </a:solidFill>
              </a:rPr>
              <a:t>前原裕之</a:t>
            </a:r>
            <a:r>
              <a:rPr lang="en-US" altLang="ja-JP" sz="2400" dirty="0">
                <a:solidFill>
                  <a:schemeClr val="tx1">
                    <a:lumMod val="85000"/>
                  </a:schemeClr>
                </a:solidFill>
              </a:rPr>
              <a:t>, </a:t>
            </a:r>
            <a:r>
              <a:rPr lang="ja-JP" altLang="en-US" sz="2400" dirty="0">
                <a:solidFill>
                  <a:schemeClr val="tx1">
                    <a:lumMod val="85000"/>
                  </a:schemeClr>
                </a:solidFill>
              </a:rPr>
              <a:t>三戸洋之</a:t>
            </a:r>
            <a:r>
              <a:rPr lang="en-US" altLang="ja-JP" sz="2400" dirty="0">
                <a:solidFill>
                  <a:schemeClr val="tx1">
                    <a:lumMod val="85000"/>
                  </a:schemeClr>
                </a:solidFill>
              </a:rPr>
              <a:t>, </a:t>
            </a:r>
            <a:r>
              <a:rPr lang="ja-JP" altLang="en-US" sz="2400" dirty="0" smtClean="0">
                <a:solidFill>
                  <a:schemeClr val="tx1">
                    <a:lumMod val="85000"/>
                  </a:schemeClr>
                </a:solidFill>
              </a:rPr>
              <a:t>藤堂</a:t>
            </a:r>
            <a:r>
              <a:rPr lang="ja-JP" altLang="en-US" sz="2400" dirty="0">
                <a:solidFill>
                  <a:schemeClr val="tx1">
                    <a:lumMod val="85000"/>
                  </a:schemeClr>
                </a:solidFill>
              </a:rPr>
              <a:t>颯哉</a:t>
            </a:r>
            <a:r>
              <a:rPr lang="en-US" altLang="ja-JP" sz="2400" dirty="0">
                <a:solidFill>
                  <a:schemeClr val="tx1">
                    <a:lumMod val="85000"/>
                  </a:schemeClr>
                </a:solidFill>
              </a:rPr>
              <a:t> </a:t>
            </a:r>
            <a:r>
              <a:rPr lang="en-US" altLang="ja-JP" sz="2400" dirty="0" smtClean="0">
                <a:solidFill>
                  <a:schemeClr val="tx1">
                    <a:lumMod val="85000"/>
                  </a:schemeClr>
                </a:solidFill>
              </a:rPr>
              <a:t>, </a:t>
            </a:r>
            <a:r>
              <a:rPr lang="ja-JP" altLang="en-US" sz="2400" dirty="0">
                <a:solidFill>
                  <a:schemeClr val="tx1">
                    <a:lumMod val="85000"/>
                  </a:schemeClr>
                </a:solidFill>
              </a:rPr>
              <a:t>臼井文彦 </a:t>
            </a:r>
            <a:r>
              <a:rPr lang="en-US" altLang="ja-JP" sz="2400" dirty="0">
                <a:solidFill>
                  <a:schemeClr val="tx1">
                    <a:lumMod val="85000"/>
                  </a:schemeClr>
                </a:solidFill>
              </a:rPr>
              <a:t>(</a:t>
            </a:r>
            <a:r>
              <a:rPr lang="ja-JP" altLang="en-US" sz="2400" dirty="0">
                <a:solidFill>
                  <a:schemeClr val="tx1">
                    <a:lumMod val="85000"/>
                  </a:schemeClr>
                </a:solidFill>
              </a:rPr>
              <a:t>東京大学</a:t>
            </a:r>
            <a:r>
              <a:rPr lang="en-US" altLang="ja-JP" sz="2400" dirty="0">
                <a:solidFill>
                  <a:schemeClr val="tx1">
                    <a:lumMod val="85000"/>
                  </a:schemeClr>
                </a:solidFill>
              </a:rPr>
              <a:t>), </a:t>
            </a:r>
            <a:r>
              <a:rPr lang="ja-JP" altLang="en-US" sz="2400" dirty="0">
                <a:solidFill>
                  <a:schemeClr val="tx1">
                    <a:lumMod val="85000"/>
                  </a:schemeClr>
                </a:solidFill>
              </a:rPr>
              <a:t>田中雅臣</a:t>
            </a:r>
            <a:r>
              <a:rPr lang="en-US" altLang="ja-JP" sz="2400" dirty="0">
                <a:solidFill>
                  <a:schemeClr val="tx1">
                    <a:lumMod val="85000"/>
                  </a:schemeClr>
                </a:solidFill>
              </a:rPr>
              <a:t>, </a:t>
            </a:r>
            <a:r>
              <a:rPr lang="ja-JP" altLang="en-US" sz="2400" dirty="0">
                <a:solidFill>
                  <a:schemeClr val="tx1">
                    <a:lumMod val="85000"/>
                  </a:schemeClr>
                </a:solidFill>
              </a:rPr>
              <a:t>渡部潤一 </a:t>
            </a:r>
            <a:r>
              <a:rPr lang="en-US" altLang="ja-JP" sz="2400" dirty="0">
                <a:solidFill>
                  <a:schemeClr val="tx1">
                    <a:lumMod val="85000"/>
                  </a:schemeClr>
                </a:solidFill>
              </a:rPr>
              <a:t>(</a:t>
            </a:r>
            <a:r>
              <a:rPr lang="ja-JP" altLang="en-US" sz="2400" dirty="0">
                <a:solidFill>
                  <a:schemeClr val="tx1">
                    <a:lumMod val="85000"/>
                  </a:schemeClr>
                </a:solidFill>
              </a:rPr>
              <a:t>国立天文台</a:t>
            </a:r>
            <a:r>
              <a:rPr lang="en-US" altLang="ja-JP" sz="2400" dirty="0">
                <a:solidFill>
                  <a:schemeClr val="tx1">
                    <a:lumMod val="85000"/>
                  </a:schemeClr>
                </a:solidFill>
              </a:rPr>
              <a:t>), </a:t>
            </a:r>
            <a:r>
              <a:rPr lang="ja-JP" altLang="en-US" sz="2400" dirty="0">
                <a:solidFill>
                  <a:schemeClr val="tx1">
                    <a:lumMod val="85000"/>
                  </a:schemeClr>
                </a:solidFill>
              </a:rPr>
              <a:t>冨永望 </a:t>
            </a:r>
            <a:r>
              <a:rPr lang="en-US" altLang="ja-JP" sz="2400" dirty="0">
                <a:solidFill>
                  <a:schemeClr val="tx1">
                    <a:lumMod val="85000"/>
                  </a:schemeClr>
                </a:solidFill>
              </a:rPr>
              <a:t>(</a:t>
            </a:r>
            <a:r>
              <a:rPr lang="ja-JP" altLang="en-US" sz="2400" dirty="0">
                <a:solidFill>
                  <a:schemeClr val="tx1">
                    <a:lumMod val="85000"/>
                  </a:schemeClr>
                </a:solidFill>
              </a:rPr>
              <a:t>甲南大学</a:t>
            </a:r>
            <a:r>
              <a:rPr lang="en-US" altLang="ja-JP" sz="2400" dirty="0">
                <a:solidFill>
                  <a:schemeClr val="tx1">
                    <a:lumMod val="85000"/>
                  </a:schemeClr>
                </a:solidFill>
              </a:rPr>
              <a:t>) </a:t>
            </a:r>
            <a:r>
              <a:rPr lang="en-US" altLang="ja-JP" sz="2400" dirty="0" smtClean="0">
                <a:solidFill>
                  <a:schemeClr val="tx1">
                    <a:lumMod val="85000"/>
                  </a:schemeClr>
                </a:solidFill>
              </a:rPr>
              <a:t>,</a:t>
            </a:r>
          </a:p>
          <a:p>
            <a:r>
              <a:rPr lang="ja-JP" altLang="en-US" sz="2400" dirty="0" smtClean="0">
                <a:solidFill>
                  <a:schemeClr val="tx1">
                    <a:lumMod val="85000"/>
                  </a:schemeClr>
                </a:solidFill>
              </a:rPr>
              <a:t>木曽超広視野</a:t>
            </a:r>
            <a:r>
              <a:rPr lang="en-US" altLang="ja-JP" sz="2400" dirty="0" smtClean="0">
                <a:solidFill>
                  <a:schemeClr val="tx1">
                    <a:lumMod val="85000"/>
                  </a:schemeClr>
                </a:solidFill>
              </a:rPr>
              <a:t>CMOS</a:t>
            </a:r>
            <a:r>
              <a:rPr lang="ja-JP" altLang="en-US" sz="2400" dirty="0" smtClean="0">
                <a:solidFill>
                  <a:schemeClr val="tx1">
                    <a:lumMod val="85000"/>
                  </a:schemeClr>
                </a:solidFill>
              </a:rPr>
              <a:t>カメラチーム</a:t>
            </a:r>
            <a:endParaRPr lang="ja-JP" altLang="en-US" sz="2400" dirty="0">
              <a:solidFill>
                <a:schemeClr val="tx1">
                  <a:lumMod val="85000"/>
                </a:schemeClr>
              </a:solidFill>
            </a:endParaRPr>
          </a:p>
          <a:p>
            <a:endParaRPr kumimoji="1" lang="ja-JP" altLang="en-US" sz="2400" dirty="0">
              <a:solidFill>
                <a:schemeClr val="tx1">
                  <a:lumMod val="85000"/>
                </a:schemeClr>
              </a:solidFill>
            </a:endParaRPr>
          </a:p>
        </p:txBody>
      </p:sp>
    </p:spTree>
    <p:extLst>
      <p:ext uri="{BB962C8B-B14F-4D97-AF65-F5344CB8AC3E}">
        <p14:creationId xmlns:p14="http://schemas.microsoft.com/office/powerpoint/2010/main" val="8826143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データ取得部のベースデザイン</a:t>
            </a:r>
            <a:endParaRPr kumimoji="1" lang="ja-JP" altLang="en-US" dirty="0"/>
          </a:p>
        </p:txBody>
      </p:sp>
      <p:sp>
        <p:nvSpPr>
          <p:cNvPr id="3" name="コンテンツ プレースホルダー 2"/>
          <p:cNvSpPr>
            <a:spLocks noGrp="1"/>
          </p:cNvSpPr>
          <p:nvPr>
            <p:ph idx="1"/>
          </p:nvPr>
        </p:nvSpPr>
        <p:spPr>
          <a:xfrm>
            <a:off x="195826" y="4752641"/>
            <a:ext cx="8229600" cy="1761158"/>
          </a:xfrm>
        </p:spPr>
        <p:txBody>
          <a:bodyPr>
            <a:normAutofit/>
          </a:bodyPr>
          <a:lstStyle/>
          <a:p>
            <a:pPr marL="0" indent="0">
              <a:buNone/>
            </a:pPr>
            <a:r>
              <a:rPr kumimoji="1" lang="en-US" altLang="ja-JP" sz="2400" dirty="0" smtClean="0"/>
              <a:t>①</a:t>
            </a:r>
            <a:r>
              <a:rPr kumimoji="1" lang="ja-JP" altLang="en-US" sz="2400" dirty="0" smtClean="0"/>
              <a:t>観測用</a:t>
            </a:r>
            <a:r>
              <a:rPr lang="en-US" altLang="ja-JP" sz="2400" dirty="0" smtClean="0"/>
              <a:t>PC</a:t>
            </a:r>
            <a:r>
              <a:rPr lang="ja-JP" altLang="en-US" sz="2400" dirty="0" smtClean="0"/>
              <a:t>　</a:t>
            </a:r>
            <a:r>
              <a:rPr lang="en-US" altLang="ja-JP" sz="2400" dirty="0" smtClean="0"/>
              <a:t> 5</a:t>
            </a:r>
            <a:r>
              <a:rPr lang="ja-JP" altLang="en-US" sz="2400" dirty="0" smtClean="0"/>
              <a:t>台（</a:t>
            </a:r>
            <a:r>
              <a:rPr lang="en-US" altLang="ja-JP" sz="2400" dirty="0" smtClean="0"/>
              <a:t>2TB SSD </a:t>
            </a:r>
            <a:r>
              <a:rPr lang="ja-JP" altLang="en-US" sz="2400" dirty="0" smtClean="0"/>
              <a:t>各</a:t>
            </a:r>
            <a:r>
              <a:rPr lang="en-US" altLang="ja-JP" sz="2400" dirty="0" smtClean="0"/>
              <a:t>4</a:t>
            </a:r>
            <a:r>
              <a:rPr lang="ja-JP" altLang="en-US" sz="2400" dirty="0" smtClean="0"/>
              <a:t>台搭載）</a:t>
            </a:r>
            <a:endParaRPr lang="en-US" altLang="ja-JP" sz="2400" dirty="0" smtClean="0"/>
          </a:p>
          <a:p>
            <a:pPr marL="0" indent="0">
              <a:buNone/>
            </a:pPr>
            <a:r>
              <a:rPr kumimoji="1" lang="en-US" altLang="ja-JP" sz="2400" dirty="0" smtClean="0"/>
              <a:t>②</a:t>
            </a:r>
            <a:r>
              <a:rPr kumimoji="1" lang="ja-JP" altLang="en-US" sz="2400" dirty="0" smtClean="0"/>
              <a:t>１次サーバ　</a:t>
            </a:r>
            <a:r>
              <a:rPr kumimoji="1" lang="en-US" altLang="ja-JP" sz="2400" dirty="0" smtClean="0"/>
              <a:t>5</a:t>
            </a:r>
            <a:r>
              <a:rPr kumimoji="1" lang="ja-JP" altLang="en-US" sz="2400" dirty="0" smtClean="0"/>
              <a:t>台（</a:t>
            </a:r>
            <a:r>
              <a:rPr lang="en-US" altLang="ja-JP" sz="2400" dirty="0" smtClean="0"/>
              <a:t>4</a:t>
            </a:r>
            <a:r>
              <a:rPr kumimoji="1" lang="en-US" altLang="ja-JP" sz="2400" dirty="0" smtClean="0"/>
              <a:t>TB HDD </a:t>
            </a:r>
            <a:r>
              <a:rPr kumimoji="1" lang="ja-JP" altLang="en-US" sz="2400" dirty="0" smtClean="0"/>
              <a:t>各</a:t>
            </a:r>
            <a:r>
              <a:rPr lang="en-US" altLang="ja-JP" sz="2400" dirty="0" smtClean="0"/>
              <a:t>15</a:t>
            </a:r>
            <a:r>
              <a:rPr lang="ja-JP" altLang="en-US" sz="2400" dirty="0" smtClean="0"/>
              <a:t>台搭載</a:t>
            </a:r>
            <a:r>
              <a:rPr kumimoji="1" lang="ja-JP" altLang="en-US" sz="2400" dirty="0" smtClean="0"/>
              <a:t>）</a:t>
            </a:r>
            <a:endParaRPr kumimoji="1" lang="en-US" altLang="ja-JP" sz="2400" dirty="0" smtClean="0"/>
          </a:p>
          <a:p>
            <a:pPr marL="0" indent="0">
              <a:buNone/>
            </a:pPr>
            <a:r>
              <a:rPr lang="en-US" altLang="ja-JP" sz="2400" dirty="0" smtClean="0"/>
              <a:t>③</a:t>
            </a:r>
            <a:r>
              <a:rPr lang="ja-JP" altLang="en-US" sz="2400" dirty="0" smtClean="0"/>
              <a:t>２次サーバ　</a:t>
            </a:r>
            <a:r>
              <a:rPr lang="en-US" altLang="ja-JP" sz="2400" dirty="0" smtClean="0"/>
              <a:t>5</a:t>
            </a:r>
            <a:r>
              <a:rPr lang="ja-JP" altLang="en-US" sz="2400" dirty="0" smtClean="0"/>
              <a:t>台（</a:t>
            </a:r>
            <a:r>
              <a:rPr lang="en-US" altLang="ja-JP" sz="2400" dirty="0" smtClean="0"/>
              <a:t>4TB HDD </a:t>
            </a:r>
            <a:r>
              <a:rPr lang="ja-JP" altLang="en-US" sz="2400" dirty="0" smtClean="0"/>
              <a:t>各</a:t>
            </a:r>
            <a:r>
              <a:rPr lang="en-US" altLang="ja-JP" sz="2400" dirty="0" smtClean="0"/>
              <a:t>15</a:t>
            </a:r>
            <a:r>
              <a:rPr lang="ja-JP" altLang="en-US" sz="2400" dirty="0" smtClean="0"/>
              <a:t>台搭載）</a:t>
            </a:r>
            <a:endParaRPr kumimoji="1" lang="ja-JP" altLang="en-US" sz="2400" dirty="0"/>
          </a:p>
        </p:txBody>
      </p:sp>
      <p:sp>
        <p:nvSpPr>
          <p:cNvPr id="41" name="角丸四角形吹き出し 40"/>
          <p:cNvSpPr/>
          <p:nvPr/>
        </p:nvSpPr>
        <p:spPr>
          <a:xfrm>
            <a:off x="3581429" y="3642385"/>
            <a:ext cx="2463504" cy="995261"/>
          </a:xfrm>
          <a:prstGeom prst="wedgeRoundRectCallout">
            <a:avLst>
              <a:gd name="adj1" fmla="val -36654"/>
              <a:gd name="adj2" fmla="val -78559"/>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solidFill>
                  <a:schemeClr val="bg1"/>
                </a:solidFill>
              </a:rPr>
              <a:t>生データ一時保存</a:t>
            </a:r>
            <a:endParaRPr kumimoji="1" lang="en-US" altLang="ja-JP" dirty="0" smtClean="0">
              <a:solidFill>
                <a:schemeClr val="bg1"/>
              </a:solidFill>
            </a:endParaRPr>
          </a:p>
          <a:p>
            <a:pPr algn="ctr"/>
            <a:r>
              <a:rPr kumimoji="1" lang="en-US" altLang="ja-JP" dirty="0" smtClean="0">
                <a:solidFill>
                  <a:schemeClr val="bg1"/>
                </a:solidFill>
              </a:rPr>
              <a:t>Data reduction</a:t>
            </a:r>
          </a:p>
          <a:p>
            <a:pPr algn="ctr"/>
            <a:r>
              <a:rPr kumimoji="1" lang="en-US" altLang="ja-JP" dirty="0" smtClean="0">
                <a:solidFill>
                  <a:schemeClr val="bg1"/>
                </a:solidFill>
              </a:rPr>
              <a:t>⇒ 1/50 </a:t>
            </a:r>
            <a:r>
              <a:rPr kumimoji="1" lang="ja-JP" altLang="en-US" dirty="0" smtClean="0">
                <a:solidFill>
                  <a:schemeClr val="bg1"/>
                </a:solidFill>
              </a:rPr>
              <a:t>（検討中）</a:t>
            </a:r>
            <a:endParaRPr kumimoji="1" lang="ja-JP" altLang="en-US" dirty="0">
              <a:solidFill>
                <a:schemeClr val="bg1"/>
              </a:solidFill>
            </a:endParaRPr>
          </a:p>
        </p:txBody>
      </p:sp>
      <p:sp>
        <p:nvSpPr>
          <p:cNvPr id="42" name="角丸四角形吹き出し 41"/>
          <p:cNvSpPr/>
          <p:nvPr/>
        </p:nvSpPr>
        <p:spPr>
          <a:xfrm>
            <a:off x="637064" y="3934333"/>
            <a:ext cx="2615904" cy="692695"/>
          </a:xfrm>
          <a:prstGeom prst="wedgeRoundRectCallout">
            <a:avLst>
              <a:gd name="adj1" fmla="val 25026"/>
              <a:gd name="adj2" fmla="val -102124"/>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solidFill>
                  <a:schemeClr val="bg1"/>
                </a:solidFill>
              </a:rPr>
              <a:t>~5.2TB/night/PC</a:t>
            </a:r>
          </a:p>
          <a:p>
            <a:pPr algn="ctr"/>
            <a:r>
              <a:rPr kumimoji="1" lang="en-US" altLang="ja-JP" dirty="0" smtClean="0">
                <a:solidFill>
                  <a:schemeClr val="bg1"/>
                </a:solidFill>
              </a:rPr>
              <a:t>× 5</a:t>
            </a:r>
            <a:r>
              <a:rPr kumimoji="1" lang="ja-JP" altLang="en-US" dirty="0" smtClean="0">
                <a:solidFill>
                  <a:schemeClr val="bg1"/>
                </a:solidFill>
              </a:rPr>
              <a:t>台</a:t>
            </a:r>
            <a:r>
              <a:rPr kumimoji="1" lang="en-US" altLang="ja-JP" dirty="0" smtClean="0">
                <a:solidFill>
                  <a:schemeClr val="bg1"/>
                </a:solidFill>
              </a:rPr>
              <a:t> ⇒</a:t>
            </a:r>
            <a:r>
              <a:rPr kumimoji="1" lang="en-US" altLang="ja-JP" dirty="0">
                <a:solidFill>
                  <a:schemeClr val="bg1"/>
                </a:solidFill>
              </a:rPr>
              <a:t> </a:t>
            </a:r>
            <a:r>
              <a:rPr kumimoji="1" lang="en-US" altLang="ja-JP" dirty="0" smtClean="0">
                <a:solidFill>
                  <a:schemeClr val="bg1"/>
                </a:solidFill>
              </a:rPr>
              <a:t>~27 TB/night</a:t>
            </a:r>
            <a:endParaRPr kumimoji="1" lang="ja-JP" altLang="en-US" dirty="0">
              <a:solidFill>
                <a:schemeClr val="bg1"/>
              </a:solidFill>
            </a:endParaRPr>
          </a:p>
        </p:txBody>
      </p:sp>
      <p:grpSp>
        <p:nvGrpSpPr>
          <p:cNvPr id="76" name="図形グループ 75"/>
          <p:cNvGrpSpPr/>
          <p:nvPr/>
        </p:nvGrpSpPr>
        <p:grpSpPr>
          <a:xfrm>
            <a:off x="512128" y="1214666"/>
            <a:ext cx="8112711" cy="2427719"/>
            <a:chOff x="512128" y="1214666"/>
            <a:chExt cx="8112711" cy="2427719"/>
          </a:xfrm>
        </p:grpSpPr>
        <p:grpSp>
          <p:nvGrpSpPr>
            <p:cNvPr id="77" name="図形グループ 76"/>
            <p:cNvGrpSpPr/>
            <p:nvPr/>
          </p:nvGrpSpPr>
          <p:grpSpPr>
            <a:xfrm>
              <a:off x="512128" y="1645970"/>
              <a:ext cx="8112711" cy="1996415"/>
              <a:chOff x="858297" y="1926174"/>
              <a:chExt cx="7259719" cy="1771106"/>
            </a:xfrm>
            <a:effectLst/>
          </p:grpSpPr>
          <p:grpSp>
            <p:nvGrpSpPr>
              <p:cNvPr id="81" name="図形グループ 80"/>
              <p:cNvGrpSpPr/>
              <p:nvPr/>
            </p:nvGrpSpPr>
            <p:grpSpPr>
              <a:xfrm>
                <a:off x="858297" y="1926174"/>
                <a:ext cx="7259719" cy="1734025"/>
                <a:chOff x="858297" y="1926174"/>
                <a:chExt cx="7259719" cy="1734025"/>
              </a:xfrm>
            </p:grpSpPr>
            <p:grpSp>
              <p:nvGrpSpPr>
                <p:cNvPr id="85" name="図形グループ 84"/>
                <p:cNvGrpSpPr/>
                <p:nvPr/>
              </p:nvGrpSpPr>
              <p:grpSpPr>
                <a:xfrm>
                  <a:off x="858297" y="1926174"/>
                  <a:ext cx="7259719" cy="1734025"/>
                  <a:chOff x="858297" y="1926174"/>
                  <a:chExt cx="7259719" cy="1734025"/>
                </a:xfrm>
              </p:grpSpPr>
              <p:sp>
                <p:nvSpPr>
                  <p:cNvPr id="89" name="円/楕円 88"/>
                  <p:cNvSpPr/>
                  <p:nvPr/>
                </p:nvSpPr>
                <p:spPr>
                  <a:xfrm>
                    <a:off x="858297" y="2644649"/>
                    <a:ext cx="3005017" cy="101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90" name="平行四辺形 89"/>
                  <p:cNvSpPr/>
                  <p:nvPr/>
                </p:nvSpPr>
                <p:spPr>
                  <a:xfrm>
                    <a:off x="3081961" y="3161742"/>
                    <a:ext cx="1023828" cy="429936"/>
                  </a:xfrm>
                  <a:prstGeom prst="parallelogram">
                    <a:avLst>
                      <a:gd name="adj" fmla="val 9733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grpSp>
                <p:nvGrpSpPr>
                  <p:cNvPr id="91" name="図形グループ 90"/>
                  <p:cNvGrpSpPr/>
                  <p:nvPr/>
                </p:nvGrpSpPr>
                <p:grpSpPr>
                  <a:xfrm>
                    <a:off x="1735803" y="2476258"/>
                    <a:ext cx="1263050" cy="812440"/>
                    <a:chOff x="1583614" y="2689926"/>
                    <a:chExt cx="1316260" cy="846666"/>
                  </a:xfrm>
                  <a:effectLst/>
                </p:grpSpPr>
                <p:sp>
                  <p:nvSpPr>
                    <p:cNvPr id="107" name="円柱 106"/>
                    <p:cNvSpPr/>
                    <p:nvPr/>
                  </p:nvSpPr>
                  <p:spPr>
                    <a:xfrm>
                      <a:off x="1798394" y="2689926"/>
                      <a:ext cx="1027356" cy="846666"/>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8" name="円/楕円 107"/>
                    <p:cNvSpPr/>
                    <p:nvPr/>
                  </p:nvSpPr>
                  <p:spPr>
                    <a:xfrm rot="19670516">
                      <a:off x="1583614" y="2697723"/>
                      <a:ext cx="1316260" cy="6464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grpSp>
                <p:nvGrpSpPr>
                  <p:cNvPr id="92" name="図形グループ 91"/>
                  <p:cNvGrpSpPr/>
                  <p:nvPr/>
                </p:nvGrpSpPr>
                <p:grpSpPr>
                  <a:xfrm rot="900000">
                    <a:off x="1110390" y="2115872"/>
                    <a:ext cx="1577750" cy="703905"/>
                    <a:chOff x="913962" y="3157605"/>
                    <a:chExt cx="1644218" cy="733559"/>
                  </a:xfrm>
                  <a:effectLst/>
                </p:grpSpPr>
                <p:sp>
                  <p:nvSpPr>
                    <p:cNvPr id="102" name="台形 101"/>
                    <p:cNvSpPr/>
                    <p:nvPr/>
                  </p:nvSpPr>
                  <p:spPr>
                    <a:xfrm rot="18000000">
                      <a:off x="1745616" y="3291423"/>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3" name="平行四辺形 102"/>
                    <p:cNvSpPr/>
                    <p:nvPr/>
                  </p:nvSpPr>
                  <p:spPr>
                    <a:xfrm>
                      <a:off x="2095500" y="3481917"/>
                      <a:ext cx="462680" cy="409247"/>
                    </a:xfrm>
                    <a:prstGeom prst="parallelogram">
                      <a:avLst>
                        <a:gd name="adj" fmla="val 5473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sp>
                  <p:nvSpPr>
                    <p:cNvPr id="104" name="円柱 103"/>
                    <p:cNvSpPr/>
                    <p:nvPr/>
                  </p:nvSpPr>
                  <p:spPr>
                    <a:xfrm rot="16687793">
                      <a:off x="1347878" y="2723689"/>
                      <a:ext cx="529167" cy="139700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5" name="台形 104"/>
                    <p:cNvSpPr/>
                    <p:nvPr/>
                  </p:nvSpPr>
                  <p:spPr>
                    <a:xfrm rot="18000000">
                      <a:off x="1968501" y="3291422"/>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6" name="円/楕円 105"/>
                    <p:cNvSpPr/>
                    <p:nvPr/>
                  </p:nvSpPr>
                  <p:spPr>
                    <a:xfrm>
                      <a:off x="1883835" y="3302002"/>
                      <a:ext cx="317500" cy="3175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sp>
                <p:nvSpPr>
                  <p:cNvPr id="93" name="直方体 92"/>
                  <p:cNvSpPr/>
                  <p:nvPr/>
                </p:nvSpPr>
                <p:spPr>
                  <a:xfrm>
                    <a:off x="6014995" y="1926174"/>
                    <a:ext cx="2103021" cy="1665504"/>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94" name="直方体 93"/>
                  <p:cNvSpPr/>
                  <p:nvPr/>
                </p:nvSpPr>
                <p:spPr>
                  <a:xfrm>
                    <a:off x="2603574" y="2951509"/>
                    <a:ext cx="324151" cy="430927"/>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000" dirty="0"/>
                  </a:p>
                </p:txBody>
              </p:sp>
              <p:sp>
                <p:nvSpPr>
                  <p:cNvPr id="95" name="直方体 94"/>
                  <p:cNvSpPr/>
                  <p:nvPr/>
                </p:nvSpPr>
                <p:spPr>
                  <a:xfrm>
                    <a:off x="3489820" y="2961664"/>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sp>
                <p:nvSpPr>
                  <p:cNvPr id="96" name="直方体 95"/>
                  <p:cNvSpPr/>
                  <p:nvPr/>
                </p:nvSpPr>
                <p:spPr>
                  <a:xfrm>
                    <a:off x="6428522" y="2951509"/>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cxnSp>
                <p:nvCxnSpPr>
                  <p:cNvPr id="97" name="直線コネクタ 96"/>
                  <p:cNvCxnSpPr/>
                  <p:nvPr/>
                </p:nvCxnSpPr>
                <p:spPr>
                  <a:xfrm>
                    <a:off x="3885060" y="3288698"/>
                    <a:ext cx="687855"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5060379" y="3288698"/>
                    <a:ext cx="1368144"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a:off x="4379111" y="3288698"/>
                    <a:ext cx="802279" cy="0"/>
                  </a:xfrm>
                  <a:prstGeom prst="line">
                    <a:avLst/>
                  </a:prstGeom>
                  <a:ln w="38100" cap="flat" cmpd="sng">
                    <a:solidFill>
                      <a:srgbClr val="FF5579"/>
                    </a:solidFill>
                    <a:prstDash val="sysDot"/>
                  </a:ln>
                  <a:effectLst/>
                </p:spPr>
                <p:style>
                  <a:lnRef idx="2">
                    <a:schemeClr val="accent1"/>
                  </a:lnRef>
                  <a:fillRef idx="0">
                    <a:schemeClr val="accent1"/>
                  </a:fillRef>
                  <a:effectRef idx="1">
                    <a:schemeClr val="accent1"/>
                  </a:effectRef>
                  <a:fontRef idx="minor">
                    <a:schemeClr val="tx1"/>
                  </a:fontRef>
                </p:style>
              </p:cxnSp>
              <p:sp>
                <p:nvSpPr>
                  <p:cNvPr id="100" name="直方体 99"/>
                  <p:cNvSpPr/>
                  <p:nvPr/>
                </p:nvSpPr>
                <p:spPr>
                  <a:xfrm>
                    <a:off x="3081960" y="2476258"/>
                    <a:ext cx="1023829" cy="1094189"/>
                  </a:xfrm>
                  <a:prstGeom prst="cube">
                    <a:avLst>
                      <a:gd name="adj" fmla="val 41824"/>
                    </a:avLst>
                  </a:prstGeom>
                  <a:noFill/>
                  <a:ln w="28575" cmpd="sng">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cxnSp>
                <p:nvCxnSpPr>
                  <p:cNvPr id="101" name="直線コネクタ 100"/>
                  <p:cNvCxnSpPr/>
                  <p:nvPr/>
                </p:nvCxnSpPr>
                <p:spPr>
                  <a:xfrm>
                    <a:off x="2928918" y="3282979"/>
                    <a:ext cx="556073"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cxnSp>
              <p:nvCxnSpPr>
                <p:cNvPr id="86" name="直線コネクタ 85"/>
                <p:cNvCxnSpPr/>
                <p:nvPr/>
              </p:nvCxnSpPr>
              <p:spPr>
                <a:xfrm>
                  <a:off x="1698903" y="2495789"/>
                  <a:ext cx="231556" cy="9565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a:off x="1923909" y="2591444"/>
                  <a:ext cx="0" cy="69153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1899036" y="3282979"/>
                  <a:ext cx="696398"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sp>
            <p:nvSpPr>
              <p:cNvPr id="82" name="テキスト ボックス 81"/>
              <p:cNvSpPr txBox="1"/>
              <p:nvPr/>
            </p:nvSpPr>
            <p:spPr>
              <a:xfrm>
                <a:off x="2550303" y="3358726"/>
                <a:ext cx="389850" cy="338554"/>
              </a:xfrm>
              <a:prstGeom prst="rect">
                <a:avLst/>
              </a:prstGeom>
              <a:noFill/>
              <a:effectLst/>
            </p:spPr>
            <p:txBody>
              <a:bodyPr wrap="none" rtlCol="0">
                <a:spAutoFit/>
              </a:bodyPr>
              <a:lstStyle/>
              <a:p>
                <a:r>
                  <a:rPr kumimoji="1" lang="en-US" altLang="ja-JP" sz="1600" dirty="0" smtClean="0">
                    <a:solidFill>
                      <a:srgbClr val="F9FFEE"/>
                    </a:solidFill>
                  </a:rPr>
                  <a:t>①</a:t>
                </a:r>
                <a:endParaRPr kumimoji="1" lang="ja-JP" altLang="en-US" sz="1600" dirty="0">
                  <a:solidFill>
                    <a:srgbClr val="F9FFEE"/>
                  </a:solidFill>
                </a:endParaRPr>
              </a:p>
            </p:txBody>
          </p:sp>
          <p:sp>
            <p:nvSpPr>
              <p:cNvPr id="83" name="テキスト ボックス 82"/>
              <p:cNvSpPr txBox="1"/>
              <p:nvPr/>
            </p:nvSpPr>
            <p:spPr>
              <a:xfrm>
                <a:off x="3738437" y="2675794"/>
                <a:ext cx="389850" cy="338554"/>
              </a:xfrm>
              <a:prstGeom prst="rect">
                <a:avLst/>
              </a:prstGeom>
              <a:noFill/>
              <a:effectLst/>
            </p:spPr>
            <p:txBody>
              <a:bodyPr wrap="none" rtlCol="0">
                <a:spAutoFit/>
              </a:bodyPr>
              <a:lstStyle/>
              <a:p>
                <a:r>
                  <a:rPr kumimoji="1" lang="en-US" altLang="ja-JP" sz="1600" dirty="0" smtClean="0">
                    <a:solidFill>
                      <a:srgbClr val="F9FFEE"/>
                    </a:solidFill>
                  </a:rPr>
                  <a:t>②</a:t>
                </a:r>
                <a:endParaRPr kumimoji="1" lang="ja-JP" altLang="en-US" sz="1600" dirty="0">
                  <a:solidFill>
                    <a:srgbClr val="F9FFEE"/>
                  </a:solidFill>
                </a:endParaRPr>
              </a:p>
            </p:txBody>
          </p:sp>
          <p:sp>
            <p:nvSpPr>
              <p:cNvPr id="84" name="テキスト ボックス 83"/>
              <p:cNvSpPr txBox="1"/>
              <p:nvPr/>
            </p:nvSpPr>
            <p:spPr>
              <a:xfrm>
                <a:off x="6696022" y="3272917"/>
                <a:ext cx="389850" cy="338554"/>
              </a:xfrm>
              <a:prstGeom prst="rect">
                <a:avLst/>
              </a:prstGeom>
              <a:noFill/>
              <a:effectLst/>
            </p:spPr>
            <p:txBody>
              <a:bodyPr wrap="none" rtlCol="0">
                <a:spAutoFit/>
              </a:bodyPr>
              <a:lstStyle/>
              <a:p>
                <a:r>
                  <a:rPr kumimoji="1" lang="en-US" altLang="ja-JP" sz="1600" dirty="0" smtClean="0">
                    <a:solidFill>
                      <a:srgbClr val="F9FFEE"/>
                    </a:solidFill>
                  </a:rPr>
                  <a:t>③</a:t>
                </a:r>
                <a:endParaRPr kumimoji="1" lang="ja-JP" altLang="en-US" sz="1600" dirty="0">
                  <a:solidFill>
                    <a:srgbClr val="F9FFEE"/>
                  </a:solidFill>
                </a:endParaRPr>
              </a:p>
            </p:txBody>
          </p:sp>
        </p:grpSp>
        <p:sp>
          <p:nvSpPr>
            <p:cNvPr id="78" name="テキスト ボックス 77"/>
            <p:cNvSpPr txBox="1"/>
            <p:nvPr/>
          </p:nvSpPr>
          <p:spPr>
            <a:xfrm>
              <a:off x="1623724" y="1399332"/>
              <a:ext cx="877163" cy="369332"/>
            </a:xfrm>
            <a:prstGeom prst="rect">
              <a:avLst/>
            </a:prstGeom>
            <a:noFill/>
            <a:ln w="38100" cmpd="sng">
              <a:noFill/>
            </a:ln>
          </p:spPr>
          <p:txBody>
            <a:bodyPr wrap="none" rtlCol="0">
              <a:spAutoFit/>
            </a:bodyPr>
            <a:lstStyle/>
            <a:p>
              <a:r>
                <a:rPr kumimoji="1" lang="ja-JP" altLang="en-US" dirty="0" smtClean="0"/>
                <a:t>ドーム</a:t>
              </a:r>
              <a:endParaRPr kumimoji="1" lang="ja-JP" altLang="en-US" dirty="0"/>
            </a:p>
          </p:txBody>
        </p:sp>
        <p:sp>
          <p:nvSpPr>
            <p:cNvPr id="79" name="テキスト ボックス 78"/>
            <p:cNvSpPr txBox="1"/>
            <p:nvPr/>
          </p:nvSpPr>
          <p:spPr>
            <a:xfrm>
              <a:off x="6478951" y="1214666"/>
              <a:ext cx="646331" cy="369332"/>
            </a:xfrm>
            <a:prstGeom prst="rect">
              <a:avLst/>
            </a:prstGeom>
            <a:noFill/>
            <a:ln w="38100" cmpd="sng">
              <a:noFill/>
            </a:ln>
          </p:spPr>
          <p:txBody>
            <a:bodyPr wrap="none" rtlCol="0">
              <a:spAutoFit/>
            </a:bodyPr>
            <a:lstStyle/>
            <a:p>
              <a:r>
                <a:rPr kumimoji="1" lang="ja-JP" altLang="en-US" dirty="0" smtClean="0"/>
                <a:t>本館</a:t>
              </a:r>
              <a:endParaRPr kumimoji="1" lang="ja-JP" altLang="en-US" dirty="0"/>
            </a:p>
          </p:txBody>
        </p:sp>
        <p:sp>
          <p:nvSpPr>
            <p:cNvPr id="80" name="テキスト ボックス 79"/>
            <p:cNvSpPr txBox="1"/>
            <p:nvPr/>
          </p:nvSpPr>
          <p:spPr>
            <a:xfrm>
              <a:off x="3315342" y="1832804"/>
              <a:ext cx="877163" cy="369332"/>
            </a:xfrm>
            <a:prstGeom prst="rect">
              <a:avLst/>
            </a:prstGeom>
            <a:noFill/>
            <a:ln w="38100" cmpd="sng">
              <a:noFill/>
            </a:ln>
          </p:spPr>
          <p:txBody>
            <a:bodyPr wrap="none" rtlCol="0">
              <a:spAutoFit/>
            </a:bodyPr>
            <a:lstStyle/>
            <a:p>
              <a:r>
                <a:rPr kumimoji="1" lang="ja-JP" altLang="en-US" dirty="0" smtClean="0"/>
                <a:t>制御室</a:t>
              </a:r>
              <a:endParaRPr kumimoji="1" lang="ja-JP" altLang="en-US" dirty="0"/>
            </a:p>
          </p:txBody>
        </p:sp>
      </p:grpSp>
      <p:sp>
        <p:nvSpPr>
          <p:cNvPr id="38" name="角丸四角形 37"/>
          <p:cNvSpPr/>
          <p:nvPr/>
        </p:nvSpPr>
        <p:spPr>
          <a:xfrm>
            <a:off x="3152730" y="2499248"/>
            <a:ext cx="4318692" cy="1101340"/>
          </a:xfrm>
          <a:prstGeom prst="roundRect">
            <a:avLst/>
          </a:prstGeom>
          <a:noFill/>
          <a:ln w="57150" cmpd="sng">
            <a:solidFill>
              <a:srgbClr val="FF2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58345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１次サーバ</a:t>
            </a:r>
            <a:r>
              <a:rPr kumimoji="1" lang="en-US" altLang="ja-JP" dirty="0" smtClean="0"/>
              <a:t>〜</a:t>
            </a:r>
            <a:r>
              <a:rPr kumimoji="1" lang="ja-JP" altLang="en-US" dirty="0" smtClean="0"/>
              <a:t>２次サーバ</a:t>
            </a:r>
            <a:endParaRPr kumimoji="1" lang="ja-JP" altLang="en-US" dirty="0"/>
          </a:p>
        </p:txBody>
      </p:sp>
      <p:sp>
        <p:nvSpPr>
          <p:cNvPr id="3" name="コンテンツ プレースホルダー 2"/>
          <p:cNvSpPr>
            <a:spLocks noGrp="1"/>
          </p:cNvSpPr>
          <p:nvPr>
            <p:ph idx="1"/>
          </p:nvPr>
        </p:nvSpPr>
        <p:spPr>
          <a:xfrm>
            <a:off x="457200" y="3649565"/>
            <a:ext cx="8229600" cy="2943302"/>
          </a:xfrm>
        </p:spPr>
        <p:txBody>
          <a:bodyPr/>
          <a:lstStyle/>
          <a:p>
            <a:r>
              <a:rPr kumimoji="1" lang="en-US" altLang="ja-JP" dirty="0" smtClean="0"/>
              <a:t>Reduction</a:t>
            </a:r>
            <a:r>
              <a:rPr kumimoji="1" lang="ja-JP" altLang="en-US" dirty="0" smtClean="0"/>
              <a:t>済データ</a:t>
            </a:r>
            <a:r>
              <a:rPr kumimoji="1" lang="en-US" altLang="ja-JP" dirty="0" smtClean="0"/>
              <a:t>~0.5 TB/night</a:t>
            </a:r>
            <a:r>
              <a:rPr kumimoji="1" lang="ja-JP" altLang="en-US" dirty="0" smtClean="0"/>
              <a:t>の転送</a:t>
            </a:r>
            <a:endParaRPr kumimoji="1" lang="en-US" altLang="ja-JP" dirty="0" smtClean="0"/>
          </a:p>
          <a:p>
            <a:pPr lvl="1"/>
            <a:r>
              <a:rPr kumimoji="1" lang="ja-JP" altLang="en-US" dirty="0" smtClean="0"/>
              <a:t>観測中に転送可能</a:t>
            </a:r>
            <a:endParaRPr kumimoji="1" lang="en-US" altLang="ja-JP" dirty="0" smtClean="0"/>
          </a:p>
          <a:p>
            <a:r>
              <a:rPr kumimoji="1" lang="ja-JP" altLang="en-US" dirty="0" smtClean="0"/>
              <a:t>２次サーバでデータの長期保存</a:t>
            </a:r>
            <a:endParaRPr kumimoji="1" lang="en-US" altLang="ja-JP" dirty="0" smtClean="0"/>
          </a:p>
          <a:p>
            <a:pPr lvl="1"/>
            <a:r>
              <a:rPr lang="en-US" altLang="ja-JP" dirty="0" smtClean="0"/>
              <a:t>50 sec</a:t>
            </a:r>
            <a:r>
              <a:rPr lang="ja-JP" altLang="en-US" dirty="0" smtClean="0"/>
              <a:t>積分データ</a:t>
            </a:r>
            <a:endParaRPr lang="en-US" altLang="ja-JP" dirty="0" smtClean="0"/>
          </a:p>
          <a:p>
            <a:pPr lvl="1"/>
            <a:r>
              <a:rPr kumimoji="1" lang="en-US" altLang="ja-JP" dirty="0" smtClean="0"/>
              <a:t>60 TB × 5 = 300 TB ⇒ ~600</a:t>
            </a:r>
            <a:r>
              <a:rPr kumimoji="1" lang="ja-JP" altLang="en-US" dirty="0" smtClean="0"/>
              <a:t>日分保存可能</a:t>
            </a:r>
            <a:endParaRPr kumimoji="1" lang="en-US" altLang="ja-JP" dirty="0" smtClean="0"/>
          </a:p>
        </p:txBody>
      </p:sp>
      <p:grpSp>
        <p:nvGrpSpPr>
          <p:cNvPr id="58" name="図形グループ 57"/>
          <p:cNvGrpSpPr/>
          <p:nvPr/>
        </p:nvGrpSpPr>
        <p:grpSpPr>
          <a:xfrm>
            <a:off x="376945" y="1493412"/>
            <a:ext cx="3414782" cy="1599901"/>
            <a:chOff x="461733" y="1213895"/>
            <a:chExt cx="3414782" cy="1599901"/>
          </a:xfrm>
        </p:grpSpPr>
        <p:grpSp>
          <p:nvGrpSpPr>
            <p:cNvPr id="42" name="図形グループ 41"/>
            <p:cNvGrpSpPr/>
            <p:nvPr/>
          </p:nvGrpSpPr>
          <p:grpSpPr>
            <a:xfrm>
              <a:off x="461733" y="1213895"/>
              <a:ext cx="3414782" cy="1599901"/>
              <a:chOff x="5659004" y="3355399"/>
              <a:chExt cx="3414782" cy="1599901"/>
            </a:xfrm>
          </p:grpSpPr>
          <p:sp>
            <p:nvSpPr>
              <p:cNvPr id="43" name="直方体 42"/>
              <p:cNvSpPr/>
              <p:nvPr/>
            </p:nvSpPr>
            <p:spPr>
              <a:xfrm>
                <a:off x="5659004" y="4473720"/>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4" name="直方体 43"/>
              <p:cNvSpPr/>
              <p:nvPr/>
            </p:nvSpPr>
            <p:spPr>
              <a:xfrm>
                <a:off x="5659004" y="4198550"/>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5" name="直方体 44"/>
              <p:cNvSpPr/>
              <p:nvPr/>
            </p:nvSpPr>
            <p:spPr>
              <a:xfrm>
                <a:off x="5659004" y="3926011"/>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6" name="直方体 45"/>
              <p:cNvSpPr/>
              <p:nvPr/>
            </p:nvSpPr>
            <p:spPr>
              <a:xfrm>
                <a:off x="5659004" y="3656028"/>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7" name="直方体 46"/>
              <p:cNvSpPr/>
              <p:nvPr/>
            </p:nvSpPr>
            <p:spPr>
              <a:xfrm>
                <a:off x="5659004" y="3387555"/>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8" name="直方体 47"/>
              <p:cNvSpPr/>
              <p:nvPr/>
            </p:nvSpPr>
            <p:spPr>
              <a:xfrm>
                <a:off x="8097080" y="4441564"/>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49" name="直方体 48"/>
              <p:cNvSpPr/>
              <p:nvPr/>
            </p:nvSpPr>
            <p:spPr>
              <a:xfrm>
                <a:off x="8097080" y="4166394"/>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50" name="直方体 49"/>
              <p:cNvSpPr/>
              <p:nvPr/>
            </p:nvSpPr>
            <p:spPr>
              <a:xfrm>
                <a:off x="8097080" y="3893855"/>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51" name="直方体 50"/>
              <p:cNvSpPr/>
              <p:nvPr/>
            </p:nvSpPr>
            <p:spPr>
              <a:xfrm>
                <a:off x="8097080" y="3623872"/>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52" name="直方体 51"/>
              <p:cNvSpPr/>
              <p:nvPr/>
            </p:nvSpPr>
            <p:spPr>
              <a:xfrm>
                <a:off x="8097080" y="3355399"/>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sp>
            <p:nvSpPr>
              <p:cNvPr id="53" name="右中かっこ 52"/>
              <p:cNvSpPr/>
              <p:nvPr/>
            </p:nvSpPr>
            <p:spPr>
              <a:xfrm>
                <a:off x="6561629" y="3380252"/>
                <a:ext cx="455123" cy="1542892"/>
              </a:xfrm>
              <a:prstGeom prst="rightBrac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54" name="右中かっこ 53"/>
              <p:cNvSpPr/>
              <p:nvPr/>
            </p:nvSpPr>
            <p:spPr>
              <a:xfrm flipH="1">
                <a:off x="7719521" y="3387555"/>
                <a:ext cx="376723" cy="1535589"/>
              </a:xfrm>
              <a:prstGeom prst="rightBrac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5" name="直線コネクタ 54"/>
              <p:cNvCxnSpPr>
                <a:stCxn id="53" idx="1"/>
                <a:endCxn id="54" idx="1"/>
              </p:cNvCxnSpPr>
              <p:nvPr/>
            </p:nvCxnSpPr>
            <p:spPr>
              <a:xfrm>
                <a:off x="7016752" y="4151698"/>
                <a:ext cx="702769" cy="3652"/>
              </a:xfrm>
              <a:prstGeom prst="line">
                <a:avLst/>
              </a:prstGeom>
              <a:ln w="38100" cmpd="sng">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56" name="直線矢印コネクタ 55"/>
            <p:cNvCxnSpPr/>
            <p:nvPr/>
          </p:nvCxnSpPr>
          <p:spPr>
            <a:xfrm>
              <a:off x="1891563" y="1499786"/>
              <a:ext cx="630687"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grpSp>
      <p:sp>
        <p:nvSpPr>
          <p:cNvPr id="57" name="直方体 56"/>
          <p:cNvSpPr/>
          <p:nvPr/>
        </p:nvSpPr>
        <p:spPr>
          <a:xfrm>
            <a:off x="4385167" y="1963948"/>
            <a:ext cx="976706" cy="481580"/>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p>
        </p:txBody>
      </p:sp>
      <p:cxnSp>
        <p:nvCxnSpPr>
          <p:cNvPr id="60" name="直線コネクタ 59"/>
          <p:cNvCxnSpPr/>
          <p:nvPr/>
        </p:nvCxnSpPr>
        <p:spPr>
          <a:xfrm>
            <a:off x="4106544" y="1313275"/>
            <a:ext cx="0" cy="1855162"/>
          </a:xfrm>
          <a:prstGeom prst="line">
            <a:avLst/>
          </a:prstGeom>
          <a:ln w="38100" cmpd="sng">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2" name="角丸四角形 61"/>
          <p:cNvSpPr/>
          <p:nvPr/>
        </p:nvSpPr>
        <p:spPr>
          <a:xfrm>
            <a:off x="5914250" y="1189440"/>
            <a:ext cx="3014858" cy="2108050"/>
          </a:xfrm>
          <a:prstGeom prst="roundRect">
            <a:avLst>
              <a:gd name="adj" fmla="val 850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p>
        </p:txBody>
      </p:sp>
      <p:sp>
        <p:nvSpPr>
          <p:cNvPr id="63" name="正方形/長方形 62"/>
          <p:cNvSpPr/>
          <p:nvPr/>
        </p:nvSpPr>
        <p:spPr>
          <a:xfrm>
            <a:off x="6149933" y="1370838"/>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4" name="正方形/長方形 63"/>
          <p:cNvSpPr/>
          <p:nvPr/>
        </p:nvSpPr>
        <p:spPr>
          <a:xfrm>
            <a:off x="6149933" y="1738854"/>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5" name="正方形/長方形 64"/>
          <p:cNvSpPr/>
          <p:nvPr/>
        </p:nvSpPr>
        <p:spPr>
          <a:xfrm>
            <a:off x="6145077" y="2115335"/>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6" name="正方形/長方形 65"/>
          <p:cNvSpPr/>
          <p:nvPr/>
        </p:nvSpPr>
        <p:spPr>
          <a:xfrm>
            <a:off x="6149933" y="2490573"/>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7" name="正方形/長方形 66"/>
          <p:cNvSpPr/>
          <p:nvPr/>
        </p:nvSpPr>
        <p:spPr>
          <a:xfrm>
            <a:off x="6149933" y="2857013"/>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8" name="正方形/長方形 67"/>
          <p:cNvSpPr/>
          <p:nvPr/>
        </p:nvSpPr>
        <p:spPr>
          <a:xfrm>
            <a:off x="7031293" y="1376643"/>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69" name="正方形/長方形 68"/>
          <p:cNvSpPr/>
          <p:nvPr/>
        </p:nvSpPr>
        <p:spPr>
          <a:xfrm>
            <a:off x="7031293" y="1744659"/>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0" name="正方形/長方形 69"/>
          <p:cNvSpPr/>
          <p:nvPr/>
        </p:nvSpPr>
        <p:spPr>
          <a:xfrm>
            <a:off x="7026437" y="2121138"/>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1" name="正方形/長方形 70"/>
          <p:cNvSpPr/>
          <p:nvPr/>
        </p:nvSpPr>
        <p:spPr>
          <a:xfrm>
            <a:off x="7031293" y="2496378"/>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2" name="正方形/長方形 71"/>
          <p:cNvSpPr/>
          <p:nvPr/>
        </p:nvSpPr>
        <p:spPr>
          <a:xfrm>
            <a:off x="7031293" y="2862817"/>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3" name="正方形/長方形 72"/>
          <p:cNvSpPr/>
          <p:nvPr/>
        </p:nvSpPr>
        <p:spPr>
          <a:xfrm>
            <a:off x="7913012" y="1370600"/>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4" name="正方形/長方形 73"/>
          <p:cNvSpPr/>
          <p:nvPr/>
        </p:nvSpPr>
        <p:spPr>
          <a:xfrm>
            <a:off x="7913012" y="1738616"/>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5" name="正方形/長方形 74"/>
          <p:cNvSpPr/>
          <p:nvPr/>
        </p:nvSpPr>
        <p:spPr>
          <a:xfrm>
            <a:off x="7908156" y="2115096"/>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6" name="正方形/長方形 75"/>
          <p:cNvSpPr/>
          <p:nvPr/>
        </p:nvSpPr>
        <p:spPr>
          <a:xfrm>
            <a:off x="7913012" y="2490333"/>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7" name="正方形/長方形 76"/>
          <p:cNvSpPr/>
          <p:nvPr/>
        </p:nvSpPr>
        <p:spPr>
          <a:xfrm>
            <a:off x="7913012" y="2856775"/>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solidFill>
                  <a:srgbClr val="48224C"/>
                </a:solidFill>
              </a:rPr>
              <a:t>HDD</a:t>
            </a:r>
            <a:endParaRPr kumimoji="1" lang="ja-JP" altLang="en-US" sz="1200" dirty="0">
              <a:solidFill>
                <a:srgbClr val="48224C"/>
              </a:solidFill>
            </a:endParaRPr>
          </a:p>
        </p:txBody>
      </p:sp>
      <p:sp>
        <p:nvSpPr>
          <p:cNvPr id="78" name="テキスト ボックス 77"/>
          <p:cNvSpPr txBox="1"/>
          <p:nvPr/>
        </p:nvSpPr>
        <p:spPr>
          <a:xfrm>
            <a:off x="6562450" y="3194866"/>
            <a:ext cx="1885252" cy="369332"/>
          </a:xfrm>
          <a:prstGeom prst="rect">
            <a:avLst/>
          </a:prstGeom>
          <a:solidFill>
            <a:schemeClr val="tx1"/>
          </a:solidFill>
          <a:ln w="38100" cmpd="sng">
            <a:solidFill>
              <a:srgbClr val="FF3C5E"/>
            </a:solidFill>
          </a:ln>
        </p:spPr>
        <p:txBody>
          <a:bodyPr wrap="none" rtlCol="0">
            <a:spAutoFit/>
          </a:bodyPr>
          <a:lstStyle/>
          <a:p>
            <a:pPr algn="ctr"/>
            <a:r>
              <a:rPr lang="en-US" altLang="ja-JP" dirty="0" smtClean="0">
                <a:solidFill>
                  <a:srgbClr val="000000"/>
                </a:solidFill>
              </a:rPr>
              <a:t>15 × 4 TB = 60TB</a:t>
            </a:r>
          </a:p>
        </p:txBody>
      </p:sp>
      <p:sp>
        <p:nvSpPr>
          <p:cNvPr id="79" name="テキスト ボックス 78"/>
          <p:cNvSpPr txBox="1"/>
          <p:nvPr/>
        </p:nvSpPr>
        <p:spPr>
          <a:xfrm rot="16200000">
            <a:off x="5396269" y="2007542"/>
            <a:ext cx="461665" cy="323165"/>
          </a:xfrm>
          <a:prstGeom prst="rect">
            <a:avLst/>
          </a:prstGeom>
          <a:noFill/>
        </p:spPr>
        <p:txBody>
          <a:bodyPr vert="eaVert" wrap="none" rtlCol="0">
            <a:spAutoFit/>
          </a:bodyPr>
          <a:lstStyle/>
          <a:p>
            <a:r>
              <a:rPr kumimoji="1" lang="ja-JP" altLang="en-US" dirty="0" smtClean="0"/>
              <a:t>＝</a:t>
            </a:r>
            <a:endParaRPr kumimoji="1" lang="ja-JP" altLang="en-US" dirty="0"/>
          </a:p>
        </p:txBody>
      </p:sp>
      <p:sp>
        <p:nvSpPr>
          <p:cNvPr id="80" name="テキスト ボックス 79"/>
          <p:cNvSpPr txBox="1"/>
          <p:nvPr/>
        </p:nvSpPr>
        <p:spPr>
          <a:xfrm>
            <a:off x="569094" y="1160249"/>
            <a:ext cx="646331" cy="369332"/>
          </a:xfrm>
          <a:prstGeom prst="rect">
            <a:avLst/>
          </a:prstGeom>
          <a:noFill/>
        </p:spPr>
        <p:txBody>
          <a:bodyPr wrap="none" rtlCol="0">
            <a:spAutoFit/>
          </a:bodyPr>
          <a:lstStyle/>
          <a:p>
            <a:r>
              <a:rPr kumimoji="1" lang="ja-JP" altLang="en-US" dirty="0" smtClean="0"/>
              <a:t>１次</a:t>
            </a:r>
            <a:endParaRPr kumimoji="1" lang="ja-JP" altLang="en-US" dirty="0"/>
          </a:p>
        </p:txBody>
      </p:sp>
      <p:sp>
        <p:nvSpPr>
          <p:cNvPr id="81" name="テキスト ボックス 80"/>
          <p:cNvSpPr txBox="1"/>
          <p:nvPr/>
        </p:nvSpPr>
        <p:spPr>
          <a:xfrm>
            <a:off x="3005089" y="1148933"/>
            <a:ext cx="646331" cy="369332"/>
          </a:xfrm>
          <a:prstGeom prst="rect">
            <a:avLst/>
          </a:prstGeom>
          <a:noFill/>
        </p:spPr>
        <p:txBody>
          <a:bodyPr wrap="none" rtlCol="0">
            <a:spAutoFit/>
          </a:bodyPr>
          <a:lstStyle/>
          <a:p>
            <a:r>
              <a:rPr kumimoji="1" lang="ja-JP" altLang="en-US" dirty="0" smtClean="0"/>
              <a:t>２次</a:t>
            </a:r>
            <a:endParaRPr kumimoji="1" lang="ja-JP" altLang="en-US" dirty="0"/>
          </a:p>
        </p:txBody>
      </p:sp>
      <p:sp>
        <p:nvSpPr>
          <p:cNvPr id="59" name="テキスト ボックス 58"/>
          <p:cNvSpPr txBox="1"/>
          <p:nvPr/>
        </p:nvSpPr>
        <p:spPr>
          <a:xfrm>
            <a:off x="8134493" y="3496648"/>
            <a:ext cx="934721" cy="461665"/>
          </a:xfrm>
          <a:prstGeom prst="rect">
            <a:avLst/>
          </a:prstGeom>
          <a:noFill/>
        </p:spPr>
        <p:txBody>
          <a:bodyPr wrap="none" rtlCol="0">
            <a:spAutoFit/>
          </a:bodyPr>
          <a:lstStyle/>
          <a:p>
            <a:r>
              <a:rPr kumimoji="1" lang="en-US" altLang="ja-JP" sz="2400" dirty="0" smtClean="0"/>
              <a:t>× 5</a:t>
            </a:r>
            <a:r>
              <a:rPr kumimoji="1" lang="ja-JP" altLang="en-US" sz="2400" dirty="0" smtClean="0"/>
              <a:t>台</a:t>
            </a:r>
            <a:endParaRPr kumimoji="1" lang="ja-JP" altLang="en-US" sz="2400" dirty="0"/>
          </a:p>
        </p:txBody>
      </p:sp>
    </p:spTree>
    <p:extLst>
      <p:ext uri="{BB962C8B-B14F-4D97-AF65-F5344CB8AC3E}">
        <p14:creationId xmlns:p14="http://schemas.microsoft.com/office/powerpoint/2010/main" val="2769416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コンテンツ プレースホルダー 2"/>
          <p:cNvSpPr txBox="1">
            <a:spLocks/>
          </p:cNvSpPr>
          <p:nvPr/>
        </p:nvSpPr>
        <p:spPr>
          <a:xfrm>
            <a:off x="195826" y="4752641"/>
            <a:ext cx="8229600" cy="1761158"/>
          </a:xfrm>
          <a:prstGeom prst="rect">
            <a:avLst/>
          </a:prstGeom>
        </p:spPr>
        <p:txBody>
          <a:bodyPr vert="horz" lIns="91440" tIns="45720" rIns="91440" bIns="45720" rtlCol="0" anchor="t">
            <a:normAutofit/>
          </a:bodyPr>
          <a:lstStyle>
            <a:lvl1pPr marL="342900" indent="-342900" algn="l" defTabSz="914400" rtl="0" eaLnBrk="1" latinLnBrk="0" hangingPunct="1">
              <a:lnSpc>
                <a:spcPct val="120000"/>
              </a:lnSpc>
              <a:spcBef>
                <a:spcPct val="20000"/>
              </a:spcBef>
              <a:buFont typeface="Wingdings" charset="2"/>
              <a:buChar char="u"/>
              <a:defRPr kumimoji="1" sz="28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buFont typeface="Wingdings"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charset="2"/>
              <a:buNone/>
            </a:pPr>
            <a:r>
              <a:rPr lang="en-US" altLang="ja-JP" sz="2400" dirty="0" smtClean="0"/>
              <a:t>①</a:t>
            </a:r>
            <a:r>
              <a:rPr lang="ja-JP" altLang="en-US" sz="2400" dirty="0" smtClean="0"/>
              <a:t>観測用</a:t>
            </a:r>
            <a:r>
              <a:rPr lang="en-US" altLang="ja-JP" sz="2400" dirty="0" smtClean="0"/>
              <a:t>PC</a:t>
            </a:r>
            <a:r>
              <a:rPr lang="ja-JP" altLang="en-US" sz="2400" dirty="0" smtClean="0"/>
              <a:t>　</a:t>
            </a:r>
            <a:r>
              <a:rPr lang="en-US" altLang="ja-JP" sz="2400" dirty="0" smtClean="0"/>
              <a:t> 5</a:t>
            </a:r>
            <a:r>
              <a:rPr lang="ja-JP" altLang="en-US" sz="2400" dirty="0" smtClean="0"/>
              <a:t>台（</a:t>
            </a:r>
            <a:r>
              <a:rPr lang="en-US" altLang="ja-JP" sz="2400" dirty="0" smtClean="0"/>
              <a:t>2TB SSD </a:t>
            </a:r>
            <a:r>
              <a:rPr lang="ja-JP" altLang="en-US" sz="2400" dirty="0" smtClean="0"/>
              <a:t>各</a:t>
            </a:r>
            <a:r>
              <a:rPr lang="en-US" altLang="ja-JP" sz="2400" dirty="0" smtClean="0"/>
              <a:t>4</a:t>
            </a:r>
            <a:r>
              <a:rPr lang="ja-JP" altLang="en-US" sz="2400" dirty="0" smtClean="0"/>
              <a:t>台搭載）</a:t>
            </a:r>
            <a:endParaRPr lang="en-US" altLang="ja-JP" sz="2400" dirty="0" smtClean="0"/>
          </a:p>
          <a:p>
            <a:pPr marL="0" indent="0">
              <a:buFont typeface="Wingdings" charset="2"/>
              <a:buNone/>
            </a:pPr>
            <a:r>
              <a:rPr lang="en-US" altLang="ja-JP" sz="2400" dirty="0" smtClean="0"/>
              <a:t>②</a:t>
            </a:r>
            <a:r>
              <a:rPr lang="ja-JP" altLang="en-US" sz="2400" dirty="0" smtClean="0"/>
              <a:t>１次サーバ　</a:t>
            </a:r>
            <a:r>
              <a:rPr lang="en-US" altLang="ja-JP" sz="2400" dirty="0" smtClean="0"/>
              <a:t>5</a:t>
            </a:r>
            <a:r>
              <a:rPr lang="ja-JP" altLang="en-US" sz="2400" dirty="0" smtClean="0"/>
              <a:t>台（</a:t>
            </a:r>
            <a:r>
              <a:rPr lang="en-US" altLang="ja-JP" sz="2400" dirty="0" smtClean="0"/>
              <a:t>4TB HDD </a:t>
            </a:r>
            <a:r>
              <a:rPr lang="ja-JP" altLang="en-US" sz="2400" dirty="0" smtClean="0"/>
              <a:t>各</a:t>
            </a:r>
            <a:r>
              <a:rPr lang="en-US" altLang="ja-JP" sz="2400" dirty="0" smtClean="0"/>
              <a:t>15</a:t>
            </a:r>
            <a:r>
              <a:rPr lang="ja-JP" altLang="en-US" sz="2400" dirty="0" smtClean="0"/>
              <a:t>台搭載）</a:t>
            </a:r>
            <a:endParaRPr lang="en-US" altLang="ja-JP" sz="2400" dirty="0" smtClean="0"/>
          </a:p>
          <a:p>
            <a:pPr marL="0" indent="0">
              <a:buFont typeface="Wingdings" charset="2"/>
              <a:buNone/>
            </a:pPr>
            <a:r>
              <a:rPr lang="en-US" altLang="ja-JP" sz="2400" dirty="0" smtClean="0"/>
              <a:t>③</a:t>
            </a:r>
            <a:r>
              <a:rPr lang="ja-JP" altLang="en-US" sz="2400" dirty="0" smtClean="0"/>
              <a:t>２次サーバ　</a:t>
            </a:r>
            <a:r>
              <a:rPr lang="en-US" altLang="ja-JP" sz="2400" dirty="0" smtClean="0"/>
              <a:t>5</a:t>
            </a:r>
            <a:r>
              <a:rPr lang="ja-JP" altLang="en-US" sz="2400" dirty="0" smtClean="0"/>
              <a:t>台（</a:t>
            </a:r>
            <a:r>
              <a:rPr lang="en-US" altLang="ja-JP" sz="2400" dirty="0" smtClean="0"/>
              <a:t>4TB HDD </a:t>
            </a:r>
            <a:r>
              <a:rPr lang="ja-JP" altLang="en-US" sz="2400" dirty="0" smtClean="0"/>
              <a:t>各</a:t>
            </a:r>
            <a:r>
              <a:rPr lang="en-US" altLang="ja-JP" sz="2400" dirty="0" smtClean="0"/>
              <a:t>15</a:t>
            </a:r>
            <a:r>
              <a:rPr lang="ja-JP" altLang="en-US" sz="2400" dirty="0" smtClean="0"/>
              <a:t>台搭載）</a:t>
            </a:r>
            <a:endParaRPr lang="ja-JP" altLang="en-US" sz="2400" dirty="0"/>
          </a:p>
        </p:txBody>
      </p:sp>
      <p:sp>
        <p:nvSpPr>
          <p:cNvPr id="2" name="タイトル 1"/>
          <p:cNvSpPr>
            <a:spLocks noGrp="1"/>
          </p:cNvSpPr>
          <p:nvPr>
            <p:ph type="title"/>
          </p:nvPr>
        </p:nvSpPr>
        <p:spPr/>
        <p:txBody>
          <a:bodyPr/>
          <a:lstStyle/>
          <a:p>
            <a:r>
              <a:rPr kumimoji="1" lang="ja-JP" altLang="en-US" dirty="0" smtClean="0"/>
              <a:t>データ取得部のベースデザイン</a:t>
            </a:r>
            <a:endParaRPr kumimoji="1" lang="ja-JP" altLang="en-US" dirty="0"/>
          </a:p>
        </p:txBody>
      </p:sp>
      <p:sp>
        <p:nvSpPr>
          <p:cNvPr id="40" name="角丸四角形吹き出し 39"/>
          <p:cNvSpPr/>
          <p:nvPr/>
        </p:nvSpPr>
        <p:spPr>
          <a:xfrm>
            <a:off x="6330540" y="3934333"/>
            <a:ext cx="2615904" cy="692695"/>
          </a:xfrm>
          <a:prstGeom prst="wedgeRoundRectCallout">
            <a:avLst>
              <a:gd name="adj1" fmla="val -25164"/>
              <a:gd name="adj2" fmla="val -114389"/>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solidFill>
                  <a:schemeClr val="bg1"/>
                </a:solidFill>
              </a:rPr>
              <a:t>~600</a:t>
            </a:r>
            <a:r>
              <a:rPr kumimoji="1" lang="ja-JP" altLang="en-US" dirty="0" smtClean="0">
                <a:solidFill>
                  <a:schemeClr val="bg1"/>
                </a:solidFill>
              </a:rPr>
              <a:t>日分のデータの保存</a:t>
            </a:r>
            <a:endParaRPr kumimoji="1" lang="ja-JP" altLang="en-US" dirty="0">
              <a:solidFill>
                <a:schemeClr val="bg1"/>
              </a:solidFill>
            </a:endParaRPr>
          </a:p>
        </p:txBody>
      </p:sp>
      <p:sp>
        <p:nvSpPr>
          <p:cNvPr id="41" name="角丸四角形 40"/>
          <p:cNvSpPr/>
          <p:nvPr/>
        </p:nvSpPr>
        <p:spPr>
          <a:xfrm>
            <a:off x="1591420" y="5088755"/>
            <a:ext cx="6467226" cy="968476"/>
          </a:xfrm>
          <a:prstGeom prst="roundRect">
            <a:avLst/>
          </a:prstGeom>
          <a:solidFill>
            <a:srgbClr val="FFFFFF"/>
          </a:solidFill>
          <a:ln w="57150" cmpd="sng">
            <a:solidFill>
              <a:srgbClr val="FF2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solidFill>
                  <a:srgbClr val="000000"/>
                </a:solidFill>
              </a:rPr>
              <a:t>Data reduction</a:t>
            </a:r>
            <a:r>
              <a:rPr kumimoji="1" lang="ja-JP" altLang="en-US" sz="2800" dirty="0" smtClean="0">
                <a:solidFill>
                  <a:srgbClr val="000000"/>
                </a:solidFill>
              </a:rPr>
              <a:t>法が今後の重要課題</a:t>
            </a:r>
            <a:endParaRPr kumimoji="1" lang="ja-JP" altLang="en-US" sz="2800" dirty="0">
              <a:solidFill>
                <a:srgbClr val="000000"/>
              </a:solidFill>
            </a:endParaRPr>
          </a:p>
        </p:txBody>
      </p:sp>
      <p:sp>
        <p:nvSpPr>
          <p:cNvPr id="42" name="角丸四角形吹き出し 41"/>
          <p:cNvSpPr/>
          <p:nvPr/>
        </p:nvSpPr>
        <p:spPr>
          <a:xfrm>
            <a:off x="3581429" y="3642385"/>
            <a:ext cx="2463504" cy="995261"/>
          </a:xfrm>
          <a:prstGeom prst="wedgeRoundRectCallout">
            <a:avLst>
              <a:gd name="adj1" fmla="val -36654"/>
              <a:gd name="adj2" fmla="val -78559"/>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solidFill>
                  <a:schemeClr val="bg1"/>
                </a:solidFill>
              </a:rPr>
              <a:t>生データ一時保存</a:t>
            </a:r>
            <a:endParaRPr kumimoji="1" lang="en-US" altLang="ja-JP" dirty="0" smtClean="0">
              <a:solidFill>
                <a:schemeClr val="bg1"/>
              </a:solidFill>
            </a:endParaRPr>
          </a:p>
          <a:p>
            <a:pPr algn="ctr"/>
            <a:r>
              <a:rPr kumimoji="1" lang="en-US" altLang="ja-JP" dirty="0" smtClean="0">
                <a:solidFill>
                  <a:schemeClr val="bg1"/>
                </a:solidFill>
              </a:rPr>
              <a:t>Data reduction</a:t>
            </a:r>
          </a:p>
          <a:p>
            <a:pPr algn="ctr"/>
            <a:r>
              <a:rPr kumimoji="1" lang="en-US" altLang="ja-JP" dirty="0" smtClean="0">
                <a:solidFill>
                  <a:schemeClr val="bg1"/>
                </a:solidFill>
              </a:rPr>
              <a:t>⇒ 1/50 </a:t>
            </a:r>
            <a:r>
              <a:rPr kumimoji="1" lang="ja-JP" altLang="en-US" dirty="0" smtClean="0">
                <a:solidFill>
                  <a:schemeClr val="bg1"/>
                </a:solidFill>
              </a:rPr>
              <a:t>（検討中）</a:t>
            </a:r>
            <a:endParaRPr kumimoji="1" lang="ja-JP" altLang="en-US" dirty="0">
              <a:solidFill>
                <a:schemeClr val="bg1"/>
              </a:solidFill>
            </a:endParaRPr>
          </a:p>
        </p:txBody>
      </p:sp>
      <p:sp>
        <p:nvSpPr>
          <p:cNvPr id="43" name="角丸四角形吹き出し 42"/>
          <p:cNvSpPr/>
          <p:nvPr/>
        </p:nvSpPr>
        <p:spPr>
          <a:xfrm>
            <a:off x="637064" y="3934333"/>
            <a:ext cx="2615904" cy="692695"/>
          </a:xfrm>
          <a:prstGeom prst="wedgeRoundRectCallout">
            <a:avLst>
              <a:gd name="adj1" fmla="val 25026"/>
              <a:gd name="adj2" fmla="val -102124"/>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solidFill>
                  <a:schemeClr val="bg1"/>
                </a:solidFill>
              </a:rPr>
              <a:t>~5.2TB/night/PC</a:t>
            </a:r>
          </a:p>
          <a:p>
            <a:pPr algn="ctr"/>
            <a:r>
              <a:rPr kumimoji="1" lang="en-US" altLang="ja-JP" dirty="0" smtClean="0">
                <a:solidFill>
                  <a:schemeClr val="bg1"/>
                </a:solidFill>
              </a:rPr>
              <a:t>× 5</a:t>
            </a:r>
            <a:r>
              <a:rPr kumimoji="1" lang="ja-JP" altLang="en-US" dirty="0" smtClean="0">
                <a:solidFill>
                  <a:schemeClr val="bg1"/>
                </a:solidFill>
              </a:rPr>
              <a:t>台</a:t>
            </a:r>
            <a:r>
              <a:rPr kumimoji="1" lang="en-US" altLang="ja-JP" dirty="0" smtClean="0">
                <a:solidFill>
                  <a:schemeClr val="bg1"/>
                </a:solidFill>
              </a:rPr>
              <a:t> ⇒</a:t>
            </a:r>
            <a:r>
              <a:rPr kumimoji="1" lang="en-US" altLang="ja-JP" dirty="0">
                <a:solidFill>
                  <a:schemeClr val="bg1"/>
                </a:solidFill>
              </a:rPr>
              <a:t> </a:t>
            </a:r>
            <a:r>
              <a:rPr kumimoji="1" lang="en-US" altLang="ja-JP" dirty="0" smtClean="0">
                <a:solidFill>
                  <a:schemeClr val="bg1"/>
                </a:solidFill>
              </a:rPr>
              <a:t>~27 TB/night</a:t>
            </a:r>
            <a:endParaRPr kumimoji="1" lang="ja-JP" altLang="en-US" dirty="0">
              <a:solidFill>
                <a:schemeClr val="bg1"/>
              </a:solidFill>
            </a:endParaRPr>
          </a:p>
        </p:txBody>
      </p:sp>
      <p:sp>
        <p:nvSpPr>
          <p:cNvPr id="38" name="角丸四角形 37"/>
          <p:cNvSpPr/>
          <p:nvPr/>
        </p:nvSpPr>
        <p:spPr>
          <a:xfrm>
            <a:off x="3719233" y="3944080"/>
            <a:ext cx="2081420" cy="696906"/>
          </a:xfrm>
          <a:prstGeom prst="roundRect">
            <a:avLst/>
          </a:prstGeom>
          <a:noFill/>
          <a:ln w="57150" cmpd="sng">
            <a:solidFill>
              <a:srgbClr val="FF2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6" name="図形グループ 45"/>
          <p:cNvGrpSpPr/>
          <p:nvPr/>
        </p:nvGrpSpPr>
        <p:grpSpPr>
          <a:xfrm>
            <a:off x="512128" y="1214666"/>
            <a:ext cx="8112711" cy="2427719"/>
            <a:chOff x="512128" y="1214666"/>
            <a:chExt cx="8112711" cy="2427719"/>
          </a:xfrm>
        </p:grpSpPr>
        <p:grpSp>
          <p:nvGrpSpPr>
            <p:cNvPr id="47" name="図形グループ 46"/>
            <p:cNvGrpSpPr/>
            <p:nvPr/>
          </p:nvGrpSpPr>
          <p:grpSpPr>
            <a:xfrm>
              <a:off x="512128" y="1645970"/>
              <a:ext cx="8112711" cy="1996415"/>
              <a:chOff x="858297" y="1926174"/>
              <a:chExt cx="7259719" cy="1771106"/>
            </a:xfrm>
            <a:effectLst/>
          </p:grpSpPr>
          <p:grpSp>
            <p:nvGrpSpPr>
              <p:cNvPr id="51" name="図形グループ 50"/>
              <p:cNvGrpSpPr/>
              <p:nvPr/>
            </p:nvGrpSpPr>
            <p:grpSpPr>
              <a:xfrm>
                <a:off x="858297" y="1926174"/>
                <a:ext cx="7259719" cy="1734025"/>
                <a:chOff x="858297" y="1926174"/>
                <a:chExt cx="7259719" cy="1734025"/>
              </a:xfrm>
            </p:grpSpPr>
            <p:grpSp>
              <p:nvGrpSpPr>
                <p:cNvPr id="55" name="図形グループ 54"/>
                <p:cNvGrpSpPr/>
                <p:nvPr/>
              </p:nvGrpSpPr>
              <p:grpSpPr>
                <a:xfrm>
                  <a:off x="858297" y="1926174"/>
                  <a:ext cx="7259719" cy="1734025"/>
                  <a:chOff x="858297" y="1926174"/>
                  <a:chExt cx="7259719" cy="1734025"/>
                </a:xfrm>
              </p:grpSpPr>
              <p:sp>
                <p:nvSpPr>
                  <p:cNvPr id="59" name="円/楕円 58"/>
                  <p:cNvSpPr/>
                  <p:nvPr/>
                </p:nvSpPr>
                <p:spPr>
                  <a:xfrm>
                    <a:off x="858297" y="2644649"/>
                    <a:ext cx="3005017" cy="101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60" name="平行四辺形 59"/>
                  <p:cNvSpPr/>
                  <p:nvPr/>
                </p:nvSpPr>
                <p:spPr>
                  <a:xfrm>
                    <a:off x="3081961" y="3161742"/>
                    <a:ext cx="1023828" cy="429936"/>
                  </a:xfrm>
                  <a:prstGeom prst="parallelogram">
                    <a:avLst>
                      <a:gd name="adj" fmla="val 9733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grpSp>
                <p:nvGrpSpPr>
                  <p:cNvPr id="61" name="図形グループ 60"/>
                  <p:cNvGrpSpPr/>
                  <p:nvPr/>
                </p:nvGrpSpPr>
                <p:grpSpPr>
                  <a:xfrm>
                    <a:off x="1735803" y="2476258"/>
                    <a:ext cx="1263050" cy="812440"/>
                    <a:chOff x="1583614" y="2689926"/>
                    <a:chExt cx="1316260" cy="846666"/>
                  </a:xfrm>
                  <a:effectLst/>
                </p:grpSpPr>
                <p:sp>
                  <p:nvSpPr>
                    <p:cNvPr id="77" name="円柱 76"/>
                    <p:cNvSpPr/>
                    <p:nvPr/>
                  </p:nvSpPr>
                  <p:spPr>
                    <a:xfrm>
                      <a:off x="1798394" y="2689926"/>
                      <a:ext cx="1027356" cy="846666"/>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78" name="円/楕円 77"/>
                    <p:cNvSpPr/>
                    <p:nvPr/>
                  </p:nvSpPr>
                  <p:spPr>
                    <a:xfrm rot="19670516">
                      <a:off x="1583614" y="2697723"/>
                      <a:ext cx="1316260" cy="6464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grpSp>
                <p:nvGrpSpPr>
                  <p:cNvPr id="62" name="図形グループ 61"/>
                  <p:cNvGrpSpPr/>
                  <p:nvPr/>
                </p:nvGrpSpPr>
                <p:grpSpPr>
                  <a:xfrm rot="900000">
                    <a:off x="1110390" y="2115872"/>
                    <a:ext cx="1577750" cy="703905"/>
                    <a:chOff x="913962" y="3157605"/>
                    <a:chExt cx="1644218" cy="733559"/>
                  </a:xfrm>
                  <a:effectLst/>
                </p:grpSpPr>
                <p:sp>
                  <p:nvSpPr>
                    <p:cNvPr id="72" name="台形 71"/>
                    <p:cNvSpPr/>
                    <p:nvPr/>
                  </p:nvSpPr>
                  <p:spPr>
                    <a:xfrm rot="18000000">
                      <a:off x="1745616" y="3291423"/>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73" name="平行四辺形 72"/>
                    <p:cNvSpPr/>
                    <p:nvPr/>
                  </p:nvSpPr>
                  <p:spPr>
                    <a:xfrm>
                      <a:off x="2095500" y="3481917"/>
                      <a:ext cx="462680" cy="409247"/>
                    </a:xfrm>
                    <a:prstGeom prst="parallelogram">
                      <a:avLst>
                        <a:gd name="adj" fmla="val 5473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sp>
                  <p:nvSpPr>
                    <p:cNvPr id="74" name="円柱 73"/>
                    <p:cNvSpPr/>
                    <p:nvPr/>
                  </p:nvSpPr>
                  <p:spPr>
                    <a:xfrm rot="16687793">
                      <a:off x="1347878" y="2723689"/>
                      <a:ext cx="529167" cy="139700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75" name="台形 74"/>
                    <p:cNvSpPr/>
                    <p:nvPr/>
                  </p:nvSpPr>
                  <p:spPr>
                    <a:xfrm rot="18000000">
                      <a:off x="1968501" y="3291422"/>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76" name="円/楕円 75"/>
                    <p:cNvSpPr/>
                    <p:nvPr/>
                  </p:nvSpPr>
                  <p:spPr>
                    <a:xfrm>
                      <a:off x="1883835" y="3302002"/>
                      <a:ext cx="317500" cy="3175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sp>
                <p:nvSpPr>
                  <p:cNvPr id="63" name="直方体 62"/>
                  <p:cNvSpPr/>
                  <p:nvPr/>
                </p:nvSpPr>
                <p:spPr>
                  <a:xfrm>
                    <a:off x="6014995" y="1926174"/>
                    <a:ext cx="2103021" cy="1665504"/>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64" name="直方体 63"/>
                  <p:cNvSpPr/>
                  <p:nvPr/>
                </p:nvSpPr>
                <p:spPr>
                  <a:xfrm>
                    <a:off x="2603574" y="2951509"/>
                    <a:ext cx="324151" cy="430927"/>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000" dirty="0"/>
                  </a:p>
                </p:txBody>
              </p:sp>
              <p:sp>
                <p:nvSpPr>
                  <p:cNvPr id="65" name="直方体 64"/>
                  <p:cNvSpPr/>
                  <p:nvPr/>
                </p:nvSpPr>
                <p:spPr>
                  <a:xfrm>
                    <a:off x="3489820" y="2961664"/>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sp>
                <p:nvSpPr>
                  <p:cNvPr id="66" name="直方体 65"/>
                  <p:cNvSpPr/>
                  <p:nvPr/>
                </p:nvSpPr>
                <p:spPr>
                  <a:xfrm>
                    <a:off x="6428522" y="2951509"/>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cxnSp>
                <p:nvCxnSpPr>
                  <p:cNvPr id="67" name="直線コネクタ 66"/>
                  <p:cNvCxnSpPr/>
                  <p:nvPr/>
                </p:nvCxnSpPr>
                <p:spPr>
                  <a:xfrm>
                    <a:off x="3885060" y="3288698"/>
                    <a:ext cx="687855"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5060379" y="3288698"/>
                    <a:ext cx="1368144"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4379111" y="3288698"/>
                    <a:ext cx="802279" cy="0"/>
                  </a:xfrm>
                  <a:prstGeom prst="line">
                    <a:avLst/>
                  </a:prstGeom>
                  <a:ln w="38100" cap="flat" cmpd="sng">
                    <a:solidFill>
                      <a:srgbClr val="FF5579"/>
                    </a:solidFill>
                    <a:prstDash val="sysDot"/>
                  </a:ln>
                  <a:effectLst/>
                </p:spPr>
                <p:style>
                  <a:lnRef idx="2">
                    <a:schemeClr val="accent1"/>
                  </a:lnRef>
                  <a:fillRef idx="0">
                    <a:schemeClr val="accent1"/>
                  </a:fillRef>
                  <a:effectRef idx="1">
                    <a:schemeClr val="accent1"/>
                  </a:effectRef>
                  <a:fontRef idx="minor">
                    <a:schemeClr val="tx1"/>
                  </a:fontRef>
                </p:style>
              </p:cxnSp>
              <p:sp>
                <p:nvSpPr>
                  <p:cNvPr id="70" name="直方体 69"/>
                  <p:cNvSpPr/>
                  <p:nvPr/>
                </p:nvSpPr>
                <p:spPr>
                  <a:xfrm>
                    <a:off x="3081960" y="2476258"/>
                    <a:ext cx="1023829" cy="1094189"/>
                  </a:xfrm>
                  <a:prstGeom prst="cube">
                    <a:avLst>
                      <a:gd name="adj" fmla="val 41824"/>
                    </a:avLst>
                  </a:prstGeom>
                  <a:noFill/>
                  <a:ln w="28575" cmpd="sng">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cxnSp>
                <p:nvCxnSpPr>
                  <p:cNvPr id="71" name="直線コネクタ 70"/>
                  <p:cNvCxnSpPr/>
                  <p:nvPr/>
                </p:nvCxnSpPr>
                <p:spPr>
                  <a:xfrm>
                    <a:off x="2928918" y="3282979"/>
                    <a:ext cx="556073"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cxnSp>
              <p:nvCxnSpPr>
                <p:cNvPr id="56" name="直線コネクタ 55"/>
                <p:cNvCxnSpPr/>
                <p:nvPr/>
              </p:nvCxnSpPr>
              <p:spPr>
                <a:xfrm>
                  <a:off x="1698903" y="2495789"/>
                  <a:ext cx="231556" cy="9565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1923909" y="2591444"/>
                  <a:ext cx="0" cy="69153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1899036" y="3282979"/>
                  <a:ext cx="696398"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sp>
            <p:nvSpPr>
              <p:cNvPr id="52" name="テキスト ボックス 51"/>
              <p:cNvSpPr txBox="1"/>
              <p:nvPr/>
            </p:nvSpPr>
            <p:spPr>
              <a:xfrm>
                <a:off x="2550303" y="3358726"/>
                <a:ext cx="389850" cy="338554"/>
              </a:xfrm>
              <a:prstGeom prst="rect">
                <a:avLst/>
              </a:prstGeom>
              <a:noFill/>
              <a:effectLst/>
            </p:spPr>
            <p:txBody>
              <a:bodyPr wrap="none" rtlCol="0">
                <a:spAutoFit/>
              </a:bodyPr>
              <a:lstStyle/>
              <a:p>
                <a:r>
                  <a:rPr kumimoji="1" lang="en-US" altLang="ja-JP" sz="1600" dirty="0" smtClean="0">
                    <a:solidFill>
                      <a:srgbClr val="F9FFEE"/>
                    </a:solidFill>
                  </a:rPr>
                  <a:t>①</a:t>
                </a:r>
                <a:endParaRPr kumimoji="1" lang="ja-JP" altLang="en-US" sz="1600" dirty="0">
                  <a:solidFill>
                    <a:srgbClr val="F9FFEE"/>
                  </a:solidFill>
                </a:endParaRPr>
              </a:p>
            </p:txBody>
          </p:sp>
          <p:sp>
            <p:nvSpPr>
              <p:cNvPr id="53" name="テキスト ボックス 52"/>
              <p:cNvSpPr txBox="1"/>
              <p:nvPr/>
            </p:nvSpPr>
            <p:spPr>
              <a:xfrm>
                <a:off x="3738437" y="2675794"/>
                <a:ext cx="389850" cy="338554"/>
              </a:xfrm>
              <a:prstGeom prst="rect">
                <a:avLst/>
              </a:prstGeom>
              <a:noFill/>
              <a:effectLst/>
            </p:spPr>
            <p:txBody>
              <a:bodyPr wrap="none" rtlCol="0">
                <a:spAutoFit/>
              </a:bodyPr>
              <a:lstStyle/>
              <a:p>
                <a:r>
                  <a:rPr kumimoji="1" lang="en-US" altLang="ja-JP" sz="1600" dirty="0" smtClean="0">
                    <a:solidFill>
                      <a:srgbClr val="F9FFEE"/>
                    </a:solidFill>
                  </a:rPr>
                  <a:t>②</a:t>
                </a:r>
                <a:endParaRPr kumimoji="1" lang="ja-JP" altLang="en-US" sz="1600" dirty="0">
                  <a:solidFill>
                    <a:srgbClr val="F9FFEE"/>
                  </a:solidFill>
                </a:endParaRPr>
              </a:p>
            </p:txBody>
          </p:sp>
          <p:sp>
            <p:nvSpPr>
              <p:cNvPr id="54" name="テキスト ボックス 53"/>
              <p:cNvSpPr txBox="1"/>
              <p:nvPr/>
            </p:nvSpPr>
            <p:spPr>
              <a:xfrm>
                <a:off x="6696022" y="3272917"/>
                <a:ext cx="389850" cy="338554"/>
              </a:xfrm>
              <a:prstGeom prst="rect">
                <a:avLst/>
              </a:prstGeom>
              <a:noFill/>
              <a:effectLst/>
            </p:spPr>
            <p:txBody>
              <a:bodyPr wrap="none" rtlCol="0">
                <a:spAutoFit/>
              </a:bodyPr>
              <a:lstStyle/>
              <a:p>
                <a:r>
                  <a:rPr kumimoji="1" lang="en-US" altLang="ja-JP" sz="1600" dirty="0" smtClean="0">
                    <a:solidFill>
                      <a:srgbClr val="F9FFEE"/>
                    </a:solidFill>
                  </a:rPr>
                  <a:t>③</a:t>
                </a:r>
                <a:endParaRPr kumimoji="1" lang="ja-JP" altLang="en-US" sz="1600" dirty="0">
                  <a:solidFill>
                    <a:srgbClr val="F9FFEE"/>
                  </a:solidFill>
                </a:endParaRPr>
              </a:p>
            </p:txBody>
          </p:sp>
        </p:grpSp>
        <p:sp>
          <p:nvSpPr>
            <p:cNvPr id="48" name="テキスト ボックス 47"/>
            <p:cNvSpPr txBox="1"/>
            <p:nvPr/>
          </p:nvSpPr>
          <p:spPr>
            <a:xfrm>
              <a:off x="1623724" y="1399332"/>
              <a:ext cx="877163" cy="369332"/>
            </a:xfrm>
            <a:prstGeom prst="rect">
              <a:avLst/>
            </a:prstGeom>
            <a:noFill/>
            <a:ln w="38100" cmpd="sng">
              <a:noFill/>
            </a:ln>
          </p:spPr>
          <p:txBody>
            <a:bodyPr wrap="none" rtlCol="0">
              <a:spAutoFit/>
            </a:bodyPr>
            <a:lstStyle/>
            <a:p>
              <a:r>
                <a:rPr kumimoji="1" lang="ja-JP" altLang="en-US" dirty="0" smtClean="0"/>
                <a:t>ドーム</a:t>
              </a:r>
              <a:endParaRPr kumimoji="1" lang="ja-JP" altLang="en-US" dirty="0"/>
            </a:p>
          </p:txBody>
        </p:sp>
        <p:sp>
          <p:nvSpPr>
            <p:cNvPr id="49" name="テキスト ボックス 48"/>
            <p:cNvSpPr txBox="1"/>
            <p:nvPr/>
          </p:nvSpPr>
          <p:spPr>
            <a:xfrm>
              <a:off x="6478951" y="1214666"/>
              <a:ext cx="646331" cy="369332"/>
            </a:xfrm>
            <a:prstGeom prst="rect">
              <a:avLst/>
            </a:prstGeom>
            <a:noFill/>
            <a:ln w="38100" cmpd="sng">
              <a:noFill/>
            </a:ln>
          </p:spPr>
          <p:txBody>
            <a:bodyPr wrap="none" rtlCol="0">
              <a:spAutoFit/>
            </a:bodyPr>
            <a:lstStyle/>
            <a:p>
              <a:r>
                <a:rPr kumimoji="1" lang="ja-JP" altLang="en-US" dirty="0" smtClean="0"/>
                <a:t>本館</a:t>
              </a:r>
              <a:endParaRPr kumimoji="1" lang="ja-JP" altLang="en-US" dirty="0"/>
            </a:p>
          </p:txBody>
        </p:sp>
        <p:sp>
          <p:nvSpPr>
            <p:cNvPr id="50" name="テキスト ボックス 49"/>
            <p:cNvSpPr txBox="1"/>
            <p:nvPr/>
          </p:nvSpPr>
          <p:spPr>
            <a:xfrm>
              <a:off x="3315342" y="1832804"/>
              <a:ext cx="877163" cy="369332"/>
            </a:xfrm>
            <a:prstGeom prst="rect">
              <a:avLst/>
            </a:prstGeom>
            <a:noFill/>
            <a:ln w="38100" cmpd="sng">
              <a:noFill/>
            </a:ln>
          </p:spPr>
          <p:txBody>
            <a:bodyPr wrap="none" rtlCol="0">
              <a:spAutoFit/>
            </a:bodyPr>
            <a:lstStyle/>
            <a:p>
              <a:r>
                <a:rPr kumimoji="1" lang="ja-JP" altLang="en-US" dirty="0" smtClean="0"/>
                <a:t>制御室</a:t>
              </a:r>
              <a:endParaRPr kumimoji="1" lang="ja-JP" altLang="en-US" dirty="0"/>
            </a:p>
          </p:txBody>
        </p:sp>
      </p:grpSp>
    </p:spTree>
    <p:extLst>
      <p:ext uri="{BB962C8B-B14F-4D97-AF65-F5344CB8AC3E}">
        <p14:creationId xmlns:p14="http://schemas.microsoft.com/office/powerpoint/2010/main" val="2115407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2)">
                                      <p:cBhvr>
                                        <p:cTn id="7" dur="700"/>
                                        <p:tgtEl>
                                          <p:spTgt spid="38"/>
                                        </p:tgtEl>
                                      </p:cBhvr>
                                    </p:animEffect>
                                  </p:childTnLst>
                                </p:cTn>
                              </p:par>
                            </p:childTnLst>
                          </p:cTn>
                        </p:par>
                        <p:par>
                          <p:cTn id="8" fill="hold">
                            <p:stCondLst>
                              <p:cond delay="7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91841" y="988887"/>
            <a:ext cx="6673416" cy="3854902"/>
          </a:xfrm>
          <a:prstGeom prst="rect">
            <a:avLst/>
          </a:prstGeom>
          <a:noFill/>
        </p:spPr>
        <p:txBody>
          <a:bodyPr wrap="square" rtlCol="0">
            <a:spAutoFit/>
          </a:bodyPr>
          <a:lstStyle/>
          <a:p>
            <a:pPr>
              <a:lnSpc>
                <a:spcPct val="150000"/>
              </a:lnSpc>
            </a:pPr>
            <a:r>
              <a:rPr lang="ja-JP" altLang="en-US" sz="2000" b="1" dirty="0" smtClean="0">
                <a:latin typeface="+mn-ea"/>
              </a:rPr>
              <a:t>太陽系外縁天体</a:t>
            </a:r>
            <a:r>
              <a:rPr lang="ja-JP" altLang="en-US" sz="2000" b="1" dirty="0">
                <a:latin typeface="+mn-ea"/>
              </a:rPr>
              <a:t>（</a:t>
            </a:r>
            <a:r>
              <a:rPr lang="en-US" altLang="ja-JP" sz="2000" b="1" dirty="0">
                <a:latin typeface="+mn-ea"/>
              </a:rPr>
              <a:t>TNO; Trans Neptune Object)</a:t>
            </a:r>
            <a:r>
              <a:rPr lang="ja-JP" altLang="en-US" sz="2000" b="1" dirty="0" smtClean="0">
                <a:latin typeface="+mn-ea"/>
              </a:rPr>
              <a:t>の探査</a:t>
            </a:r>
            <a:endParaRPr lang="en-US" altLang="ja-JP" sz="1050" dirty="0" smtClean="0">
              <a:latin typeface="+mn-ea"/>
            </a:endParaRPr>
          </a:p>
          <a:p>
            <a:pPr marL="285750" indent="-285750">
              <a:lnSpc>
                <a:spcPct val="150000"/>
              </a:lnSpc>
              <a:buFontTx/>
              <a:buChar char="-"/>
            </a:pPr>
            <a:r>
              <a:rPr lang="en-US" altLang="ja-JP" dirty="0" smtClean="0">
                <a:latin typeface="+mn-ea"/>
              </a:rPr>
              <a:t>TNO</a:t>
            </a:r>
            <a:r>
              <a:rPr lang="ja-JP" altLang="en-US" dirty="0" smtClean="0">
                <a:latin typeface="+mn-ea"/>
              </a:rPr>
              <a:t>は太陽系の惑星の形成時の状態を保存</a:t>
            </a:r>
            <a:endParaRPr lang="en-US" altLang="ja-JP" dirty="0" smtClean="0">
              <a:latin typeface="+mn-ea"/>
            </a:endParaRPr>
          </a:p>
          <a:p>
            <a:pPr marL="285750" indent="-285750">
              <a:lnSpc>
                <a:spcPct val="150000"/>
              </a:lnSpc>
              <a:buFontTx/>
              <a:buChar char="-"/>
            </a:pPr>
            <a:r>
              <a:rPr lang="en-US" altLang="ja-JP" dirty="0" smtClean="0">
                <a:latin typeface="+mn-ea"/>
              </a:rPr>
              <a:t>TNO</a:t>
            </a:r>
            <a:r>
              <a:rPr lang="ja-JP" altLang="en-US" dirty="0" smtClean="0">
                <a:latin typeface="+mn-ea"/>
              </a:rPr>
              <a:t>の軌道と</a:t>
            </a:r>
            <a:r>
              <a:rPr lang="ja-JP" altLang="en-US" dirty="0">
                <a:latin typeface="+mn-ea"/>
              </a:rPr>
              <a:t>サイズ</a:t>
            </a:r>
            <a:r>
              <a:rPr lang="ja-JP" altLang="en-US" dirty="0" smtClean="0">
                <a:latin typeface="+mn-ea"/>
              </a:rPr>
              <a:t>分布は貴重な情報源</a:t>
            </a:r>
            <a:endParaRPr lang="en-US" altLang="ja-JP" dirty="0" smtClean="0">
              <a:latin typeface="+mn-ea"/>
            </a:endParaRPr>
          </a:p>
          <a:p>
            <a:pPr marL="285750" indent="-285750">
              <a:lnSpc>
                <a:spcPct val="150000"/>
              </a:lnSpc>
              <a:buFontTx/>
              <a:buChar char="-"/>
            </a:pPr>
            <a:r>
              <a:rPr lang="ja-JP" altLang="en-US" dirty="0" smtClean="0">
                <a:latin typeface="+mn-ea"/>
              </a:rPr>
              <a:t>特に惑星の種である</a:t>
            </a:r>
            <a:r>
              <a:rPr lang="en-US" altLang="ja-JP" dirty="0" smtClean="0">
                <a:latin typeface="+mn-ea"/>
              </a:rPr>
              <a:t>km</a:t>
            </a:r>
            <a:r>
              <a:rPr lang="ja-JP" altLang="en-US" dirty="0" smtClean="0">
                <a:latin typeface="+mn-ea"/>
              </a:rPr>
              <a:t>サイズの</a:t>
            </a:r>
            <a:r>
              <a:rPr lang="en-US" altLang="ja-JP" dirty="0" smtClean="0">
                <a:latin typeface="+mn-ea"/>
              </a:rPr>
              <a:t>TNO</a:t>
            </a:r>
            <a:r>
              <a:rPr lang="ja-JP" altLang="en-US" dirty="0" smtClean="0">
                <a:latin typeface="+mn-ea"/>
              </a:rPr>
              <a:t>が重要。しかし小さ過ぎて大望遠鏡でも見えない。</a:t>
            </a:r>
            <a:endParaRPr lang="en-US" altLang="ja-JP" dirty="0" smtClean="0">
              <a:latin typeface="+mn-ea"/>
            </a:endParaRPr>
          </a:p>
          <a:p>
            <a:pPr marL="285750" indent="-285750">
              <a:lnSpc>
                <a:spcPct val="150000"/>
              </a:lnSpc>
              <a:buFontTx/>
              <a:buChar char="-"/>
            </a:pPr>
            <a:r>
              <a:rPr lang="ja-JP" altLang="en-US" dirty="0" smtClean="0">
                <a:latin typeface="+mn-ea"/>
              </a:rPr>
              <a:t>背景星の掩蔽として観測。</a:t>
            </a:r>
            <a:r>
              <a:rPr lang="en-US" altLang="ja-JP" dirty="0" smtClean="0">
                <a:latin typeface="+mn-ea"/>
              </a:rPr>
              <a:t>TNO</a:t>
            </a:r>
            <a:r>
              <a:rPr lang="ja-JP" altLang="en-US" dirty="0" smtClean="0">
                <a:latin typeface="+mn-ea"/>
              </a:rPr>
              <a:t>のサイズの個数分布を導出。</a:t>
            </a:r>
            <a:endParaRPr lang="en-US" altLang="ja-JP" dirty="0" smtClean="0">
              <a:latin typeface="+mn-ea"/>
            </a:endParaRPr>
          </a:p>
          <a:p>
            <a:pPr marL="285750" indent="-285750">
              <a:lnSpc>
                <a:spcPct val="150000"/>
              </a:lnSpc>
              <a:buFontTx/>
              <a:buChar char="-"/>
            </a:pPr>
            <a:r>
              <a:rPr lang="ja-JP" altLang="en-US" dirty="0">
                <a:latin typeface="+mn-ea"/>
              </a:rPr>
              <a:t>掩蔽時間</a:t>
            </a:r>
            <a:r>
              <a:rPr lang="ja-JP" altLang="en-US" dirty="0" smtClean="0">
                <a:latin typeface="+mn-ea"/>
              </a:rPr>
              <a:t>は数</a:t>
            </a:r>
            <a:r>
              <a:rPr lang="en-US" altLang="ja-JP" dirty="0" smtClean="0">
                <a:latin typeface="+mn-ea"/>
              </a:rPr>
              <a:t>100msec</a:t>
            </a:r>
            <a:r>
              <a:rPr lang="ja-JP" altLang="en-US" dirty="0" smtClean="0">
                <a:latin typeface="+mn-ea"/>
              </a:rPr>
              <a:t>程度。</a:t>
            </a:r>
            <a:endParaRPr lang="en-US" altLang="ja-JP" dirty="0" smtClean="0">
              <a:latin typeface="+mn-ea"/>
            </a:endParaRPr>
          </a:p>
          <a:p>
            <a:pPr>
              <a:lnSpc>
                <a:spcPct val="150000"/>
              </a:lnSpc>
            </a:pPr>
            <a:r>
              <a:rPr lang="en-US" altLang="ja-JP" dirty="0" smtClean="0">
                <a:latin typeface="+mn-ea"/>
                <a:sym typeface="Wingdings" panose="05000000000000000000" pitchFamily="2" charset="2"/>
              </a:rPr>
              <a:t>  </a:t>
            </a:r>
            <a:r>
              <a:rPr lang="en-US" altLang="ja-JP" dirty="0">
                <a:latin typeface="+mn-ea"/>
                <a:sym typeface="Wingdings" panose="05000000000000000000" pitchFamily="2" charset="2"/>
              </a:rPr>
              <a:t> </a:t>
            </a:r>
            <a:r>
              <a:rPr lang="en-US" altLang="ja-JP" u="sng" dirty="0" smtClean="0">
                <a:solidFill>
                  <a:srgbClr val="FFF8CC"/>
                </a:solidFill>
                <a:latin typeface="+mn-ea"/>
                <a:sym typeface="Wingdings" panose="05000000000000000000" pitchFamily="2" charset="2"/>
              </a:rPr>
              <a:t>〜</a:t>
            </a:r>
            <a:r>
              <a:rPr lang="en-US" altLang="ja-JP" b="1" u="sng" dirty="0" smtClean="0">
                <a:solidFill>
                  <a:srgbClr val="FFF8CC"/>
                </a:solidFill>
                <a:latin typeface="+mn-ea"/>
                <a:sym typeface="Wingdings" panose="05000000000000000000" pitchFamily="2" charset="2"/>
              </a:rPr>
              <a:t>20 Hz</a:t>
            </a:r>
            <a:r>
              <a:rPr lang="ja-JP" altLang="en-US" b="1" u="sng" dirty="0" smtClean="0">
                <a:solidFill>
                  <a:srgbClr val="FFF8CC"/>
                </a:solidFill>
                <a:latin typeface="+mn-ea"/>
                <a:sym typeface="Wingdings" panose="05000000000000000000" pitchFamily="2" charset="2"/>
              </a:rPr>
              <a:t>での観測</a:t>
            </a:r>
            <a:endParaRPr lang="en-US" altLang="ja-JP" b="1" u="sng" dirty="0" smtClean="0">
              <a:solidFill>
                <a:srgbClr val="FFF8CC"/>
              </a:solidFill>
              <a:latin typeface="+mn-ea"/>
              <a:sym typeface="Wingdings" panose="05000000000000000000" pitchFamily="2" charset="2"/>
            </a:endParaRPr>
          </a:p>
          <a:p>
            <a:pPr>
              <a:lnSpc>
                <a:spcPct val="150000"/>
              </a:lnSpc>
            </a:pPr>
            <a:endParaRPr lang="en-US" altLang="ja-JP" dirty="0" smtClean="0">
              <a:latin typeface="+mn-ea"/>
            </a:endParaRPr>
          </a:p>
        </p:txBody>
      </p:sp>
      <p:pic>
        <p:nvPicPr>
          <p:cNvPr id="6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66"/>
          <a:stretch/>
        </p:blipFill>
        <p:spPr bwMode="auto">
          <a:xfrm>
            <a:off x="3758498" y="4150527"/>
            <a:ext cx="5356882" cy="237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テキスト ボックス 69"/>
          <p:cNvSpPr txBox="1"/>
          <p:nvPr/>
        </p:nvSpPr>
        <p:spPr>
          <a:xfrm>
            <a:off x="3181506" y="6584583"/>
            <a:ext cx="5477782" cy="261610"/>
          </a:xfrm>
          <a:prstGeom prst="rect">
            <a:avLst/>
          </a:prstGeom>
          <a:noFill/>
        </p:spPr>
        <p:txBody>
          <a:bodyPr wrap="none" rtlCol="0">
            <a:spAutoFit/>
          </a:bodyPr>
          <a:lstStyle/>
          <a:p>
            <a:r>
              <a:rPr lang="en-US" altLang="ja-JP" sz="1100" dirty="0">
                <a:latin typeface="+mn-ea"/>
              </a:rPr>
              <a:t>http://hubblesite.org/newscenter/archive/releases/2009/33/image/c/format/web_print/</a:t>
            </a:r>
            <a:endParaRPr kumimoji="1" lang="ja-JP" altLang="en-US" sz="1100" dirty="0">
              <a:latin typeface="+mn-ea"/>
            </a:endParaRPr>
          </a:p>
        </p:txBody>
      </p:sp>
      <p:pic>
        <p:nvPicPr>
          <p:cNvPr id="71" name="図 70"/>
          <p:cNvPicPr>
            <a:picLocks noChangeAspect="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r="33312"/>
          <a:stretch/>
        </p:blipFill>
        <p:spPr>
          <a:xfrm>
            <a:off x="6460383" y="426804"/>
            <a:ext cx="2670629" cy="4004688"/>
          </a:xfrm>
          <a:prstGeom prst="rect">
            <a:avLst/>
          </a:prstGeom>
        </p:spPr>
      </p:pic>
      <p:sp>
        <p:nvSpPr>
          <p:cNvPr id="8" name="タイトル 1"/>
          <p:cNvSpPr>
            <a:spLocks noGrp="1"/>
          </p:cNvSpPr>
          <p:nvPr>
            <p:ph type="title"/>
          </p:nvPr>
        </p:nvSpPr>
        <p:spPr>
          <a:xfrm>
            <a:off x="457200" y="351370"/>
            <a:ext cx="8229600" cy="749300"/>
          </a:xfrm>
        </p:spPr>
        <p:txBody>
          <a:bodyPr/>
          <a:lstStyle/>
          <a:p>
            <a:r>
              <a:rPr lang="ja-JP" altLang="en-US" dirty="0" smtClean="0"/>
              <a:t>太陽系外縁天体の掩蔽観測</a:t>
            </a:r>
            <a:endParaRPr kumimoji="1" lang="ja-JP" altLang="en-US" dirty="0"/>
          </a:p>
        </p:txBody>
      </p:sp>
      <p:sp>
        <p:nvSpPr>
          <p:cNvPr id="7" name="コンテンツ プレースホルダー 2"/>
          <p:cNvSpPr>
            <a:spLocks noGrp="1"/>
          </p:cNvSpPr>
          <p:nvPr>
            <p:ph idx="1"/>
          </p:nvPr>
        </p:nvSpPr>
        <p:spPr>
          <a:xfrm>
            <a:off x="1" y="4529535"/>
            <a:ext cx="3907394" cy="3244777"/>
          </a:xfrm>
        </p:spPr>
        <p:txBody>
          <a:bodyPr>
            <a:normAutofit/>
          </a:bodyPr>
          <a:lstStyle/>
          <a:p>
            <a:r>
              <a:rPr lang="ja-JP" altLang="en-US" sz="1800" dirty="0" smtClean="0"/>
              <a:t>数</a:t>
            </a:r>
            <a:r>
              <a:rPr lang="en-US" altLang="ja-JP" sz="1800" dirty="0" smtClean="0"/>
              <a:t>km</a:t>
            </a:r>
            <a:r>
              <a:rPr lang="ja-JP" altLang="en-US" sz="1800" dirty="0"/>
              <a:t>以下の</a:t>
            </a:r>
            <a:r>
              <a:rPr lang="en-US" altLang="ja-JP" sz="1800" dirty="0" smtClean="0"/>
              <a:t>TNOs</a:t>
            </a:r>
            <a:r>
              <a:rPr lang="ja-JP" altLang="en-US" sz="1800" dirty="0" smtClean="0"/>
              <a:t>の</a:t>
            </a:r>
            <a:r>
              <a:rPr lang="ja-JP" altLang="en-US" sz="1800" dirty="0"/>
              <a:t>掩蔽の頻度</a:t>
            </a:r>
            <a:r>
              <a:rPr lang="ja-JP" altLang="en-US" sz="1800" dirty="0" smtClean="0"/>
              <a:t>は恒星</a:t>
            </a:r>
            <a:r>
              <a:rPr lang="en-US" altLang="ja-JP" sz="1800" dirty="0"/>
              <a:t>1</a:t>
            </a:r>
            <a:r>
              <a:rPr lang="ja-JP" altLang="en-US" sz="1800" dirty="0"/>
              <a:t>つあたり</a:t>
            </a:r>
            <a:r>
              <a:rPr lang="en-US" altLang="ja-JP" sz="1800" u="sng" dirty="0">
                <a:solidFill>
                  <a:srgbClr val="FFF8CC"/>
                </a:solidFill>
              </a:rPr>
              <a:t>10</a:t>
            </a:r>
            <a:r>
              <a:rPr lang="en-US" altLang="ja-JP" sz="1800" u="sng" baseline="30000" dirty="0">
                <a:solidFill>
                  <a:srgbClr val="FFF8CC"/>
                </a:solidFill>
              </a:rPr>
              <a:t>-2 </a:t>
            </a:r>
            <a:r>
              <a:rPr lang="en-US" altLang="ja-JP" sz="1800" u="sng" dirty="0">
                <a:solidFill>
                  <a:srgbClr val="FFF8CC"/>
                </a:solidFill>
              </a:rPr>
              <a:t>〜10</a:t>
            </a:r>
            <a:r>
              <a:rPr lang="en-US" altLang="ja-JP" sz="1800" u="sng" baseline="30000" dirty="0">
                <a:solidFill>
                  <a:srgbClr val="FFF8CC"/>
                </a:solidFill>
              </a:rPr>
              <a:t>-3 </a:t>
            </a:r>
            <a:r>
              <a:rPr lang="ja-JP" altLang="en-US" sz="1800" u="sng" dirty="0">
                <a:solidFill>
                  <a:srgbClr val="FFF8CC"/>
                </a:solidFill>
              </a:rPr>
              <a:t>回</a:t>
            </a:r>
            <a:r>
              <a:rPr lang="en-US" altLang="ja-JP" sz="1800" u="sng" dirty="0">
                <a:solidFill>
                  <a:srgbClr val="FFF8CC"/>
                </a:solidFill>
              </a:rPr>
              <a:t>/</a:t>
            </a:r>
            <a:r>
              <a:rPr lang="ja-JP" altLang="en-US" sz="1800" u="sng" dirty="0" smtClean="0">
                <a:solidFill>
                  <a:srgbClr val="FFF8CC"/>
                </a:solidFill>
              </a:rPr>
              <a:t>年</a:t>
            </a:r>
            <a:r>
              <a:rPr lang="en-US" altLang="ja-JP" sz="1800" dirty="0" smtClean="0">
                <a:solidFill>
                  <a:srgbClr val="FFF8CC"/>
                </a:solidFill>
              </a:rPr>
              <a:t> </a:t>
            </a:r>
            <a:r>
              <a:rPr lang="ja-JP" altLang="en-US" sz="1800" dirty="0" smtClean="0"/>
              <a:t>程度（東大</a:t>
            </a:r>
            <a:r>
              <a:rPr lang="en-US" altLang="ja-JP" sz="1800" dirty="0" smtClean="0"/>
              <a:t> </a:t>
            </a:r>
            <a:r>
              <a:rPr lang="ja-JP" altLang="en-US" sz="1800" dirty="0" smtClean="0"/>
              <a:t>臼井さん）</a:t>
            </a:r>
            <a:endParaRPr lang="en-US" altLang="ja-JP" sz="1800" dirty="0" smtClean="0"/>
          </a:p>
          <a:p>
            <a:pPr lvl="1"/>
            <a:r>
              <a:rPr lang="ja-JP" altLang="en-US" sz="1600" dirty="0" smtClean="0"/>
              <a:t>観測</a:t>
            </a:r>
            <a:r>
              <a:rPr lang="ja-JP" altLang="en-US" sz="1600" dirty="0"/>
              <a:t>に</a:t>
            </a:r>
            <a:r>
              <a:rPr lang="ja-JP" altLang="en-US" sz="1600" dirty="0" smtClean="0"/>
              <a:t>は黄道面</a:t>
            </a:r>
            <a:r>
              <a:rPr lang="ja-JP" altLang="en-US" sz="1600" dirty="0"/>
              <a:t>に比較的近く、かつ背景星が十分で適度な個数密度ある</a:t>
            </a:r>
            <a:r>
              <a:rPr lang="ja-JP" altLang="en-US" sz="1600" dirty="0" smtClean="0"/>
              <a:t>天域を</a:t>
            </a:r>
            <a:r>
              <a:rPr lang="ja-JP" altLang="en-US" sz="1600" dirty="0"/>
              <a:t>選ぶ必要が</a:t>
            </a:r>
            <a:r>
              <a:rPr lang="ja-JP" altLang="en-US" sz="1600" dirty="0" smtClean="0"/>
              <a:t>ある</a:t>
            </a:r>
            <a:endParaRPr lang="ja-JP" altLang="en-US" sz="1600" dirty="0"/>
          </a:p>
          <a:p>
            <a:endParaRPr lang="ja-JP" altLang="en-US" sz="1800" dirty="0"/>
          </a:p>
          <a:p>
            <a:endParaRPr kumimoji="1" lang="ja-JP" altLang="en-US" sz="1800" dirty="0"/>
          </a:p>
        </p:txBody>
      </p:sp>
    </p:spTree>
    <p:extLst>
      <p:ext uri="{BB962C8B-B14F-4D97-AF65-F5344CB8AC3E}">
        <p14:creationId xmlns:p14="http://schemas.microsoft.com/office/powerpoint/2010/main" val="256328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CMOS</a:t>
            </a:r>
            <a:r>
              <a:rPr kumimoji="1" lang="ja-JP" altLang="en-US" dirty="0" smtClean="0"/>
              <a:t>センサーの部分読み出し</a:t>
            </a:r>
            <a:endParaRPr kumimoji="1" lang="ja-JP" altLang="en-US" dirty="0"/>
          </a:p>
        </p:txBody>
      </p:sp>
      <p:sp>
        <p:nvSpPr>
          <p:cNvPr id="3" name="コンテンツ プレースホルダー 2"/>
          <p:cNvSpPr>
            <a:spLocks noGrp="1"/>
          </p:cNvSpPr>
          <p:nvPr>
            <p:ph idx="1"/>
          </p:nvPr>
        </p:nvSpPr>
        <p:spPr>
          <a:xfrm>
            <a:off x="457200" y="1291168"/>
            <a:ext cx="8686800" cy="4834996"/>
          </a:xfrm>
        </p:spPr>
        <p:txBody>
          <a:bodyPr/>
          <a:lstStyle/>
          <a:p>
            <a:r>
              <a:rPr kumimoji="1" lang="ja-JP" altLang="en-US" dirty="0" smtClean="0"/>
              <a:t>センサー</a:t>
            </a:r>
            <a:r>
              <a:rPr kumimoji="1" lang="en-US" altLang="ja-JP" dirty="0" smtClean="0"/>
              <a:t>2k </a:t>
            </a:r>
            <a:r>
              <a:rPr lang="en-US" altLang="ja-JP" dirty="0" smtClean="0"/>
              <a:t>× 1k pix</a:t>
            </a:r>
            <a:r>
              <a:rPr lang="ja-JP" altLang="en-US" dirty="0" smtClean="0"/>
              <a:t>のうち恒星周り</a:t>
            </a:r>
            <a:r>
              <a:rPr lang="en-US" altLang="ja-JP" dirty="0" smtClean="0"/>
              <a:t>20 × 20pix</a:t>
            </a:r>
            <a:r>
              <a:rPr lang="ja-JP" altLang="en-US" dirty="0" smtClean="0"/>
              <a:t>程度を読み出す</a:t>
            </a:r>
            <a:endParaRPr lang="en-US" altLang="ja-JP" dirty="0" smtClean="0"/>
          </a:p>
          <a:p>
            <a:pPr lvl="1"/>
            <a:r>
              <a:rPr kumimoji="1" lang="ja-JP" altLang="en-US" dirty="0" smtClean="0"/>
              <a:t>あらかじめ恒星のセンサー上での座標をクロック発信に組み込んだプログラム</a:t>
            </a:r>
            <a:endParaRPr lang="en-US" altLang="ja-JP" dirty="0"/>
          </a:p>
          <a:p>
            <a:pPr lvl="2"/>
            <a:r>
              <a:rPr lang="ja-JP" altLang="en-US" dirty="0" smtClean="0"/>
              <a:t>正確なポインティング</a:t>
            </a:r>
            <a:endParaRPr lang="en-US" altLang="ja-JP" dirty="0" smtClean="0"/>
          </a:p>
          <a:p>
            <a:pPr lvl="2"/>
            <a:r>
              <a:rPr kumimoji="1" lang="en-US" altLang="ja-JP" dirty="0" smtClean="0"/>
              <a:t>~</a:t>
            </a:r>
            <a:r>
              <a:rPr kumimoji="1" lang="ja-JP" altLang="en-US" dirty="0" smtClean="0"/>
              <a:t>４</a:t>
            </a:r>
            <a:r>
              <a:rPr kumimoji="1" lang="en-US" altLang="ja-JP" dirty="0" smtClean="0"/>
              <a:t>chip</a:t>
            </a:r>
            <a:r>
              <a:rPr kumimoji="1" lang="ja-JP" altLang="en-US" dirty="0" smtClean="0"/>
              <a:t>ごとに同じ領域を読み出し、いらない</a:t>
            </a:r>
            <a:r>
              <a:rPr lang="ja-JP" altLang="en-US" dirty="0" smtClean="0"/>
              <a:t>データ</a:t>
            </a:r>
            <a:r>
              <a:rPr kumimoji="1" lang="ja-JP" altLang="en-US" dirty="0" smtClean="0"/>
              <a:t>を削除</a:t>
            </a:r>
            <a:endParaRPr kumimoji="1" lang="en-US" altLang="ja-JP" dirty="0" smtClean="0"/>
          </a:p>
          <a:p>
            <a:pPr marL="0" indent="0">
              <a:buNone/>
            </a:pPr>
            <a:r>
              <a:rPr kumimoji="1" lang="en-US" altLang="ja-JP" dirty="0" smtClean="0"/>
              <a:t>⇒ 20 Hz</a:t>
            </a:r>
            <a:r>
              <a:rPr kumimoji="1" lang="ja-JP" altLang="en-US" dirty="0" smtClean="0"/>
              <a:t>の</a:t>
            </a:r>
            <a:r>
              <a:rPr lang="ja-JP" altLang="en-US" dirty="0" smtClean="0"/>
              <a:t>撮像が可能</a:t>
            </a:r>
            <a:endParaRPr kumimoji="1" lang="en-US" altLang="ja-JP" dirty="0" smtClean="0"/>
          </a:p>
        </p:txBody>
      </p:sp>
      <p:grpSp>
        <p:nvGrpSpPr>
          <p:cNvPr id="52" name="図形グループ 51"/>
          <p:cNvGrpSpPr/>
          <p:nvPr/>
        </p:nvGrpSpPr>
        <p:grpSpPr>
          <a:xfrm>
            <a:off x="4468835" y="4228622"/>
            <a:ext cx="4497370" cy="2445386"/>
            <a:chOff x="329143" y="1820334"/>
            <a:chExt cx="8117818" cy="4413957"/>
          </a:xfrm>
        </p:grpSpPr>
        <p:grpSp>
          <p:nvGrpSpPr>
            <p:cNvPr id="4" name="図形グループ 3"/>
            <p:cNvGrpSpPr/>
            <p:nvPr/>
          </p:nvGrpSpPr>
          <p:grpSpPr>
            <a:xfrm>
              <a:off x="329143" y="1820334"/>
              <a:ext cx="3982709" cy="2144888"/>
              <a:chOff x="639585" y="1792112"/>
              <a:chExt cx="3353859" cy="1806221"/>
            </a:xfrm>
          </p:grpSpPr>
          <p:sp>
            <p:nvSpPr>
              <p:cNvPr id="5" name="正方形/長方形 4"/>
              <p:cNvSpPr/>
              <p:nvPr/>
            </p:nvSpPr>
            <p:spPr>
              <a:xfrm>
                <a:off x="639585" y="1792112"/>
                <a:ext cx="3353859" cy="1806221"/>
              </a:xfrm>
              <a:prstGeom prst="rect">
                <a:avLst/>
              </a:prstGeom>
              <a:solidFill>
                <a:srgbClr val="EEEEFF"/>
              </a:solidFill>
              <a:ln w="38100" cmpd="sng">
                <a:solidFill>
                  <a:srgbClr val="240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889000" y="2017887"/>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759178" y="3214509"/>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433689" y="2774242"/>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1885244" y="2158998"/>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122310" y="30846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404532" y="263313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3338689" y="20178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3197578" y="305364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4" name="図形グループ 13"/>
            <p:cNvGrpSpPr/>
            <p:nvPr/>
          </p:nvGrpSpPr>
          <p:grpSpPr>
            <a:xfrm>
              <a:off x="4464252" y="1820334"/>
              <a:ext cx="3982709" cy="2144888"/>
              <a:chOff x="639585" y="1792112"/>
              <a:chExt cx="3353859" cy="1806221"/>
            </a:xfrm>
          </p:grpSpPr>
          <p:sp>
            <p:nvSpPr>
              <p:cNvPr id="15" name="正方形/長方形 14"/>
              <p:cNvSpPr/>
              <p:nvPr/>
            </p:nvSpPr>
            <p:spPr>
              <a:xfrm>
                <a:off x="639585" y="1792112"/>
                <a:ext cx="3353859" cy="1806221"/>
              </a:xfrm>
              <a:prstGeom prst="rect">
                <a:avLst/>
              </a:prstGeom>
              <a:solidFill>
                <a:srgbClr val="EEEEFF"/>
              </a:solidFill>
              <a:ln w="38100" cmpd="sng">
                <a:solidFill>
                  <a:srgbClr val="240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889000" y="2017887"/>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759178" y="3214509"/>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1433689" y="2774242"/>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885244" y="2158998"/>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2122310" y="30846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2404532" y="263313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3338689" y="20178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3197578" y="305364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4" name="図形グループ 23"/>
            <p:cNvGrpSpPr/>
            <p:nvPr/>
          </p:nvGrpSpPr>
          <p:grpSpPr>
            <a:xfrm>
              <a:off x="329143" y="4089403"/>
              <a:ext cx="3982709" cy="2144888"/>
              <a:chOff x="639585" y="1792112"/>
              <a:chExt cx="3353859" cy="1806221"/>
            </a:xfrm>
          </p:grpSpPr>
          <p:sp>
            <p:nvSpPr>
              <p:cNvPr id="25" name="正方形/長方形 24"/>
              <p:cNvSpPr/>
              <p:nvPr/>
            </p:nvSpPr>
            <p:spPr>
              <a:xfrm>
                <a:off x="639585" y="1792112"/>
                <a:ext cx="3353859" cy="1806221"/>
              </a:xfrm>
              <a:prstGeom prst="rect">
                <a:avLst/>
              </a:prstGeom>
              <a:solidFill>
                <a:srgbClr val="EEEEFF"/>
              </a:solidFill>
              <a:ln w="38100" cmpd="sng">
                <a:solidFill>
                  <a:srgbClr val="240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889000" y="2017887"/>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759178" y="3214509"/>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1433689" y="2774242"/>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885244" y="2158998"/>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2122310" y="30846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2404532" y="263313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338689" y="20178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3197578" y="305364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34" name="図形グループ 33"/>
            <p:cNvGrpSpPr/>
            <p:nvPr/>
          </p:nvGrpSpPr>
          <p:grpSpPr>
            <a:xfrm>
              <a:off x="4464252" y="4089403"/>
              <a:ext cx="3982709" cy="2144888"/>
              <a:chOff x="639585" y="1792112"/>
              <a:chExt cx="3353859" cy="1806221"/>
            </a:xfrm>
          </p:grpSpPr>
          <p:sp>
            <p:nvSpPr>
              <p:cNvPr id="35" name="正方形/長方形 34"/>
              <p:cNvSpPr/>
              <p:nvPr/>
            </p:nvSpPr>
            <p:spPr>
              <a:xfrm>
                <a:off x="639585" y="1792112"/>
                <a:ext cx="3353859" cy="1806221"/>
              </a:xfrm>
              <a:prstGeom prst="rect">
                <a:avLst/>
              </a:prstGeom>
              <a:solidFill>
                <a:srgbClr val="EEEEFF"/>
              </a:solidFill>
              <a:ln w="38100" cmpd="sng">
                <a:solidFill>
                  <a:srgbClr val="240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889000" y="2017887"/>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759178" y="3214509"/>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1433689" y="2774242"/>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1885244" y="2158998"/>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2122310" y="30846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404532" y="263313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3338689" y="2017886"/>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3197578" y="3053640"/>
                <a:ext cx="282222" cy="282223"/>
              </a:xfrm>
              <a:prstGeom prst="rect">
                <a:avLst/>
              </a:prstGeom>
              <a:solidFill>
                <a:srgbClr val="FF9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44" name="星 5 43"/>
            <p:cNvSpPr/>
            <p:nvPr/>
          </p:nvSpPr>
          <p:spPr>
            <a:xfrm>
              <a:off x="625323" y="2088442"/>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星 5 44"/>
            <p:cNvSpPr/>
            <p:nvPr/>
          </p:nvSpPr>
          <p:spPr>
            <a:xfrm>
              <a:off x="3366760" y="3318399"/>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6" name="星 5 45"/>
            <p:cNvSpPr/>
            <p:nvPr/>
          </p:nvSpPr>
          <p:spPr>
            <a:xfrm>
              <a:off x="5947201" y="2266593"/>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7" name="星 5 46"/>
            <p:cNvSpPr/>
            <p:nvPr/>
          </p:nvSpPr>
          <p:spPr>
            <a:xfrm>
              <a:off x="472241" y="5769149"/>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8" name="星 5 47"/>
            <p:cNvSpPr/>
            <p:nvPr/>
          </p:nvSpPr>
          <p:spPr>
            <a:xfrm>
              <a:off x="1275037" y="5238039"/>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9" name="星 5 48"/>
            <p:cNvSpPr/>
            <p:nvPr/>
          </p:nvSpPr>
          <p:spPr>
            <a:xfrm>
              <a:off x="6560128" y="5070469"/>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0" name="星 5 49"/>
            <p:cNvSpPr/>
            <p:nvPr/>
          </p:nvSpPr>
          <p:spPr>
            <a:xfrm>
              <a:off x="6224988" y="5610930"/>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1" name="星 5 50"/>
            <p:cNvSpPr/>
            <p:nvPr/>
          </p:nvSpPr>
          <p:spPr>
            <a:xfrm>
              <a:off x="3533498" y="4357510"/>
              <a:ext cx="335139" cy="335139"/>
            </a:xfrm>
            <a:prstGeom prst="star5">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863891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部分読み出し時のデータレート</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仮に視野内に</a:t>
            </a:r>
            <a:r>
              <a:rPr lang="en-US" altLang="ja-JP" dirty="0" smtClean="0"/>
              <a:t>10</a:t>
            </a:r>
            <a:r>
              <a:rPr lang="en-US" altLang="ja-JP" baseline="30000" dirty="0" smtClean="0"/>
              <a:t>4</a:t>
            </a:r>
            <a:r>
              <a:rPr lang="ja-JP" altLang="en-US" dirty="0" smtClean="0"/>
              <a:t>個の対象恒星があった場合</a:t>
            </a:r>
            <a:endParaRPr lang="en-US" altLang="ja-JP" dirty="0" smtClean="0"/>
          </a:p>
          <a:p>
            <a:pPr lvl="1"/>
            <a:r>
              <a:rPr kumimoji="1" lang="en-US" altLang="ja-JP" dirty="0" smtClean="0"/>
              <a:t>1chip</a:t>
            </a:r>
            <a:r>
              <a:rPr kumimoji="1" lang="ja-JP" altLang="en-US" dirty="0" smtClean="0"/>
              <a:t>あたり</a:t>
            </a:r>
            <a:r>
              <a:rPr lang="ja-JP" altLang="en-US" dirty="0" smtClean="0"/>
              <a:t>平均</a:t>
            </a:r>
            <a:r>
              <a:rPr kumimoji="1" lang="en-US" altLang="ja-JP" dirty="0" smtClean="0"/>
              <a:t>100</a:t>
            </a:r>
            <a:r>
              <a:rPr kumimoji="1" lang="ja-JP" altLang="en-US" dirty="0" smtClean="0"/>
              <a:t>個</a:t>
            </a:r>
            <a:endParaRPr kumimoji="1" lang="en-US" altLang="ja-JP" dirty="0" smtClean="0"/>
          </a:p>
          <a:p>
            <a:pPr lvl="1"/>
            <a:r>
              <a:rPr kumimoji="1" lang="en-US" altLang="ja-JP" dirty="0" smtClean="0"/>
              <a:t>1chip</a:t>
            </a:r>
            <a:r>
              <a:rPr kumimoji="1" lang="ja-JP" altLang="en-US" dirty="0" smtClean="0"/>
              <a:t>からの読み出し</a:t>
            </a:r>
            <a:r>
              <a:rPr kumimoji="1" lang="en-US" altLang="ja-JP" dirty="0" smtClean="0"/>
              <a:t> 100</a:t>
            </a:r>
            <a:r>
              <a:rPr lang="en-US" altLang="ja-JP" dirty="0" smtClean="0"/>
              <a:t> × 20 × 20 ~ </a:t>
            </a:r>
            <a:r>
              <a:rPr lang="en-US" altLang="ja-JP" u="sng" dirty="0" smtClean="0"/>
              <a:t>1.6 × 10</a:t>
            </a:r>
            <a:r>
              <a:rPr lang="en-US" altLang="ja-JP" u="sng" baseline="30000" dirty="0" smtClean="0"/>
              <a:t>5</a:t>
            </a:r>
            <a:r>
              <a:rPr lang="en-US" altLang="ja-JP" u="sng" dirty="0" smtClean="0"/>
              <a:t> pix</a:t>
            </a:r>
          </a:p>
          <a:p>
            <a:pPr lvl="1"/>
            <a:r>
              <a:rPr kumimoji="1" lang="en-US" altLang="ja-JP" dirty="0" smtClean="0"/>
              <a:t>⇒ 2k </a:t>
            </a:r>
            <a:r>
              <a:rPr lang="en-US" altLang="ja-JP" dirty="0" smtClean="0"/>
              <a:t>× 1k </a:t>
            </a:r>
            <a:r>
              <a:rPr lang="ja-JP" altLang="en-US" dirty="0" smtClean="0"/>
              <a:t>のうちの</a:t>
            </a:r>
            <a:r>
              <a:rPr lang="en-US" altLang="ja-JP" dirty="0" smtClean="0"/>
              <a:t> &lt; 10 %</a:t>
            </a:r>
          </a:p>
          <a:p>
            <a:pPr lvl="2"/>
            <a:r>
              <a:rPr lang="ja-JP" altLang="en-US" dirty="0" smtClean="0"/>
              <a:t>撮像領域が</a:t>
            </a:r>
            <a:r>
              <a:rPr lang="en-US" altLang="ja-JP" dirty="0" smtClean="0"/>
              <a:t> 1/10 </a:t>
            </a:r>
            <a:r>
              <a:rPr lang="ja-JP" altLang="en-US" dirty="0" smtClean="0"/>
              <a:t>になれば、撮像速度は</a:t>
            </a:r>
            <a:r>
              <a:rPr lang="en-US" altLang="ja-JP" dirty="0" smtClean="0"/>
              <a:t>10</a:t>
            </a:r>
            <a:r>
              <a:rPr lang="ja-JP" altLang="en-US" dirty="0" smtClean="0"/>
              <a:t>倍にできる。</a:t>
            </a:r>
            <a:endParaRPr lang="en-US" altLang="ja-JP" dirty="0" smtClean="0"/>
          </a:p>
          <a:p>
            <a:pPr lvl="2"/>
            <a:r>
              <a:rPr lang="en-US" altLang="ja-JP" dirty="0" smtClean="0"/>
              <a:t>⇒ 20Hz</a:t>
            </a:r>
            <a:r>
              <a:rPr lang="ja-JP" altLang="en-US" dirty="0" smtClean="0"/>
              <a:t>撮像が可能</a:t>
            </a:r>
            <a:endParaRPr lang="en-US" altLang="ja-JP" dirty="0" smtClean="0"/>
          </a:p>
          <a:p>
            <a:pPr lvl="1"/>
            <a:r>
              <a:rPr lang="ja-JP" altLang="en-US" dirty="0" smtClean="0"/>
              <a:t>データレート：</a:t>
            </a:r>
            <a:r>
              <a:rPr lang="en-US" altLang="ja-JP" dirty="0" smtClean="0"/>
              <a:t>~ 22 TB/night</a:t>
            </a:r>
          </a:p>
          <a:p>
            <a:pPr lvl="2"/>
            <a:r>
              <a:rPr lang="ja-JP" altLang="en-US" dirty="0" smtClean="0"/>
              <a:t>既にトリミングしてあるため</a:t>
            </a:r>
            <a:r>
              <a:rPr lang="en-US" altLang="ja-JP" dirty="0" smtClean="0"/>
              <a:t>data reduction</a:t>
            </a:r>
            <a:r>
              <a:rPr lang="ja-JP" altLang="en-US" dirty="0" smtClean="0"/>
              <a:t>不可</a:t>
            </a:r>
            <a:endParaRPr lang="en-US" altLang="ja-JP" dirty="0" smtClean="0"/>
          </a:p>
          <a:p>
            <a:pPr lvl="2"/>
            <a:r>
              <a:rPr lang="ja-JP" altLang="en-US" dirty="0" smtClean="0"/>
              <a:t>数日中に変動解析をすませ、不要データは消去？</a:t>
            </a:r>
            <a:endParaRPr lang="en-US" altLang="ja-JP" dirty="0" smtClean="0"/>
          </a:p>
        </p:txBody>
      </p:sp>
    </p:spTree>
    <p:extLst>
      <p:ext uri="{BB962C8B-B14F-4D97-AF65-F5344CB8AC3E}">
        <p14:creationId xmlns:p14="http://schemas.microsoft.com/office/powerpoint/2010/main" val="11680395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457199" y="1291168"/>
            <a:ext cx="8574545" cy="5566832"/>
          </a:xfrm>
        </p:spPr>
        <p:txBody>
          <a:bodyPr>
            <a:normAutofit/>
          </a:bodyPr>
          <a:lstStyle/>
          <a:p>
            <a:r>
              <a:rPr kumimoji="1" lang="en-US" altLang="ja-JP" dirty="0" smtClean="0"/>
              <a:t>CMOS</a:t>
            </a:r>
            <a:r>
              <a:rPr kumimoji="1" lang="ja-JP" altLang="en-US" dirty="0" smtClean="0"/>
              <a:t>センサーによる超広視野高速カメラ</a:t>
            </a:r>
            <a:endParaRPr kumimoji="1" lang="en-US" altLang="ja-JP" dirty="0" smtClean="0"/>
          </a:p>
          <a:p>
            <a:pPr lvl="1"/>
            <a:r>
              <a:rPr lang="en-US" altLang="ja-JP" dirty="0" smtClean="0"/>
              <a:t>~20 deg</a:t>
            </a:r>
            <a:r>
              <a:rPr lang="en-US" altLang="ja-JP" baseline="30000" dirty="0" smtClean="0"/>
              <a:t>2</a:t>
            </a:r>
            <a:r>
              <a:rPr lang="en-US" altLang="ja-JP" dirty="0" smtClean="0"/>
              <a:t>   2 Hz </a:t>
            </a:r>
          </a:p>
          <a:p>
            <a:r>
              <a:rPr kumimoji="1" lang="en-US" altLang="ja-JP" dirty="0" smtClean="0"/>
              <a:t>Data rate max ~27 TB/night</a:t>
            </a:r>
          </a:p>
          <a:p>
            <a:pPr lvl="1"/>
            <a:r>
              <a:rPr lang="ja-JP" altLang="en-US" dirty="0" smtClean="0"/>
              <a:t>観測用</a:t>
            </a:r>
            <a:r>
              <a:rPr lang="en-US" altLang="ja-JP" dirty="0" smtClean="0"/>
              <a:t>PC</a:t>
            </a:r>
            <a:r>
              <a:rPr lang="ja-JP" altLang="en-US" dirty="0" smtClean="0"/>
              <a:t>、１次</a:t>
            </a:r>
            <a:r>
              <a:rPr lang="en-US" altLang="ja-JP" dirty="0" smtClean="0"/>
              <a:t>/</a:t>
            </a:r>
            <a:r>
              <a:rPr lang="ja-JP" altLang="en-US" dirty="0" smtClean="0"/>
              <a:t>２次サーバ</a:t>
            </a:r>
            <a:r>
              <a:rPr lang="en-US" altLang="ja-JP" dirty="0" smtClean="0"/>
              <a:t> </a:t>
            </a:r>
            <a:r>
              <a:rPr lang="ja-JP" altLang="en-US" dirty="0" smtClean="0"/>
              <a:t>各５台</a:t>
            </a:r>
            <a:endParaRPr lang="en-US" altLang="ja-JP" dirty="0" smtClean="0"/>
          </a:p>
          <a:p>
            <a:pPr lvl="1"/>
            <a:r>
              <a:rPr kumimoji="1" lang="ja-JP" altLang="en-US" dirty="0" smtClean="0"/>
              <a:t>１次サーバ内での</a:t>
            </a:r>
            <a:r>
              <a:rPr kumimoji="1" lang="en-US" altLang="ja-JP" dirty="0" smtClean="0"/>
              <a:t>data reduction</a:t>
            </a:r>
            <a:r>
              <a:rPr kumimoji="1" lang="ja-JP" altLang="en-US" dirty="0" smtClean="0"/>
              <a:t>は検討課題</a:t>
            </a:r>
            <a:endParaRPr kumimoji="1" lang="en-US" altLang="ja-JP" dirty="0" smtClean="0"/>
          </a:p>
          <a:p>
            <a:r>
              <a:rPr lang="ja-JP" altLang="en-US" dirty="0" smtClean="0"/>
              <a:t>掩蔽観測ー部分読み出し</a:t>
            </a:r>
            <a:r>
              <a:rPr lang="en-US" altLang="ja-JP" dirty="0" smtClean="0"/>
              <a:t>20 Hz</a:t>
            </a:r>
            <a:r>
              <a:rPr lang="ja-JP" altLang="en-US" dirty="0" smtClean="0"/>
              <a:t>（要検討）</a:t>
            </a:r>
            <a:endParaRPr lang="en-US" altLang="ja-JP" dirty="0" smtClean="0"/>
          </a:p>
          <a:p>
            <a:pPr lvl="1"/>
            <a:r>
              <a:rPr kumimoji="1" lang="ja-JP" altLang="en-US" dirty="0" smtClean="0"/>
              <a:t>クロック信号を組み込んだプログラム</a:t>
            </a:r>
            <a:endParaRPr kumimoji="1" lang="en-US" altLang="ja-JP" dirty="0" smtClean="0"/>
          </a:p>
          <a:p>
            <a:pPr lvl="1"/>
            <a:r>
              <a:rPr kumimoji="1" lang="ja-JP" altLang="en-US" dirty="0" smtClean="0"/>
              <a:t>具体的な対象個数は</a:t>
            </a:r>
            <a:r>
              <a:rPr kumimoji="1" lang="en-US" altLang="ja-JP" dirty="0" smtClean="0"/>
              <a:t> 7/23</a:t>
            </a:r>
            <a:r>
              <a:rPr kumimoji="1" lang="ja-JP" altLang="en-US" dirty="0" smtClean="0"/>
              <a:t>の会議</a:t>
            </a:r>
            <a:r>
              <a:rPr lang="ja-JP" altLang="en-US" dirty="0" smtClean="0"/>
              <a:t>（東大</a:t>
            </a:r>
            <a:r>
              <a:rPr lang="en-US" altLang="ja-JP" dirty="0" smtClean="0"/>
              <a:t> </a:t>
            </a:r>
            <a:r>
              <a:rPr kumimoji="1" lang="ja-JP" altLang="en-US" dirty="0" smtClean="0"/>
              <a:t>臼井さん）</a:t>
            </a:r>
            <a:endParaRPr kumimoji="1" lang="en-US" altLang="ja-JP" dirty="0" smtClean="0"/>
          </a:p>
          <a:p>
            <a:pPr lvl="1"/>
            <a:endParaRPr kumimoji="1" lang="ja-JP" altLang="en-US" dirty="0"/>
          </a:p>
        </p:txBody>
      </p:sp>
    </p:spTree>
    <p:extLst>
      <p:ext uri="{BB962C8B-B14F-4D97-AF65-F5344CB8AC3E}">
        <p14:creationId xmlns:p14="http://schemas.microsoft.com/office/powerpoint/2010/main" val="3260966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923657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Appendix : </a:t>
            </a:r>
            <a:r>
              <a:rPr kumimoji="1" lang="ja-JP" altLang="en-US" dirty="0" smtClean="0"/>
              <a:t>コスト</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28494928"/>
              </p:ext>
            </p:extLst>
          </p:nvPr>
        </p:nvGraphicFramePr>
        <p:xfrm>
          <a:off x="1052391" y="1592515"/>
          <a:ext cx="7002396" cy="1880119"/>
        </p:xfrm>
        <a:graphic>
          <a:graphicData uri="http://schemas.openxmlformats.org/drawingml/2006/table">
            <a:tbl>
              <a:tblPr firstRow="1" bandRow="1">
                <a:tableStyleId>{5C22544A-7EE6-4342-B048-85BDC9FD1C3A}</a:tableStyleId>
              </a:tblPr>
              <a:tblGrid>
                <a:gridCol w="1167066"/>
                <a:gridCol w="1167066"/>
                <a:gridCol w="1167066"/>
                <a:gridCol w="1167066"/>
                <a:gridCol w="1167066"/>
                <a:gridCol w="1167066"/>
              </a:tblGrid>
              <a:tr h="416333">
                <a:tc>
                  <a:txBody>
                    <a:bodyPr/>
                    <a:lstStyle/>
                    <a:p>
                      <a:pPr algn="ctr"/>
                      <a:endParaRPr kumimoji="1" lang="ja-JP" altLang="en-US" sz="1400" dirty="0"/>
                    </a:p>
                  </a:txBody>
                  <a:tcPr anchor="ctr"/>
                </a:tc>
                <a:tc>
                  <a:txBody>
                    <a:bodyPr/>
                    <a:lstStyle/>
                    <a:p>
                      <a:pPr algn="ctr"/>
                      <a:r>
                        <a:rPr kumimoji="1" lang="ja-JP" altLang="en-US" sz="1400" dirty="0" smtClean="0"/>
                        <a:t>１台の価格</a:t>
                      </a:r>
                      <a:r>
                        <a:rPr kumimoji="1" lang="en-US" altLang="ja-JP" sz="1400" dirty="0" smtClean="0"/>
                        <a:t>[</a:t>
                      </a:r>
                      <a:r>
                        <a:rPr kumimoji="1" lang="ja-JP" altLang="en-US" sz="1400" dirty="0" smtClean="0"/>
                        <a:t>万円</a:t>
                      </a:r>
                      <a:r>
                        <a:rPr kumimoji="1" lang="en-US" altLang="ja-JP" sz="1400" dirty="0" smtClean="0"/>
                        <a:t>]</a:t>
                      </a:r>
                      <a:endParaRPr kumimoji="1" lang="ja-JP" altLang="en-US" sz="1400" dirty="0"/>
                    </a:p>
                  </a:txBody>
                  <a:tcPr anchor="ctr"/>
                </a:tc>
                <a:tc>
                  <a:txBody>
                    <a:bodyPr/>
                    <a:lstStyle/>
                    <a:p>
                      <a:pPr algn="ctr"/>
                      <a:r>
                        <a:rPr kumimoji="1" lang="ja-JP" altLang="en-US" sz="1400" dirty="0" smtClean="0"/>
                        <a:t>必要台数</a:t>
                      </a:r>
                      <a:endParaRPr kumimoji="1" lang="en-US" altLang="ja-JP" sz="1400" dirty="0" smtClean="0"/>
                    </a:p>
                    <a:p>
                      <a:pPr algn="ctr"/>
                      <a:r>
                        <a:rPr kumimoji="1" lang="en-US" altLang="ja-JP" sz="1400" dirty="0" smtClean="0"/>
                        <a:t>(15chip)</a:t>
                      </a:r>
                      <a:endParaRPr kumimoji="1" lang="ja-JP" altLang="en-US" sz="1400" dirty="0"/>
                    </a:p>
                  </a:txBody>
                  <a:tcPr anchor="ctr"/>
                </a:tc>
                <a:tc>
                  <a:txBody>
                    <a:bodyPr/>
                    <a:lstStyle/>
                    <a:p>
                      <a:pPr algn="ctr"/>
                      <a:r>
                        <a:rPr kumimoji="1" lang="ja-JP" altLang="en-US" sz="1400" dirty="0" smtClean="0"/>
                        <a:t>金額</a:t>
                      </a:r>
                      <a:endParaRPr kumimoji="1" lang="en-US" altLang="ja-JP" sz="1400" dirty="0" smtClean="0"/>
                    </a:p>
                    <a:p>
                      <a:pPr algn="ctr"/>
                      <a:r>
                        <a:rPr kumimoji="1" lang="en-US" altLang="ja-JP" sz="1400" dirty="0" smtClean="0"/>
                        <a:t>(15chip)</a:t>
                      </a:r>
                    </a:p>
                  </a:txBody>
                  <a:tcPr anchor="ctr"/>
                </a:tc>
                <a:tc>
                  <a:txBody>
                    <a:bodyPr/>
                    <a:lstStyle/>
                    <a:p>
                      <a:pPr algn="ctr"/>
                      <a:r>
                        <a:rPr kumimoji="1" lang="ja-JP" altLang="en-US" sz="1400" dirty="0" smtClean="0"/>
                        <a:t>必要台数</a:t>
                      </a:r>
                      <a:endParaRPr kumimoji="1" lang="en-US" altLang="ja-JP" sz="1400" dirty="0" smtClean="0"/>
                    </a:p>
                    <a:p>
                      <a:pPr algn="ctr"/>
                      <a:r>
                        <a:rPr kumimoji="1" lang="en-US" altLang="ja-JP" sz="1400" dirty="0" smtClean="0"/>
                        <a:t>(~80chip</a:t>
                      </a:r>
                      <a:r>
                        <a:rPr kumimoji="1" lang="en-US" altLang="ja-JP" sz="1400" dirty="0" smtClean="0"/>
                        <a:t>)</a:t>
                      </a:r>
                      <a:endParaRPr kumimoji="1" lang="ja-JP" altLang="en-US" sz="1400" dirty="0"/>
                    </a:p>
                  </a:txBody>
                  <a:tcPr anchor="ctr"/>
                </a:tc>
                <a:tc>
                  <a:txBody>
                    <a:bodyPr/>
                    <a:lstStyle/>
                    <a:p>
                      <a:pPr algn="ctr"/>
                      <a:r>
                        <a:rPr kumimoji="1" lang="ja-JP" altLang="en-US" sz="1400" dirty="0" smtClean="0"/>
                        <a:t>金額</a:t>
                      </a:r>
                      <a:endParaRPr kumimoji="1" lang="en-US" altLang="ja-JP" sz="1400" dirty="0" smtClean="0"/>
                    </a:p>
                    <a:p>
                      <a:pPr algn="ctr"/>
                      <a:r>
                        <a:rPr kumimoji="1" lang="en-US" altLang="ja-JP" sz="1400" dirty="0" smtClean="0"/>
                        <a:t>(90chip)</a:t>
                      </a:r>
                    </a:p>
                  </a:txBody>
                  <a:tcPr anchor="ctr"/>
                </a:tc>
              </a:tr>
              <a:tr h="340490">
                <a:tc>
                  <a:txBody>
                    <a:bodyPr/>
                    <a:lstStyle/>
                    <a:p>
                      <a:pPr algn="ctr"/>
                      <a:r>
                        <a:rPr kumimoji="1" lang="en-US" altLang="ja-JP" sz="1400" dirty="0" smtClean="0"/>
                        <a:t>PC①</a:t>
                      </a:r>
                      <a:endParaRPr kumimoji="1" lang="ja-JP" altLang="en-US" sz="1400" dirty="0"/>
                    </a:p>
                  </a:txBody>
                  <a:tcPr anchor="ctr"/>
                </a:tc>
                <a:tc>
                  <a:txBody>
                    <a:bodyPr/>
                    <a:lstStyle/>
                    <a:p>
                      <a:pPr algn="ctr"/>
                      <a:r>
                        <a:rPr kumimoji="1" lang="en-US" altLang="ja-JP" sz="1400" dirty="0" smtClean="0"/>
                        <a:t>~25</a:t>
                      </a:r>
                      <a:endParaRPr kumimoji="1" lang="ja-JP" altLang="en-US" sz="1400" dirty="0"/>
                    </a:p>
                  </a:txBody>
                  <a:tcPr anchor="ctr"/>
                </a:tc>
                <a:tc>
                  <a:txBody>
                    <a:bodyPr/>
                    <a:lstStyle/>
                    <a:p>
                      <a:pPr algn="ctr"/>
                      <a:r>
                        <a:rPr kumimoji="1" lang="en-US" altLang="ja-JP" sz="1400" dirty="0" smtClean="0"/>
                        <a:t>1</a:t>
                      </a:r>
                      <a:endParaRPr kumimoji="1" lang="ja-JP" altLang="en-US" sz="1400" dirty="0"/>
                    </a:p>
                  </a:txBody>
                  <a:tcPr anchor="ctr"/>
                </a:tc>
                <a:tc>
                  <a:txBody>
                    <a:bodyPr/>
                    <a:lstStyle/>
                    <a:p>
                      <a:pPr algn="ctr"/>
                      <a:r>
                        <a:rPr kumimoji="1" lang="en-US" altLang="ja-JP" sz="1400" dirty="0" smtClean="0"/>
                        <a:t>25</a:t>
                      </a:r>
                      <a:endParaRPr kumimoji="1" lang="ja-JP" altLang="en-US" sz="1400" dirty="0"/>
                    </a:p>
                  </a:txBody>
                  <a:tcPr anchor="ctr"/>
                </a:tc>
                <a:tc>
                  <a:txBody>
                    <a:bodyPr/>
                    <a:lstStyle/>
                    <a:p>
                      <a:pPr algn="ctr"/>
                      <a:r>
                        <a:rPr kumimoji="1" lang="en-US" altLang="ja-JP" sz="1400" dirty="0" smtClean="0"/>
                        <a:t>5</a:t>
                      </a:r>
                      <a:endParaRPr kumimoji="1" lang="ja-JP" altLang="en-US" sz="1400" dirty="0"/>
                    </a:p>
                  </a:txBody>
                  <a:tcPr anchor="ctr"/>
                </a:tc>
                <a:tc>
                  <a:txBody>
                    <a:bodyPr/>
                    <a:lstStyle/>
                    <a:p>
                      <a:pPr algn="ctr"/>
                      <a:r>
                        <a:rPr kumimoji="1" lang="en-US" altLang="ja-JP" sz="1400" dirty="0" smtClean="0"/>
                        <a:t>130</a:t>
                      </a:r>
                      <a:endParaRPr kumimoji="1" lang="ja-JP" altLang="en-US" sz="1400" dirty="0"/>
                    </a:p>
                  </a:txBody>
                  <a:tcPr anchor="ctr"/>
                </a:tc>
              </a:tr>
              <a:tr h="340490">
                <a:tc>
                  <a:txBody>
                    <a:bodyPr/>
                    <a:lstStyle/>
                    <a:p>
                      <a:pPr algn="ctr"/>
                      <a:r>
                        <a:rPr kumimoji="1" lang="ja-JP" altLang="en-US" sz="1400" dirty="0" smtClean="0"/>
                        <a:t>サーバ</a:t>
                      </a:r>
                      <a:r>
                        <a:rPr kumimoji="1" lang="en-US" altLang="ja-JP" sz="1400" dirty="0" smtClean="0"/>
                        <a:t>②</a:t>
                      </a:r>
                      <a:endParaRPr kumimoji="1" lang="ja-JP" altLang="en-US" sz="1400" dirty="0"/>
                    </a:p>
                  </a:txBody>
                  <a:tcPr anchor="ctr"/>
                </a:tc>
                <a:tc>
                  <a:txBody>
                    <a:bodyPr/>
                    <a:lstStyle/>
                    <a:p>
                      <a:pPr algn="ctr"/>
                      <a:r>
                        <a:rPr kumimoji="1" lang="en-US" altLang="ja-JP" sz="1400" dirty="0" smtClean="0"/>
                        <a:t>~87</a:t>
                      </a:r>
                      <a:endParaRPr kumimoji="1" lang="ja-JP" altLang="en-US" sz="1400" dirty="0"/>
                    </a:p>
                  </a:txBody>
                  <a:tcPr anchor="ctr"/>
                </a:tc>
                <a:tc>
                  <a:txBody>
                    <a:bodyPr/>
                    <a:lstStyle/>
                    <a:p>
                      <a:pPr algn="ctr"/>
                      <a:r>
                        <a:rPr kumimoji="1" lang="en-US" altLang="ja-JP" sz="1400" dirty="0" smtClean="0"/>
                        <a:t>1</a:t>
                      </a:r>
                      <a:endParaRPr kumimoji="1" lang="ja-JP" altLang="en-US" sz="1400" dirty="0"/>
                    </a:p>
                  </a:txBody>
                  <a:tcPr anchor="ctr"/>
                </a:tc>
                <a:tc>
                  <a:txBody>
                    <a:bodyPr/>
                    <a:lstStyle/>
                    <a:p>
                      <a:pPr algn="ctr"/>
                      <a:r>
                        <a:rPr kumimoji="1" lang="en-US" altLang="ja-JP" sz="1400" dirty="0" smtClean="0"/>
                        <a:t>87</a:t>
                      </a:r>
                      <a:endParaRPr kumimoji="1" lang="ja-JP" altLang="en-US" sz="1400" dirty="0"/>
                    </a:p>
                  </a:txBody>
                  <a:tcPr anchor="ctr"/>
                </a:tc>
                <a:tc>
                  <a:txBody>
                    <a:bodyPr/>
                    <a:lstStyle/>
                    <a:p>
                      <a:pPr algn="ctr"/>
                      <a:r>
                        <a:rPr kumimoji="1" lang="en-US" altLang="ja-JP" sz="1400" dirty="0" smtClean="0"/>
                        <a:t>5</a:t>
                      </a:r>
                      <a:endParaRPr kumimoji="1" lang="ja-JP" altLang="en-US" sz="1400" dirty="0"/>
                    </a:p>
                  </a:txBody>
                  <a:tcPr anchor="ctr"/>
                </a:tc>
                <a:tc>
                  <a:txBody>
                    <a:bodyPr/>
                    <a:lstStyle/>
                    <a:p>
                      <a:pPr algn="ctr"/>
                      <a:r>
                        <a:rPr kumimoji="1" lang="en-US" altLang="ja-JP" sz="1400" dirty="0" smtClean="0"/>
                        <a:t>~450</a:t>
                      </a:r>
                      <a:endParaRPr kumimoji="1" lang="ja-JP" altLang="en-US" sz="1400" dirty="0"/>
                    </a:p>
                  </a:txBody>
                  <a:tcPr anchor="ctr"/>
                </a:tc>
              </a:tr>
              <a:tr h="340490">
                <a:tc>
                  <a:txBody>
                    <a:bodyPr/>
                    <a:lstStyle/>
                    <a:p>
                      <a:pPr algn="ctr"/>
                      <a:r>
                        <a:rPr kumimoji="1" lang="ja-JP" altLang="en-US" sz="1400" dirty="0" smtClean="0"/>
                        <a:t>サーバ</a:t>
                      </a:r>
                      <a:r>
                        <a:rPr kumimoji="1" lang="en-US" altLang="ja-JP" sz="1400" dirty="0" smtClean="0"/>
                        <a:t>③</a:t>
                      </a:r>
                      <a:endParaRPr kumimoji="1" lang="ja-JP" altLang="en-US" sz="1400" dirty="0"/>
                    </a:p>
                  </a:txBody>
                  <a:tcPr anchor="ctr"/>
                </a:tc>
                <a:tc>
                  <a:txBody>
                    <a:bodyPr/>
                    <a:lstStyle/>
                    <a:p>
                      <a:pPr algn="ctr"/>
                      <a:r>
                        <a:rPr kumimoji="1" lang="en-US" altLang="ja-JP" sz="1400" dirty="0" smtClean="0"/>
                        <a:t>~87</a:t>
                      </a:r>
                      <a:endParaRPr kumimoji="1" lang="ja-JP" altLang="en-US" sz="1400" dirty="0"/>
                    </a:p>
                  </a:txBody>
                  <a:tcPr anchor="ctr"/>
                </a:tc>
                <a:tc>
                  <a:txBody>
                    <a:bodyPr/>
                    <a:lstStyle/>
                    <a:p>
                      <a:pPr algn="ctr"/>
                      <a:r>
                        <a:rPr kumimoji="1" lang="en-US" altLang="ja-JP" sz="1400" dirty="0" smtClean="0"/>
                        <a:t>1</a:t>
                      </a:r>
                      <a:endParaRPr kumimoji="1" lang="ja-JP" altLang="en-US" sz="1400" dirty="0"/>
                    </a:p>
                  </a:txBody>
                  <a:tcPr anchor="ctr"/>
                </a:tc>
                <a:tc>
                  <a:txBody>
                    <a:bodyPr/>
                    <a:lstStyle/>
                    <a:p>
                      <a:pPr algn="ctr"/>
                      <a:r>
                        <a:rPr kumimoji="1" lang="en-US" altLang="ja-JP" sz="1400" dirty="0" smtClean="0"/>
                        <a:t>87</a:t>
                      </a:r>
                      <a:endParaRPr kumimoji="1" lang="ja-JP" altLang="en-US" sz="1400" dirty="0"/>
                    </a:p>
                  </a:txBody>
                  <a:tcPr anchor="ctr"/>
                </a:tc>
                <a:tc>
                  <a:txBody>
                    <a:bodyPr/>
                    <a:lstStyle/>
                    <a:p>
                      <a:pPr algn="ctr"/>
                      <a:r>
                        <a:rPr kumimoji="1" lang="en-US" altLang="ja-JP" sz="1400" dirty="0" smtClean="0"/>
                        <a:t>5</a:t>
                      </a:r>
                      <a:endParaRPr kumimoji="1" lang="ja-JP" altLang="en-US" sz="1400" dirty="0"/>
                    </a:p>
                  </a:txBody>
                  <a:tcPr anchor="ctr"/>
                </a:tc>
                <a:tc>
                  <a:txBody>
                    <a:bodyPr/>
                    <a:lstStyle/>
                    <a:p>
                      <a:pPr algn="ctr"/>
                      <a:r>
                        <a:rPr kumimoji="1" lang="en-US" altLang="ja-JP" sz="1400" dirty="0" smtClean="0"/>
                        <a:t>~450</a:t>
                      </a:r>
                      <a:endParaRPr kumimoji="1" lang="ja-JP" altLang="en-US" sz="1400" dirty="0"/>
                    </a:p>
                  </a:txBody>
                  <a:tcPr anchor="ctr"/>
                </a:tc>
              </a:tr>
              <a:tr h="340490">
                <a:tc>
                  <a:txBody>
                    <a:bodyPr/>
                    <a:lstStyle/>
                    <a:p>
                      <a:pPr algn="ctr"/>
                      <a:r>
                        <a:rPr kumimoji="1" lang="ja-JP" altLang="en-US" sz="1400" dirty="0" smtClean="0"/>
                        <a:t>合計</a:t>
                      </a:r>
                      <a:endParaRPr kumimoji="1" lang="ja-JP" altLang="en-US" sz="1400" dirty="0"/>
                    </a:p>
                  </a:txBody>
                  <a:tcPr anchor="ctr"/>
                </a:tc>
                <a:tc>
                  <a:txBody>
                    <a:bodyPr/>
                    <a:lstStyle/>
                    <a:p>
                      <a:pPr algn="ctr"/>
                      <a:endParaRPr kumimoji="1" lang="ja-JP" altLang="en-US" sz="1400"/>
                    </a:p>
                  </a:txBody>
                  <a:tcPr anchor="ctr"/>
                </a:tc>
                <a:tc>
                  <a:txBody>
                    <a:bodyPr/>
                    <a:lstStyle/>
                    <a:p>
                      <a:pPr algn="ctr"/>
                      <a:endParaRPr kumimoji="1" lang="ja-JP" altLang="en-US" sz="1400" dirty="0"/>
                    </a:p>
                  </a:txBody>
                  <a:tcPr anchor="ctr"/>
                </a:tc>
                <a:tc>
                  <a:txBody>
                    <a:bodyPr/>
                    <a:lstStyle/>
                    <a:p>
                      <a:pPr algn="ctr"/>
                      <a:r>
                        <a:rPr kumimoji="1" lang="en-US" altLang="ja-JP" sz="1400" dirty="0" smtClean="0"/>
                        <a:t>200</a:t>
                      </a:r>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~1000</a:t>
                      </a:r>
                      <a:endParaRPr kumimoji="1" lang="ja-JP" altLang="en-US" sz="1400" dirty="0"/>
                    </a:p>
                  </a:txBody>
                  <a:tcPr anchor="ctr"/>
                </a:tc>
              </a:tr>
            </a:tbl>
          </a:graphicData>
        </a:graphic>
      </p:graphicFrame>
      <p:sp>
        <p:nvSpPr>
          <p:cNvPr id="7" name="コンテンツ プレースホルダー 2"/>
          <p:cNvSpPr txBox="1">
            <a:spLocks/>
          </p:cNvSpPr>
          <p:nvPr/>
        </p:nvSpPr>
        <p:spPr>
          <a:xfrm>
            <a:off x="498474" y="3901336"/>
            <a:ext cx="8232776" cy="2453219"/>
          </a:xfrm>
          <a:prstGeom prst="rect">
            <a:avLst/>
          </a:prstGeom>
        </p:spPr>
        <p:txBody>
          <a:bodyPr vert="horz" lIns="91440" tIns="45720" rIns="91440" bIns="45720" rtlCol="0">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kumimoji="1"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kumimoji="1"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kumimoji="1"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kumimoji="1"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kumimoji="1"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kumimoji="1"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kumimoji="1"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kumimoji="1"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kumimoji="1" lang="en-US" sz="1800" kern="1200" baseline="0" dirty="0">
                <a:solidFill>
                  <a:schemeClr val="tx1">
                    <a:lumMod val="65000"/>
                    <a:lumOff val="35000"/>
                  </a:schemeClr>
                </a:solidFill>
                <a:latin typeface="+mn-lt"/>
                <a:ea typeface="+mn-ea"/>
                <a:cs typeface="+mn-cs"/>
              </a:defRPr>
            </a:lvl9pPr>
          </a:lstStyle>
          <a:p>
            <a:r>
              <a:rPr lang="ja-JP" altLang="en-US" dirty="0" smtClean="0"/>
              <a:t>その他</a:t>
            </a:r>
            <a:endParaRPr lang="en-US" altLang="ja-JP" dirty="0" smtClean="0"/>
          </a:p>
          <a:p>
            <a:pPr lvl="1"/>
            <a:r>
              <a:rPr lang="ja-JP" altLang="en-US" dirty="0" smtClean="0"/>
              <a:t>ドライブの故障</a:t>
            </a:r>
            <a:endParaRPr lang="en-US" altLang="ja-JP" dirty="0" smtClean="0"/>
          </a:p>
          <a:p>
            <a:pPr lvl="2"/>
            <a:r>
              <a:rPr lang="en-US" altLang="ja-JP" dirty="0" smtClean="0"/>
              <a:t>PC①	</a:t>
            </a:r>
            <a:r>
              <a:rPr lang="ja-JP" altLang="en-US" dirty="0" smtClean="0"/>
              <a:t>：</a:t>
            </a:r>
            <a:r>
              <a:rPr lang="en-US" altLang="ja-JP" dirty="0" smtClean="0"/>
              <a:t>1PC</a:t>
            </a:r>
            <a:r>
              <a:rPr lang="ja-JP" altLang="en-US" dirty="0" smtClean="0"/>
              <a:t>あたりドライブ</a:t>
            </a:r>
            <a:r>
              <a:rPr lang="en-US" altLang="ja-JP" dirty="0" smtClean="0"/>
              <a:t> </a:t>
            </a:r>
            <a:r>
              <a:rPr lang="en-US" altLang="ja-JP" dirty="0" smtClean="0"/>
              <a:t>4</a:t>
            </a:r>
            <a:r>
              <a:rPr lang="ja-JP" altLang="en-US" dirty="0" smtClean="0"/>
              <a:t>台</a:t>
            </a:r>
            <a:r>
              <a:rPr lang="ja-JP" altLang="en-US" dirty="0" smtClean="0"/>
              <a:t>（</a:t>
            </a:r>
            <a:r>
              <a:rPr lang="en-US" altLang="ja-JP" dirty="0" smtClean="0"/>
              <a:t>SSD</a:t>
            </a:r>
            <a:r>
              <a:rPr lang="ja-JP" altLang="en-US" dirty="0" smtClean="0"/>
              <a:t>）</a:t>
            </a:r>
            <a:endParaRPr lang="en-US" altLang="ja-JP" dirty="0" smtClean="0"/>
          </a:p>
          <a:p>
            <a:pPr lvl="2"/>
            <a:r>
              <a:rPr lang="ja-JP" altLang="en-US" dirty="0" smtClean="0"/>
              <a:t>サーバ</a:t>
            </a:r>
            <a:r>
              <a:rPr lang="en-US" altLang="ja-JP" dirty="0" smtClean="0"/>
              <a:t>②③</a:t>
            </a:r>
            <a:r>
              <a:rPr lang="ja-JP" altLang="en-US" dirty="0" smtClean="0"/>
              <a:t>：</a:t>
            </a:r>
            <a:r>
              <a:rPr lang="en-US" altLang="ja-JP" dirty="0" smtClean="0"/>
              <a:t>1</a:t>
            </a:r>
            <a:r>
              <a:rPr lang="ja-JP" altLang="en-US" dirty="0" smtClean="0"/>
              <a:t>サーバあたりドライブ</a:t>
            </a:r>
            <a:r>
              <a:rPr lang="en-US" altLang="ja-JP" dirty="0" smtClean="0"/>
              <a:t>15 </a:t>
            </a:r>
            <a:r>
              <a:rPr lang="ja-JP" altLang="en-US" dirty="0" smtClean="0"/>
              <a:t>台計</a:t>
            </a:r>
            <a:r>
              <a:rPr lang="ja-JP" altLang="en-US" dirty="0" smtClean="0"/>
              <a:t>（</a:t>
            </a:r>
            <a:r>
              <a:rPr lang="en-US" altLang="ja-JP" dirty="0" smtClean="0"/>
              <a:t>HDD</a:t>
            </a:r>
            <a:r>
              <a:rPr lang="ja-JP" altLang="en-US" dirty="0" smtClean="0"/>
              <a:t>）</a:t>
            </a:r>
            <a:r>
              <a:rPr lang="ja-JP" altLang="en-US" dirty="0" smtClean="0"/>
              <a:t>　</a:t>
            </a:r>
            <a:endParaRPr lang="en-US" altLang="ja-JP" dirty="0" smtClean="0"/>
          </a:p>
          <a:p>
            <a:pPr marL="457200" lvl="2" indent="0">
              <a:buNone/>
            </a:pPr>
            <a:r>
              <a:rPr lang="en-US" altLang="ja-JP" dirty="0" smtClean="0"/>
              <a:t>⇒</a:t>
            </a:r>
            <a:r>
              <a:rPr lang="ja-JP" altLang="en-US" dirty="0" smtClean="0"/>
              <a:t>ドライブ数</a:t>
            </a:r>
            <a:r>
              <a:rPr lang="ja-JP" altLang="en-US" dirty="0" smtClean="0"/>
              <a:t>：</a:t>
            </a:r>
            <a:r>
              <a:rPr lang="en-US" altLang="ja-JP" dirty="0" smtClean="0"/>
              <a:t>~</a:t>
            </a:r>
            <a:r>
              <a:rPr lang="en-US" altLang="ja-JP" dirty="0" smtClean="0"/>
              <a:t>80</a:t>
            </a:r>
            <a:r>
              <a:rPr lang="en-US" altLang="ja-JP" dirty="0" smtClean="0"/>
              <a:t>chip→~</a:t>
            </a:r>
            <a:r>
              <a:rPr lang="en-US" altLang="ja-JP" u="sng" dirty="0" smtClean="0"/>
              <a:t>200</a:t>
            </a:r>
            <a:r>
              <a:rPr lang="ja-JP" altLang="en-US" u="sng" dirty="0" smtClean="0"/>
              <a:t>台</a:t>
            </a:r>
            <a:endParaRPr lang="en-US" altLang="ja-JP" u="sng" dirty="0" smtClean="0"/>
          </a:p>
          <a:p>
            <a:pPr lvl="2"/>
            <a:r>
              <a:rPr lang="ja-JP" altLang="en-US" dirty="0" smtClean="0"/>
              <a:t>年に一回故障すると仮定して</a:t>
            </a:r>
            <a:endParaRPr lang="en-US" altLang="ja-JP" dirty="0" smtClean="0"/>
          </a:p>
          <a:p>
            <a:pPr marL="685800" lvl="3" indent="0">
              <a:buNone/>
            </a:pPr>
            <a:r>
              <a:rPr lang="ja-JP" altLang="en-US" dirty="0" smtClean="0"/>
              <a:t>故障台数</a:t>
            </a:r>
            <a:r>
              <a:rPr lang="ja-JP" altLang="en-US" dirty="0" smtClean="0"/>
              <a:t>：</a:t>
            </a:r>
            <a:r>
              <a:rPr lang="en-US" altLang="ja-JP" dirty="0" smtClean="0"/>
              <a:t>~</a:t>
            </a:r>
            <a:r>
              <a:rPr lang="en-US" altLang="ja-JP" dirty="0" smtClean="0"/>
              <a:t>8</a:t>
            </a:r>
            <a:r>
              <a:rPr lang="en-US" altLang="ja-JP" dirty="0" smtClean="0"/>
              <a:t>0chip</a:t>
            </a:r>
            <a:r>
              <a:rPr lang="en-US" altLang="ja-JP" dirty="0"/>
              <a:t>→ </a:t>
            </a:r>
            <a:r>
              <a:rPr lang="en-US" altLang="ja-JP" u="sng" dirty="0" smtClean="0"/>
              <a:t>1</a:t>
            </a:r>
            <a:r>
              <a:rPr lang="ja-JP" altLang="en-US" u="sng" dirty="0" smtClean="0"/>
              <a:t>ヶ月</a:t>
            </a:r>
            <a:r>
              <a:rPr lang="ja-JP" altLang="en-US" u="sng" dirty="0" smtClean="0"/>
              <a:t>に</a:t>
            </a:r>
            <a:r>
              <a:rPr lang="ja-JP" altLang="en-US" u="sng" dirty="0" smtClean="0"/>
              <a:t>平均</a:t>
            </a:r>
            <a:r>
              <a:rPr lang="en-US" altLang="ja-JP" u="sng" dirty="0" smtClean="0"/>
              <a:t>~</a:t>
            </a:r>
            <a:r>
              <a:rPr lang="en-US" altLang="ja-JP" u="sng" dirty="0" smtClean="0"/>
              <a:t>17</a:t>
            </a:r>
            <a:r>
              <a:rPr lang="ja-JP" altLang="en-US" u="sng" dirty="0" smtClean="0"/>
              <a:t>台</a:t>
            </a:r>
            <a:endParaRPr lang="en-US" altLang="ja-JP" u="sng" dirty="0" smtClean="0"/>
          </a:p>
        </p:txBody>
      </p:sp>
    </p:spTree>
    <p:extLst>
      <p:ext uri="{BB962C8B-B14F-4D97-AF65-F5344CB8AC3E}">
        <p14:creationId xmlns:p14="http://schemas.microsoft.com/office/powerpoint/2010/main" val="1997870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シュミット望遠鏡</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a:t>視野　</a:t>
            </a:r>
            <a:r>
              <a:rPr lang="en-US" altLang="ja-JP" sz="2400" dirty="0"/>
              <a:t>	&gt; 6 × 6 deg</a:t>
            </a:r>
            <a:r>
              <a:rPr lang="en-US" altLang="ja-JP" sz="2400" baseline="30000" dirty="0"/>
              <a:t>2</a:t>
            </a:r>
            <a:endParaRPr lang="en-US" altLang="ja-JP" sz="2400" dirty="0"/>
          </a:p>
          <a:p>
            <a:r>
              <a:rPr lang="ja-JP" altLang="en-US" sz="2400" dirty="0"/>
              <a:t>口径</a:t>
            </a:r>
            <a:r>
              <a:rPr lang="en-US" altLang="ja-JP" sz="2400" dirty="0"/>
              <a:t>	105cm</a:t>
            </a:r>
          </a:p>
          <a:p>
            <a:r>
              <a:rPr lang="ja-JP" altLang="en-US" sz="2400" dirty="0"/>
              <a:t>主鏡</a:t>
            </a:r>
            <a:r>
              <a:rPr lang="en-US" altLang="ja-JP" sz="2400" dirty="0"/>
              <a:t>	150cm </a:t>
            </a:r>
          </a:p>
          <a:p>
            <a:r>
              <a:rPr lang="ja-JP" altLang="en-US" sz="2400" dirty="0" smtClean="0"/>
              <a:t>メインカメラ：</a:t>
            </a:r>
            <a:r>
              <a:rPr lang="en-US" altLang="ja-JP" sz="2400" dirty="0" smtClean="0"/>
              <a:t>KWFC</a:t>
            </a:r>
            <a:endParaRPr lang="en-US" altLang="ja-JP" sz="2400" dirty="0"/>
          </a:p>
          <a:p>
            <a:pPr lvl="1"/>
            <a:r>
              <a:rPr lang="ja-JP" altLang="en-US" sz="1800" dirty="0" smtClean="0"/>
              <a:t>視野</a:t>
            </a:r>
            <a:r>
              <a:rPr lang="en-US" altLang="ja-JP" sz="1800" dirty="0" smtClean="0"/>
              <a:t> </a:t>
            </a:r>
            <a:r>
              <a:rPr lang="en-US" altLang="ja-JP" sz="1800" dirty="0"/>
              <a:t>〜 2 × 2 deg</a:t>
            </a:r>
            <a:r>
              <a:rPr lang="en-US" altLang="ja-JP" sz="1800" baseline="30000" dirty="0"/>
              <a:t>2</a:t>
            </a:r>
            <a:endParaRPr lang="en-US" altLang="ja-JP" sz="1800" dirty="0"/>
          </a:p>
          <a:p>
            <a:endParaRPr kumimoji="1" lang="ja-JP" altLang="en-US" dirty="0"/>
          </a:p>
        </p:txBody>
      </p:sp>
      <p:pic>
        <p:nvPicPr>
          <p:cNvPr id="4" name="図 3"/>
          <p:cNvPicPr>
            <a:picLocks noChangeAspect="1"/>
          </p:cNvPicPr>
          <p:nvPr/>
        </p:nvPicPr>
        <p:blipFill>
          <a:blip r:embed="rId2"/>
          <a:stretch>
            <a:fillRect/>
          </a:stretch>
        </p:blipFill>
        <p:spPr>
          <a:xfrm>
            <a:off x="4017336" y="1862018"/>
            <a:ext cx="5056889" cy="2770562"/>
          </a:xfrm>
          <a:prstGeom prst="rect">
            <a:avLst/>
          </a:prstGeom>
          <a:ln>
            <a:noFill/>
          </a:ln>
          <a:effectLst>
            <a:softEdge rad="112500"/>
          </a:effectLst>
        </p:spPr>
      </p:pic>
      <p:pic>
        <p:nvPicPr>
          <p:cNvPr id="5" name="Picture 4" descr="tel_s"/>
          <p:cNvPicPr>
            <a:picLocks noChangeAspect="1" noChangeArrowheads="1"/>
          </p:cNvPicPr>
          <p:nvPr/>
        </p:nvPicPr>
        <p:blipFill rotWithShape="1">
          <a:blip r:embed="rId3" cstate="print">
            <a:extLst/>
          </a:blip>
          <a:srcRect l="13589" t="4911" r="17884" b="9271"/>
          <a:stretch/>
        </p:blipFill>
        <p:spPr bwMode="auto">
          <a:xfrm>
            <a:off x="624660" y="3846357"/>
            <a:ext cx="3003635" cy="2891649"/>
          </a:xfrm>
          <a:prstGeom prst="rect">
            <a:avLst/>
          </a:prstGeom>
          <a:ln>
            <a:noFill/>
          </a:ln>
          <a:effectLst>
            <a:softEdge rad="112500"/>
          </a:effectLst>
        </p:spPr>
      </p:pic>
    </p:spTree>
    <p:extLst>
      <p:ext uri="{BB962C8B-B14F-4D97-AF65-F5344CB8AC3E}">
        <p14:creationId xmlns:p14="http://schemas.microsoft.com/office/powerpoint/2010/main" val="3935428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0684"/>
            <a:ext cx="8229600" cy="749300"/>
          </a:xfrm>
        </p:spPr>
        <p:txBody>
          <a:bodyPr/>
          <a:lstStyle/>
          <a:p>
            <a:r>
              <a:rPr kumimoji="1" lang="en-US" altLang="ja-JP" dirty="0" smtClean="0"/>
              <a:t>CMOS</a:t>
            </a:r>
            <a:r>
              <a:rPr kumimoji="1" lang="ja-JP" altLang="en-US" dirty="0" smtClean="0"/>
              <a:t>センサーを用いた新カメラ</a:t>
            </a:r>
            <a:endParaRPr kumimoji="1" lang="ja-JP" altLang="en-US" dirty="0"/>
          </a:p>
        </p:txBody>
      </p:sp>
      <p:grpSp>
        <p:nvGrpSpPr>
          <p:cNvPr id="6" name="図形グループ 5"/>
          <p:cNvGrpSpPr/>
          <p:nvPr/>
        </p:nvGrpSpPr>
        <p:grpSpPr>
          <a:xfrm>
            <a:off x="2222500" y="1831620"/>
            <a:ext cx="4541019" cy="4556183"/>
            <a:chOff x="2235200" y="1831620"/>
            <a:chExt cx="4541019" cy="4556183"/>
          </a:xfrm>
        </p:grpSpPr>
        <p:pic>
          <p:nvPicPr>
            <p:cNvPr id="4" name="図 3"/>
            <p:cNvPicPr>
              <a:picLocks noChangeAspect="1"/>
            </p:cNvPicPr>
            <p:nvPr/>
          </p:nvPicPr>
          <p:blipFill>
            <a:blip r:embed="rId2"/>
            <a:stretch>
              <a:fillRect/>
            </a:stretch>
          </p:blipFill>
          <p:spPr>
            <a:xfrm>
              <a:off x="2533646" y="2569042"/>
              <a:ext cx="3600290" cy="3557121"/>
            </a:xfrm>
            <a:prstGeom prst="rect">
              <a:avLst/>
            </a:prstGeom>
          </p:spPr>
        </p:pic>
        <p:sp>
          <p:nvSpPr>
            <p:cNvPr id="5" name="円/楕円 4"/>
            <p:cNvSpPr/>
            <p:nvPr/>
          </p:nvSpPr>
          <p:spPr>
            <a:xfrm>
              <a:off x="2235200" y="1831620"/>
              <a:ext cx="4541019" cy="4556183"/>
            </a:xfrm>
            <a:prstGeom prst="ellipse">
              <a:avLst/>
            </a:prstGeom>
            <a:noFill/>
            <a:ln w="76200" cmpd="sng">
              <a:solidFill>
                <a:srgbClr val="00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7" name="図形グループ 6"/>
          <p:cNvGrpSpPr/>
          <p:nvPr/>
        </p:nvGrpSpPr>
        <p:grpSpPr>
          <a:xfrm>
            <a:off x="104661" y="933694"/>
            <a:ext cx="7603205" cy="5781768"/>
            <a:chOff x="-1123373" y="1080430"/>
            <a:chExt cx="5609233" cy="4223623"/>
          </a:xfrm>
        </p:grpSpPr>
        <p:sp>
          <p:nvSpPr>
            <p:cNvPr id="8" name="フリーフォーム 7"/>
            <p:cNvSpPr/>
            <p:nvPr/>
          </p:nvSpPr>
          <p:spPr>
            <a:xfrm>
              <a:off x="288922" y="1542482"/>
              <a:ext cx="3542408" cy="3761571"/>
            </a:xfrm>
            <a:custGeom>
              <a:avLst/>
              <a:gdLst>
                <a:gd name="connsiteX0" fmla="*/ 1169894 w 3926541"/>
                <a:gd name="connsiteY0" fmla="*/ 0 h 3496235"/>
                <a:gd name="connsiteX1" fmla="*/ 0 w 3926541"/>
                <a:gd name="connsiteY1" fmla="*/ 874059 h 3496235"/>
                <a:gd name="connsiteX2" fmla="*/ 0 w 3926541"/>
                <a:gd name="connsiteY2" fmla="*/ 2595282 h 3496235"/>
                <a:gd name="connsiteX3" fmla="*/ 1169894 w 3926541"/>
                <a:gd name="connsiteY3" fmla="*/ 3496235 h 3496235"/>
                <a:gd name="connsiteX4" fmla="*/ 2770094 w 3926541"/>
                <a:gd name="connsiteY4" fmla="*/ 3496235 h 3496235"/>
                <a:gd name="connsiteX5" fmla="*/ 3926541 w 3926541"/>
                <a:gd name="connsiteY5" fmla="*/ 2622177 h 3496235"/>
                <a:gd name="connsiteX6" fmla="*/ 3926541 w 3926541"/>
                <a:gd name="connsiteY6" fmla="*/ 887506 h 3496235"/>
                <a:gd name="connsiteX7" fmla="*/ 2783541 w 3926541"/>
                <a:gd name="connsiteY7" fmla="*/ 13447 h 3496235"/>
                <a:gd name="connsiteX8" fmla="*/ 1169894 w 3926541"/>
                <a:gd name="connsiteY8" fmla="*/ 0 h 3496235"/>
                <a:gd name="connsiteX0" fmla="*/ 1169894 w 3926541"/>
                <a:gd name="connsiteY0" fmla="*/ 0 h 3496235"/>
                <a:gd name="connsiteX1" fmla="*/ 0 w 3926541"/>
                <a:gd name="connsiteY1" fmla="*/ 874059 h 3496235"/>
                <a:gd name="connsiteX2" fmla="*/ 0 w 3926541"/>
                <a:gd name="connsiteY2" fmla="*/ 2595282 h 3496235"/>
                <a:gd name="connsiteX3" fmla="*/ 1169894 w 3926541"/>
                <a:gd name="connsiteY3" fmla="*/ 3496235 h 3496235"/>
                <a:gd name="connsiteX4" fmla="*/ 2770094 w 3926541"/>
                <a:gd name="connsiteY4" fmla="*/ 3496235 h 3496235"/>
                <a:gd name="connsiteX5" fmla="*/ 3926541 w 3926541"/>
                <a:gd name="connsiteY5" fmla="*/ 2622177 h 3496235"/>
                <a:gd name="connsiteX6" fmla="*/ 3926541 w 3926541"/>
                <a:gd name="connsiteY6" fmla="*/ 725605 h 3496235"/>
                <a:gd name="connsiteX7" fmla="*/ 2783541 w 3926541"/>
                <a:gd name="connsiteY7" fmla="*/ 13447 h 3496235"/>
                <a:gd name="connsiteX8" fmla="*/ 1169894 w 3926541"/>
                <a:gd name="connsiteY8" fmla="*/ 0 h 3496235"/>
                <a:gd name="connsiteX0" fmla="*/ 1169894 w 3926541"/>
                <a:gd name="connsiteY0" fmla="*/ 0 h 3496235"/>
                <a:gd name="connsiteX1" fmla="*/ 0 w 3926541"/>
                <a:gd name="connsiteY1" fmla="*/ 687249 h 3496235"/>
                <a:gd name="connsiteX2" fmla="*/ 0 w 3926541"/>
                <a:gd name="connsiteY2" fmla="*/ 2595282 h 3496235"/>
                <a:gd name="connsiteX3" fmla="*/ 1169894 w 3926541"/>
                <a:gd name="connsiteY3" fmla="*/ 3496235 h 3496235"/>
                <a:gd name="connsiteX4" fmla="*/ 2770094 w 3926541"/>
                <a:gd name="connsiteY4" fmla="*/ 3496235 h 3496235"/>
                <a:gd name="connsiteX5" fmla="*/ 3926541 w 3926541"/>
                <a:gd name="connsiteY5" fmla="*/ 2622177 h 3496235"/>
                <a:gd name="connsiteX6" fmla="*/ 3926541 w 3926541"/>
                <a:gd name="connsiteY6" fmla="*/ 725605 h 3496235"/>
                <a:gd name="connsiteX7" fmla="*/ 2783541 w 3926541"/>
                <a:gd name="connsiteY7" fmla="*/ 13447 h 3496235"/>
                <a:gd name="connsiteX8" fmla="*/ 1169894 w 3926541"/>
                <a:gd name="connsiteY8" fmla="*/ 0 h 3496235"/>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770094 w 3926541"/>
                <a:gd name="connsiteY4" fmla="*/ 3483781 h 3483781"/>
                <a:gd name="connsiteX5" fmla="*/ 3926541 w 3926541"/>
                <a:gd name="connsiteY5" fmla="*/ 2609723 h 3483781"/>
                <a:gd name="connsiteX6" fmla="*/ 3926541 w 3926541"/>
                <a:gd name="connsiteY6" fmla="*/ 713151 h 3483781"/>
                <a:gd name="connsiteX7" fmla="*/ 2783541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770094 w 3926541"/>
                <a:gd name="connsiteY4" fmla="*/ 3483781 h 3483781"/>
                <a:gd name="connsiteX5" fmla="*/ 3926541 w 3926541"/>
                <a:gd name="connsiteY5" fmla="*/ 2609723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814811 w 3926541"/>
                <a:gd name="connsiteY4" fmla="*/ 3483781 h 3483781"/>
                <a:gd name="connsiteX5" fmla="*/ 3926541 w 3926541"/>
                <a:gd name="connsiteY5" fmla="*/ 2609723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814811 w 3926541"/>
                <a:gd name="connsiteY4" fmla="*/ 3483781 h 3483781"/>
                <a:gd name="connsiteX5" fmla="*/ 3926541 w 3926541"/>
                <a:gd name="connsiteY5" fmla="*/ 2784079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814811 w 3926541"/>
                <a:gd name="connsiteY4" fmla="*/ 3483781 h 3483781"/>
                <a:gd name="connsiteX5" fmla="*/ 3926541 w 3926541"/>
                <a:gd name="connsiteY5" fmla="*/ 2808987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582828 h 3483781"/>
                <a:gd name="connsiteX3" fmla="*/ 1169894 w 3926541"/>
                <a:gd name="connsiteY3" fmla="*/ 3483781 h 3483781"/>
                <a:gd name="connsiteX4" fmla="*/ 2814811 w 3926541"/>
                <a:gd name="connsiteY4" fmla="*/ 3483781 h 3483781"/>
                <a:gd name="connsiteX5" fmla="*/ 3926541 w 3926541"/>
                <a:gd name="connsiteY5" fmla="*/ 2821441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831908 h 3483781"/>
                <a:gd name="connsiteX3" fmla="*/ 1169894 w 3926541"/>
                <a:gd name="connsiteY3" fmla="*/ 3483781 h 3483781"/>
                <a:gd name="connsiteX4" fmla="*/ 2814811 w 3926541"/>
                <a:gd name="connsiteY4" fmla="*/ 3483781 h 3483781"/>
                <a:gd name="connsiteX5" fmla="*/ 3926541 w 3926541"/>
                <a:gd name="connsiteY5" fmla="*/ 2821441 h 3483781"/>
                <a:gd name="connsiteX6" fmla="*/ 3926541 w 3926541"/>
                <a:gd name="connsiteY6" fmla="*/ 713151 h 3483781"/>
                <a:gd name="connsiteX7" fmla="*/ 2828258 w 3926541"/>
                <a:gd name="connsiteY7" fmla="*/ 993 h 3483781"/>
                <a:gd name="connsiteX8" fmla="*/ 1110273 w 3926541"/>
                <a:gd name="connsiteY8" fmla="*/ 0 h 3483781"/>
                <a:gd name="connsiteX0" fmla="*/ 1110273 w 3926541"/>
                <a:gd name="connsiteY0" fmla="*/ 0 h 3483781"/>
                <a:gd name="connsiteX1" fmla="*/ 0 w 3926541"/>
                <a:gd name="connsiteY1" fmla="*/ 674795 h 3483781"/>
                <a:gd name="connsiteX2" fmla="*/ 0 w 3926541"/>
                <a:gd name="connsiteY2" fmla="*/ 2831908 h 3483781"/>
                <a:gd name="connsiteX3" fmla="*/ 1080463 w 3926541"/>
                <a:gd name="connsiteY3" fmla="*/ 3483781 h 3483781"/>
                <a:gd name="connsiteX4" fmla="*/ 2814811 w 3926541"/>
                <a:gd name="connsiteY4" fmla="*/ 3483781 h 3483781"/>
                <a:gd name="connsiteX5" fmla="*/ 3926541 w 3926541"/>
                <a:gd name="connsiteY5" fmla="*/ 2821441 h 3483781"/>
                <a:gd name="connsiteX6" fmla="*/ 3926541 w 3926541"/>
                <a:gd name="connsiteY6" fmla="*/ 713151 h 3483781"/>
                <a:gd name="connsiteX7" fmla="*/ 2828258 w 3926541"/>
                <a:gd name="connsiteY7" fmla="*/ 993 h 3483781"/>
                <a:gd name="connsiteX8" fmla="*/ 1110273 w 3926541"/>
                <a:gd name="connsiteY8" fmla="*/ 0 h 348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541" h="3483781">
                  <a:moveTo>
                    <a:pt x="1110273" y="0"/>
                  </a:moveTo>
                  <a:lnTo>
                    <a:pt x="0" y="674795"/>
                  </a:lnTo>
                  <a:lnTo>
                    <a:pt x="0" y="2831908"/>
                  </a:lnTo>
                  <a:lnTo>
                    <a:pt x="1080463" y="3483781"/>
                  </a:lnTo>
                  <a:lnTo>
                    <a:pt x="2814811" y="3483781"/>
                  </a:lnTo>
                  <a:lnTo>
                    <a:pt x="3926541" y="2821441"/>
                  </a:lnTo>
                  <a:lnTo>
                    <a:pt x="3926541" y="713151"/>
                  </a:lnTo>
                  <a:lnTo>
                    <a:pt x="2828258" y="993"/>
                  </a:lnTo>
                  <a:lnTo>
                    <a:pt x="1110273" y="0"/>
                  </a:lnTo>
                  <a:close/>
                </a:path>
              </a:pathLst>
            </a:custGeom>
            <a:solidFill>
              <a:schemeClr val="tx1">
                <a:lumMod val="65000"/>
              </a:schemeClr>
            </a:solidFill>
            <a:ln w="762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9" name="図 8"/>
            <p:cNvPicPr>
              <a:picLocks noChangeAspect="1"/>
            </p:cNvPicPr>
            <p:nvPr/>
          </p:nvPicPr>
          <p:blipFill rotWithShape="1">
            <a:blip r:embed="rId3">
              <a:clrChange>
                <a:clrFrom>
                  <a:srgbClr val="FFFFFF"/>
                </a:clrFrom>
                <a:clrTo>
                  <a:srgbClr val="FFFFFF">
                    <a:alpha val="0"/>
                  </a:srgbClr>
                </a:clrTo>
              </a:clrChange>
            </a:blip>
            <a:srcRect l="9721" r="10095"/>
            <a:stretch/>
          </p:blipFill>
          <p:spPr>
            <a:xfrm>
              <a:off x="479871" y="1698458"/>
              <a:ext cx="3146611" cy="3476625"/>
            </a:xfrm>
            <a:prstGeom prst="rect">
              <a:avLst/>
            </a:prstGeom>
          </p:spPr>
        </p:pic>
        <p:sp>
          <p:nvSpPr>
            <p:cNvPr id="10" name="テキスト ボックス 9"/>
            <p:cNvSpPr txBox="1"/>
            <p:nvPr/>
          </p:nvSpPr>
          <p:spPr>
            <a:xfrm>
              <a:off x="1747503" y="1080430"/>
              <a:ext cx="715641" cy="269800"/>
            </a:xfrm>
            <a:prstGeom prst="rect">
              <a:avLst/>
            </a:prstGeom>
            <a:noFill/>
          </p:spPr>
          <p:txBody>
            <a:bodyPr wrap="none" rtlCol="0">
              <a:spAutoFit/>
            </a:bodyPr>
            <a:lstStyle/>
            <a:p>
              <a:r>
                <a:rPr lang="en-US" altLang="ja-JP" dirty="0" smtClean="0"/>
                <a:t>480 mm</a:t>
              </a:r>
              <a:endParaRPr kumimoji="1" lang="ja-JP" altLang="en-US" dirty="0"/>
            </a:p>
          </p:txBody>
        </p:sp>
        <p:cxnSp>
          <p:nvCxnSpPr>
            <p:cNvPr id="11" name="直線矢印コネクタ 10"/>
            <p:cNvCxnSpPr/>
            <p:nvPr/>
          </p:nvCxnSpPr>
          <p:spPr>
            <a:xfrm>
              <a:off x="479871" y="1409421"/>
              <a:ext cx="3132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グループ化 80"/>
            <p:cNvGrpSpPr/>
            <p:nvPr/>
          </p:nvGrpSpPr>
          <p:grpSpPr>
            <a:xfrm rot="5400000">
              <a:off x="2561560" y="3254373"/>
              <a:ext cx="3477397" cy="371202"/>
              <a:chOff x="4548828" y="4319084"/>
              <a:chExt cx="3439094" cy="538099"/>
            </a:xfrm>
          </p:grpSpPr>
          <p:sp>
            <p:nvSpPr>
              <p:cNvPr id="25" name="テキスト ボックス 24"/>
              <p:cNvSpPr txBox="1"/>
              <p:nvPr/>
            </p:nvSpPr>
            <p:spPr>
              <a:xfrm>
                <a:off x="5903720" y="4319084"/>
                <a:ext cx="684446" cy="394980"/>
              </a:xfrm>
              <a:prstGeom prst="rect">
                <a:avLst/>
              </a:prstGeom>
              <a:noFill/>
            </p:spPr>
            <p:txBody>
              <a:bodyPr wrap="none" rtlCol="0">
                <a:spAutoFit/>
              </a:bodyPr>
              <a:lstStyle/>
              <a:p>
                <a:r>
                  <a:rPr lang="en-US" altLang="ja-JP" dirty="0" smtClean="0"/>
                  <a:t>530 mm</a:t>
                </a:r>
                <a:endParaRPr kumimoji="1" lang="ja-JP" altLang="en-US" dirty="0"/>
              </a:p>
            </p:txBody>
          </p:sp>
          <p:cxnSp>
            <p:nvCxnSpPr>
              <p:cNvPr id="26" name="直線矢印コネクタ 25"/>
              <p:cNvCxnSpPr/>
              <p:nvPr/>
            </p:nvCxnSpPr>
            <p:spPr>
              <a:xfrm>
                <a:off x="4548828" y="4857183"/>
                <a:ext cx="343909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グループ化 10"/>
            <p:cNvGrpSpPr/>
            <p:nvPr/>
          </p:nvGrpSpPr>
          <p:grpSpPr>
            <a:xfrm>
              <a:off x="-1123373" y="1796506"/>
              <a:ext cx="4835962" cy="3276000"/>
              <a:chOff x="-618919" y="2422606"/>
              <a:chExt cx="4835962" cy="3276000"/>
            </a:xfrm>
          </p:grpSpPr>
          <p:sp>
            <p:nvSpPr>
              <p:cNvPr id="19" name="円/楕円 18"/>
              <p:cNvSpPr/>
              <p:nvPr/>
            </p:nvSpPr>
            <p:spPr>
              <a:xfrm>
                <a:off x="941043" y="2422606"/>
                <a:ext cx="3276000" cy="3276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618919" y="3808325"/>
                <a:ext cx="1311879" cy="224833"/>
              </a:xfrm>
              <a:prstGeom prst="rect">
                <a:avLst/>
              </a:prstGeom>
              <a:noFill/>
            </p:spPr>
            <p:txBody>
              <a:bodyPr wrap="none" rtlCol="0">
                <a:spAutoFit/>
              </a:bodyPr>
              <a:lstStyle/>
              <a:p>
                <a:r>
                  <a:rPr lang="en-US" altLang="ja-JP" sz="1400" dirty="0">
                    <a:latin typeface="Arial" panose="020B0604020202020204" pitchFamily="34" charset="0"/>
                    <a:cs typeface="Arial" panose="020B0604020202020204" pitchFamily="34" charset="0"/>
                  </a:rPr>
                  <a:t>Φ</a:t>
                </a:r>
                <a:r>
                  <a:rPr lang="en-US" altLang="ja-JP" sz="1400" dirty="0" smtClean="0"/>
                  <a:t>500 mm </a:t>
                </a:r>
                <a:r>
                  <a:rPr kumimoji="1" lang="en-US" altLang="ja-JP" sz="1400" dirty="0" smtClean="0"/>
                  <a:t>= </a:t>
                </a:r>
                <a:r>
                  <a:rPr lang="en-US" altLang="ja-JP" sz="1400" dirty="0" smtClean="0">
                    <a:latin typeface="Arial" panose="020B0604020202020204" pitchFamily="34" charset="0"/>
                    <a:cs typeface="Arial" panose="020B0604020202020204" pitchFamily="34" charset="0"/>
                  </a:rPr>
                  <a:t>Φ</a:t>
                </a:r>
                <a:r>
                  <a:rPr lang="en-US" altLang="ja-JP" sz="1400" dirty="0" smtClean="0"/>
                  <a:t>8.7 </a:t>
                </a:r>
                <a:r>
                  <a:rPr lang="en-US" altLang="ja-JP" sz="1400" dirty="0" err="1" smtClean="0"/>
                  <a:t>deg</a:t>
                </a:r>
                <a:endParaRPr lang="en-US" altLang="ja-JP" sz="1400" dirty="0" smtClean="0"/>
              </a:p>
            </p:txBody>
          </p:sp>
          <p:cxnSp>
            <p:nvCxnSpPr>
              <p:cNvPr id="21" name="直線コネクタ 20"/>
              <p:cNvCxnSpPr/>
              <p:nvPr/>
            </p:nvCxnSpPr>
            <p:spPr>
              <a:xfrm flipH="1">
                <a:off x="455920" y="3731425"/>
                <a:ext cx="528405" cy="7229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1840425" y="3312406"/>
                <a:ext cx="1476000" cy="14760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 name="直線コネクタ 22"/>
              <p:cNvCxnSpPr/>
              <p:nvPr/>
            </p:nvCxnSpPr>
            <p:spPr>
              <a:xfrm flipH="1">
                <a:off x="455920" y="4224965"/>
                <a:ext cx="1399503" cy="64320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09359" y="4872424"/>
                <a:ext cx="1311879" cy="224833"/>
              </a:xfrm>
              <a:prstGeom prst="rect">
                <a:avLst/>
              </a:prstGeom>
              <a:noFill/>
            </p:spPr>
            <p:txBody>
              <a:bodyPr wrap="none" rtlCol="0">
                <a:spAutoFit/>
              </a:bodyPr>
              <a:lstStyle/>
              <a:p>
                <a:r>
                  <a:rPr lang="en-US" altLang="ja-JP" sz="1400" dirty="0" smtClean="0">
                    <a:latin typeface="Arial" panose="020B0604020202020204" pitchFamily="34" charset="0"/>
                    <a:cs typeface="Arial" panose="020B0604020202020204" pitchFamily="34" charset="0"/>
                  </a:rPr>
                  <a:t>Φ</a:t>
                </a:r>
                <a:r>
                  <a:rPr lang="en-US" altLang="ja-JP" sz="1400" dirty="0" smtClean="0"/>
                  <a:t>225 mm </a:t>
                </a:r>
                <a:r>
                  <a:rPr kumimoji="1" lang="en-US" altLang="ja-JP" sz="1400" dirty="0" smtClean="0"/>
                  <a:t>= </a:t>
                </a:r>
                <a:r>
                  <a:rPr lang="en-US" altLang="ja-JP" sz="1400" dirty="0" smtClean="0">
                    <a:latin typeface="Arial" panose="020B0604020202020204" pitchFamily="34" charset="0"/>
                    <a:cs typeface="Arial" panose="020B0604020202020204" pitchFamily="34" charset="0"/>
                  </a:rPr>
                  <a:t>Φ</a:t>
                </a:r>
                <a:r>
                  <a:rPr lang="en-US" altLang="ja-JP" sz="1400" dirty="0" smtClean="0"/>
                  <a:t>3.9 </a:t>
                </a:r>
                <a:r>
                  <a:rPr lang="en-US" altLang="ja-JP" sz="1400" dirty="0" err="1" smtClean="0"/>
                  <a:t>deg</a:t>
                </a:r>
                <a:endParaRPr lang="en-US" altLang="ja-JP" sz="1400" dirty="0" smtClean="0"/>
              </a:p>
            </p:txBody>
          </p:sp>
        </p:grpSp>
        <p:grpSp>
          <p:nvGrpSpPr>
            <p:cNvPr id="14" name="グループ化 9"/>
            <p:cNvGrpSpPr/>
            <p:nvPr/>
          </p:nvGrpSpPr>
          <p:grpSpPr>
            <a:xfrm>
              <a:off x="892033" y="2262165"/>
              <a:ext cx="2349408" cy="2340000"/>
              <a:chOff x="1396487" y="2888265"/>
              <a:chExt cx="2349408" cy="2340000"/>
            </a:xfrm>
          </p:grpSpPr>
          <p:sp>
            <p:nvSpPr>
              <p:cNvPr id="15" name="正方形/長方形 14"/>
              <p:cNvSpPr/>
              <p:nvPr/>
            </p:nvSpPr>
            <p:spPr>
              <a:xfrm>
                <a:off x="2180469" y="3660584"/>
                <a:ext cx="792000" cy="792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p:cNvSpPr/>
              <p:nvPr/>
            </p:nvSpPr>
            <p:spPr>
              <a:xfrm>
                <a:off x="1405895" y="2888265"/>
                <a:ext cx="2340000" cy="234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2131589" y="4224965"/>
                <a:ext cx="656445" cy="179866"/>
              </a:xfrm>
              <a:prstGeom prst="rect">
                <a:avLst/>
              </a:prstGeom>
              <a:noFill/>
            </p:spPr>
            <p:txBody>
              <a:bodyPr wrap="none" rtlCol="0">
                <a:spAutoFit/>
              </a:bodyPr>
              <a:lstStyle/>
              <a:p>
                <a:r>
                  <a:rPr lang="en-US" altLang="ja-JP" sz="1000" b="1" dirty="0" smtClean="0">
                    <a:latin typeface="Arial" panose="020B0604020202020204" pitchFamily="34" charset="0"/>
                    <a:cs typeface="Arial" panose="020B0604020202020204" pitchFamily="34" charset="0"/>
                  </a:rPr>
                  <a:t>KWFC-CCD</a:t>
                </a:r>
                <a:endParaRPr kumimoji="1" lang="ja-JP" altLang="en-US" sz="1000" b="1" dirty="0"/>
              </a:p>
            </p:txBody>
          </p:sp>
          <p:sp>
            <p:nvSpPr>
              <p:cNvPr id="18" name="テキスト ボックス 17"/>
              <p:cNvSpPr txBox="1"/>
              <p:nvPr/>
            </p:nvSpPr>
            <p:spPr>
              <a:xfrm>
                <a:off x="1396487" y="4982480"/>
                <a:ext cx="651318" cy="179866"/>
              </a:xfrm>
              <a:prstGeom prst="rect">
                <a:avLst/>
              </a:prstGeom>
              <a:noFill/>
            </p:spPr>
            <p:txBody>
              <a:bodyPr wrap="none" rtlCol="0">
                <a:spAutoFit/>
              </a:bodyPr>
              <a:lstStyle/>
              <a:p>
                <a:r>
                  <a:rPr lang="en-US" altLang="ja-JP" sz="1000" b="1" dirty="0" smtClean="0">
                    <a:latin typeface="Arial" panose="020B0604020202020204" pitchFamily="34" charset="0"/>
                    <a:cs typeface="Arial" panose="020B0604020202020204" pitchFamily="34" charset="0"/>
                  </a:rPr>
                  <a:t>Photo plate</a:t>
                </a:r>
                <a:endParaRPr kumimoji="1" lang="ja-JP" altLang="en-US" sz="1000" b="1" dirty="0"/>
              </a:p>
            </p:txBody>
          </p:sp>
        </p:grpSp>
      </p:grpSp>
    </p:spTree>
    <p:extLst>
      <p:ext uri="{BB962C8B-B14F-4D97-AF65-F5344CB8AC3E}">
        <p14:creationId xmlns:p14="http://schemas.microsoft.com/office/powerpoint/2010/main" val="3164257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CMOS</a:t>
            </a:r>
            <a:r>
              <a:rPr kumimoji="1" lang="ja-JP" altLang="en-US" dirty="0" smtClean="0"/>
              <a:t>カメラ概要</a:t>
            </a:r>
            <a:endParaRPr kumimoji="1" lang="ja-JP" altLang="en-US" dirty="0"/>
          </a:p>
        </p:txBody>
      </p:sp>
      <p:sp>
        <p:nvSpPr>
          <p:cNvPr id="3" name="コンテンツ プレースホルダー 2"/>
          <p:cNvSpPr>
            <a:spLocks noGrp="1"/>
          </p:cNvSpPr>
          <p:nvPr>
            <p:ph idx="1"/>
          </p:nvPr>
        </p:nvSpPr>
        <p:spPr>
          <a:xfrm>
            <a:off x="457200" y="1713946"/>
            <a:ext cx="8229600" cy="4834996"/>
          </a:xfrm>
        </p:spPr>
        <p:txBody>
          <a:bodyPr anchor="t">
            <a:normAutofit/>
          </a:bodyPr>
          <a:lstStyle/>
          <a:p>
            <a:r>
              <a:rPr lang="en-US" altLang="ja-JP" dirty="0" smtClean="0"/>
              <a:t>CMOS</a:t>
            </a:r>
            <a:r>
              <a:rPr lang="ja-JP" altLang="en-US" dirty="0" smtClean="0"/>
              <a:t>センサー</a:t>
            </a:r>
            <a:endParaRPr lang="en-US" altLang="ja-JP" dirty="0" smtClean="0"/>
          </a:p>
          <a:p>
            <a:pPr lvl="1"/>
            <a:r>
              <a:rPr kumimoji="1" lang="ja-JP" altLang="en-US" dirty="0" smtClean="0"/>
              <a:t>可視光天文学用モザイクとしての使用は世界初</a:t>
            </a:r>
            <a:endParaRPr kumimoji="1" lang="en-US" altLang="ja-JP" dirty="0" smtClean="0"/>
          </a:p>
          <a:p>
            <a:pPr lvl="1"/>
            <a:r>
              <a:rPr lang="en-US" altLang="ja-JP" dirty="0" smtClean="0"/>
              <a:t>1 chip : 2k </a:t>
            </a:r>
            <a:r>
              <a:rPr lang="en-US" altLang="ja-JP" dirty="0"/>
              <a:t>× 1k pix  </a:t>
            </a:r>
            <a:r>
              <a:rPr lang="ja-JP" altLang="en-US" dirty="0"/>
              <a:t>（</a:t>
            </a:r>
            <a:r>
              <a:rPr lang="en-US" altLang="ja-JP" dirty="0"/>
              <a:t>× </a:t>
            </a:r>
            <a:r>
              <a:rPr lang="en-US" altLang="ja-JP" dirty="0" smtClean="0"/>
              <a:t>84 chips</a:t>
            </a:r>
            <a:r>
              <a:rPr lang="ja-JP" altLang="en-US" dirty="0" smtClean="0"/>
              <a:t>）</a:t>
            </a:r>
            <a:endParaRPr lang="en-US" altLang="ja-JP" dirty="0" smtClean="0"/>
          </a:p>
          <a:p>
            <a:pPr lvl="1"/>
            <a:r>
              <a:rPr lang="ja-JP" altLang="en-US" dirty="0" smtClean="0"/>
              <a:t>読み出し時間</a:t>
            </a:r>
            <a:r>
              <a:rPr lang="en-US" altLang="ja-JP" dirty="0" smtClean="0"/>
              <a:t>	 </a:t>
            </a:r>
            <a:r>
              <a:rPr lang="ja-JP" altLang="en-US" dirty="0" smtClean="0"/>
              <a:t>：</a:t>
            </a:r>
            <a:r>
              <a:rPr lang="en-US" altLang="ja-JP" dirty="0" smtClean="0"/>
              <a:t> </a:t>
            </a:r>
            <a:r>
              <a:rPr lang="en-US" altLang="ja-JP" u="sng" dirty="0" smtClean="0">
                <a:solidFill>
                  <a:srgbClr val="FFF8CC"/>
                </a:solidFill>
              </a:rPr>
              <a:t>&lt; 0.01</a:t>
            </a:r>
            <a:r>
              <a:rPr lang="en-US" altLang="ja-JP" u="sng" dirty="0">
                <a:solidFill>
                  <a:srgbClr val="FFF8CC"/>
                </a:solidFill>
              </a:rPr>
              <a:t> </a:t>
            </a:r>
            <a:r>
              <a:rPr lang="en-US" altLang="ja-JP" u="sng" dirty="0" smtClean="0">
                <a:solidFill>
                  <a:srgbClr val="FFF8CC"/>
                </a:solidFill>
              </a:rPr>
              <a:t>sec</a:t>
            </a:r>
            <a:r>
              <a:rPr lang="en-US" altLang="ja-JP" dirty="0" smtClean="0">
                <a:solidFill>
                  <a:srgbClr val="FFF8CC"/>
                </a:solidFill>
              </a:rPr>
              <a:t> </a:t>
            </a:r>
            <a:r>
              <a:rPr lang="ja-JP" altLang="en-US" sz="2000" dirty="0" smtClean="0"/>
              <a:t>（</a:t>
            </a:r>
            <a:r>
              <a:rPr lang="en-US" altLang="ja-JP" sz="2000" dirty="0" smtClean="0"/>
              <a:t>cf. CCD &gt;10 </a:t>
            </a:r>
            <a:r>
              <a:rPr lang="en-US" altLang="ja-JP" sz="2000" dirty="0" smtClean="0"/>
              <a:t>sec</a:t>
            </a:r>
            <a:r>
              <a:rPr lang="en-US" altLang="ja-JP" dirty="0" smtClean="0"/>
              <a:t>	</a:t>
            </a:r>
          </a:p>
          <a:p>
            <a:pPr lvl="1"/>
            <a:endParaRPr lang="en-US" altLang="ja-JP" dirty="0" smtClean="0"/>
          </a:p>
          <a:p>
            <a:pPr lvl="1"/>
            <a:endParaRPr lang="en-US" altLang="ja-JP" dirty="0" smtClean="0"/>
          </a:p>
          <a:p>
            <a:r>
              <a:rPr lang="ja-JP" altLang="en-US" dirty="0" smtClean="0"/>
              <a:t>視野　</a:t>
            </a:r>
            <a:endParaRPr lang="en-US" altLang="ja-JP" dirty="0" smtClean="0"/>
          </a:p>
          <a:p>
            <a:pPr lvl="1"/>
            <a:r>
              <a:rPr lang="en-US" altLang="ja-JP" dirty="0" smtClean="0"/>
              <a:t>8.7 </a:t>
            </a:r>
            <a:r>
              <a:rPr lang="en-US" altLang="ja-JP" dirty="0" err="1" smtClean="0"/>
              <a:t>deg</a:t>
            </a:r>
            <a:r>
              <a:rPr lang="en-US" altLang="ja-JP" dirty="0" smtClean="0"/>
              <a:t> </a:t>
            </a:r>
            <a:r>
              <a:rPr lang="en-US" altLang="ja-JP" dirty="0"/>
              <a:t>diameter </a:t>
            </a:r>
            <a:r>
              <a:rPr lang="en-US" altLang="ja-JP" dirty="0" smtClean="0"/>
              <a:t>&amp; </a:t>
            </a:r>
            <a:r>
              <a:rPr lang="en-US" altLang="ja-JP" dirty="0"/>
              <a:t>efficiency(0.3-4) </a:t>
            </a:r>
            <a:r>
              <a:rPr lang="en-US" altLang="ja-JP" dirty="0" smtClean="0"/>
              <a:t>〜 </a:t>
            </a:r>
            <a:r>
              <a:rPr lang="en-US" altLang="ja-JP" sz="2600" u="sng" dirty="0">
                <a:solidFill>
                  <a:srgbClr val="FFF8CC"/>
                </a:solidFill>
              </a:rPr>
              <a:t>20 </a:t>
            </a:r>
            <a:r>
              <a:rPr lang="en-US" altLang="ja-JP" sz="2600" u="sng" dirty="0" smtClean="0">
                <a:solidFill>
                  <a:srgbClr val="FFF8CC"/>
                </a:solidFill>
              </a:rPr>
              <a:t>deg</a:t>
            </a:r>
            <a:r>
              <a:rPr lang="en-US" altLang="ja-JP" sz="2600" u="sng" baseline="30000" dirty="0" smtClean="0">
                <a:solidFill>
                  <a:srgbClr val="FFF8CC"/>
                </a:solidFill>
              </a:rPr>
              <a:t>2</a:t>
            </a:r>
          </a:p>
          <a:p>
            <a:pPr lvl="1"/>
            <a:endParaRPr kumimoji="1" lang="en-US" altLang="ja-JP" dirty="0" smtClean="0"/>
          </a:p>
          <a:p>
            <a:pPr lvl="1"/>
            <a:endParaRPr kumimoji="1" lang="ja-JP" altLang="en-US" dirty="0"/>
          </a:p>
        </p:txBody>
      </p:sp>
      <p:grpSp>
        <p:nvGrpSpPr>
          <p:cNvPr id="35" name="グループ化 6"/>
          <p:cNvGrpSpPr/>
          <p:nvPr/>
        </p:nvGrpSpPr>
        <p:grpSpPr>
          <a:xfrm>
            <a:off x="6906960" y="-33000"/>
            <a:ext cx="2324784" cy="2800007"/>
            <a:chOff x="9025574" y="890538"/>
            <a:chExt cx="3598323" cy="4333875"/>
          </a:xfrm>
        </p:grpSpPr>
        <p:grpSp>
          <p:nvGrpSpPr>
            <p:cNvPr id="36" name="グループ化 7"/>
            <p:cNvGrpSpPr/>
            <p:nvPr/>
          </p:nvGrpSpPr>
          <p:grpSpPr>
            <a:xfrm>
              <a:off x="9025574" y="890538"/>
              <a:ext cx="3598323" cy="4333875"/>
              <a:chOff x="9025574" y="890538"/>
              <a:chExt cx="3598323" cy="4333875"/>
            </a:xfrm>
          </p:grpSpPr>
          <p:pic>
            <p:nvPicPr>
              <p:cNvPr id="38" name="図 37"/>
              <p:cNvPicPr>
                <a:picLocks noChangeAspect="1"/>
              </p:cNvPicPr>
              <p:nvPr/>
            </p:nvPicPr>
            <p:blipFill rotWithShape="1">
              <a:blip r:embed="rId2">
                <a:clrChange>
                  <a:clrFrom>
                    <a:srgbClr val="FFFFFF"/>
                  </a:clrFrom>
                  <a:clrTo>
                    <a:srgbClr val="FFFFFF">
                      <a:alpha val="0"/>
                    </a:srgbClr>
                  </a:clrTo>
                </a:clrChange>
              </a:blip>
              <a:srcRect l="14915"/>
              <a:stretch/>
            </p:blipFill>
            <p:spPr>
              <a:xfrm>
                <a:off x="9025574" y="890538"/>
                <a:ext cx="3598323" cy="4333875"/>
              </a:xfrm>
              <a:prstGeom prst="rect">
                <a:avLst/>
              </a:prstGeom>
            </p:spPr>
          </p:pic>
          <p:sp>
            <p:nvSpPr>
              <p:cNvPr id="39" name="フリーフォーム 38"/>
              <p:cNvSpPr/>
              <p:nvPr/>
            </p:nvSpPr>
            <p:spPr>
              <a:xfrm>
                <a:off x="10125075" y="2181225"/>
                <a:ext cx="1905000" cy="2400300"/>
              </a:xfrm>
              <a:custGeom>
                <a:avLst/>
                <a:gdLst>
                  <a:gd name="connsiteX0" fmla="*/ 1905000 w 1905000"/>
                  <a:gd name="connsiteY0" fmla="*/ 228600 h 2400300"/>
                  <a:gd name="connsiteX1" fmla="*/ 1905000 w 1905000"/>
                  <a:gd name="connsiteY1" fmla="*/ 1571625 h 2400300"/>
                  <a:gd name="connsiteX2" fmla="*/ 1333500 w 1905000"/>
                  <a:gd name="connsiteY2" fmla="*/ 2095500 h 2400300"/>
                  <a:gd name="connsiteX3" fmla="*/ 371475 w 1905000"/>
                  <a:gd name="connsiteY3" fmla="*/ 2400300 h 2400300"/>
                  <a:gd name="connsiteX4" fmla="*/ 9525 w 1905000"/>
                  <a:gd name="connsiteY4" fmla="*/ 2228850 h 2400300"/>
                  <a:gd name="connsiteX5" fmla="*/ 0 w 1905000"/>
                  <a:gd name="connsiteY5" fmla="*/ 857250 h 2400300"/>
                  <a:gd name="connsiteX6" fmla="*/ 657225 w 1905000"/>
                  <a:gd name="connsiteY6" fmla="*/ 247650 h 2400300"/>
                  <a:gd name="connsiteX7" fmla="*/ 1552575 w 1905000"/>
                  <a:gd name="connsiteY7" fmla="*/ 0 h 2400300"/>
                  <a:gd name="connsiteX8" fmla="*/ 1905000 w 1905000"/>
                  <a:gd name="connsiteY8" fmla="*/ 228600 h 2400300"/>
                  <a:gd name="connsiteX0" fmla="*/ 1905000 w 1905000"/>
                  <a:gd name="connsiteY0" fmla="*/ 196435 h 2400300"/>
                  <a:gd name="connsiteX1" fmla="*/ 1905000 w 1905000"/>
                  <a:gd name="connsiteY1" fmla="*/ 1571625 h 2400300"/>
                  <a:gd name="connsiteX2" fmla="*/ 1333500 w 1905000"/>
                  <a:gd name="connsiteY2" fmla="*/ 2095500 h 2400300"/>
                  <a:gd name="connsiteX3" fmla="*/ 371475 w 1905000"/>
                  <a:gd name="connsiteY3" fmla="*/ 2400300 h 2400300"/>
                  <a:gd name="connsiteX4" fmla="*/ 9525 w 1905000"/>
                  <a:gd name="connsiteY4" fmla="*/ 2228850 h 2400300"/>
                  <a:gd name="connsiteX5" fmla="*/ 0 w 1905000"/>
                  <a:gd name="connsiteY5" fmla="*/ 857250 h 2400300"/>
                  <a:gd name="connsiteX6" fmla="*/ 657225 w 1905000"/>
                  <a:gd name="connsiteY6" fmla="*/ 247650 h 2400300"/>
                  <a:gd name="connsiteX7" fmla="*/ 1552575 w 1905000"/>
                  <a:gd name="connsiteY7" fmla="*/ 0 h 2400300"/>
                  <a:gd name="connsiteX8" fmla="*/ 1905000 w 1905000"/>
                  <a:gd name="connsiteY8" fmla="*/ 19643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400300">
                    <a:moveTo>
                      <a:pt x="1905000" y="196435"/>
                    </a:moveTo>
                    <a:lnTo>
                      <a:pt x="1905000" y="1571625"/>
                    </a:lnTo>
                    <a:lnTo>
                      <a:pt x="1333500" y="2095500"/>
                    </a:lnTo>
                    <a:lnTo>
                      <a:pt x="371475" y="2400300"/>
                    </a:lnTo>
                    <a:lnTo>
                      <a:pt x="9525" y="2228850"/>
                    </a:lnTo>
                    <a:lnTo>
                      <a:pt x="0" y="857250"/>
                    </a:lnTo>
                    <a:lnTo>
                      <a:pt x="657225" y="247650"/>
                    </a:lnTo>
                    <a:lnTo>
                      <a:pt x="1552575" y="0"/>
                    </a:lnTo>
                    <a:lnTo>
                      <a:pt x="1905000" y="196435"/>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rotWithShape="1">
              <a:blip r:embed="rId3">
                <a:clrChange>
                  <a:clrFrom>
                    <a:srgbClr val="FFFFFF"/>
                  </a:clrFrom>
                  <a:clrTo>
                    <a:srgbClr val="FFFFFF">
                      <a:alpha val="0"/>
                    </a:srgbClr>
                  </a:clrTo>
                </a:clrChange>
              </a:blip>
              <a:srcRect l="9721" r="10095"/>
              <a:stretch/>
            </p:blipFill>
            <p:spPr>
              <a:xfrm>
                <a:off x="9994327" y="1997156"/>
                <a:ext cx="2040165" cy="2571855"/>
              </a:xfrm>
              <a:prstGeom prst="rect">
                <a:avLst/>
              </a:prstGeom>
              <a:scene3d>
                <a:camera prst="isometricRightUp">
                  <a:rot lat="2100000" lon="20100000" rev="0"/>
                </a:camera>
                <a:lightRig rig="threePt" dir="t"/>
              </a:scene3d>
            </p:spPr>
          </p:pic>
          <p:sp>
            <p:nvSpPr>
              <p:cNvPr id="41" name="フリーフォーム 40"/>
              <p:cNvSpPr/>
              <p:nvPr/>
            </p:nvSpPr>
            <p:spPr>
              <a:xfrm>
                <a:off x="10536368" y="1974664"/>
                <a:ext cx="1164632" cy="470126"/>
              </a:xfrm>
              <a:custGeom>
                <a:avLst/>
                <a:gdLst>
                  <a:gd name="connsiteX0" fmla="*/ 217715 w 949235"/>
                  <a:gd name="connsiteY0" fmla="*/ 383177 h 383177"/>
                  <a:gd name="connsiteX1" fmla="*/ 949235 w 949235"/>
                  <a:gd name="connsiteY1" fmla="*/ 165462 h 383177"/>
                  <a:gd name="connsiteX2" fmla="*/ 740229 w 949235"/>
                  <a:gd name="connsiteY2" fmla="*/ 0 h 383177"/>
                  <a:gd name="connsiteX3" fmla="*/ 0 w 949235"/>
                  <a:gd name="connsiteY3" fmla="*/ 209005 h 383177"/>
                  <a:gd name="connsiteX4" fmla="*/ 217715 w 949235"/>
                  <a:gd name="connsiteY4" fmla="*/ 383177 h 383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5" h="383177">
                    <a:moveTo>
                      <a:pt x="217715" y="383177"/>
                    </a:moveTo>
                    <a:lnTo>
                      <a:pt x="949235" y="165462"/>
                    </a:lnTo>
                    <a:lnTo>
                      <a:pt x="740229" y="0"/>
                    </a:lnTo>
                    <a:lnTo>
                      <a:pt x="0" y="209005"/>
                    </a:lnTo>
                    <a:lnTo>
                      <a:pt x="217715" y="383177"/>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9883219" y="2936285"/>
                <a:ext cx="279184" cy="1538594"/>
              </a:xfrm>
              <a:custGeom>
                <a:avLst/>
                <a:gdLst>
                  <a:gd name="connsiteX0" fmla="*/ 252549 w 261257"/>
                  <a:gd name="connsiteY0" fmla="*/ 104503 h 1254034"/>
                  <a:gd name="connsiteX1" fmla="*/ 261257 w 261257"/>
                  <a:gd name="connsiteY1" fmla="*/ 1254034 h 1254034"/>
                  <a:gd name="connsiteX2" fmla="*/ 0 w 261257"/>
                  <a:gd name="connsiteY2" fmla="*/ 1079863 h 1254034"/>
                  <a:gd name="connsiteX3" fmla="*/ 43543 w 261257"/>
                  <a:gd name="connsiteY3" fmla="*/ 0 h 1254034"/>
                  <a:gd name="connsiteX4" fmla="*/ 252549 w 261257"/>
                  <a:gd name="connsiteY4" fmla="*/ 104503 h 1254034"/>
                  <a:gd name="connsiteX0" fmla="*/ 218842 w 227550"/>
                  <a:gd name="connsiteY0" fmla="*/ 104503 h 1254034"/>
                  <a:gd name="connsiteX1" fmla="*/ 227550 w 227550"/>
                  <a:gd name="connsiteY1" fmla="*/ 1254034 h 1254034"/>
                  <a:gd name="connsiteX2" fmla="*/ 0 w 227550"/>
                  <a:gd name="connsiteY2" fmla="*/ 1106079 h 1254034"/>
                  <a:gd name="connsiteX3" fmla="*/ 9836 w 227550"/>
                  <a:gd name="connsiteY3" fmla="*/ 0 h 1254034"/>
                  <a:gd name="connsiteX4" fmla="*/ 218842 w 227550"/>
                  <a:gd name="connsiteY4" fmla="*/ 104503 h 1254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50" h="1254034">
                    <a:moveTo>
                      <a:pt x="218842" y="104503"/>
                    </a:moveTo>
                    <a:cubicBezTo>
                      <a:pt x="221745" y="487680"/>
                      <a:pt x="224647" y="870857"/>
                      <a:pt x="227550" y="1254034"/>
                    </a:cubicBezTo>
                    <a:lnTo>
                      <a:pt x="0" y="1106079"/>
                    </a:lnTo>
                    <a:cubicBezTo>
                      <a:pt x="3279" y="737386"/>
                      <a:pt x="6557" y="368693"/>
                      <a:pt x="9836" y="0"/>
                    </a:cubicBezTo>
                    <a:lnTo>
                      <a:pt x="218842" y="104503"/>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フリーフォーム 42"/>
              <p:cNvSpPr/>
              <p:nvPr/>
            </p:nvSpPr>
            <p:spPr>
              <a:xfrm>
                <a:off x="9895287" y="2241781"/>
                <a:ext cx="908199" cy="822721"/>
              </a:xfrm>
              <a:custGeom>
                <a:avLst/>
                <a:gdLst>
                  <a:gd name="connsiteX0" fmla="*/ 522514 w 740229"/>
                  <a:gd name="connsiteY0" fmla="*/ 0 h 670560"/>
                  <a:gd name="connsiteX1" fmla="*/ 740229 w 740229"/>
                  <a:gd name="connsiteY1" fmla="*/ 165463 h 670560"/>
                  <a:gd name="connsiteX2" fmla="*/ 200297 w 740229"/>
                  <a:gd name="connsiteY2" fmla="*/ 670560 h 670560"/>
                  <a:gd name="connsiteX3" fmla="*/ 0 w 740229"/>
                  <a:gd name="connsiteY3" fmla="*/ 548640 h 670560"/>
                  <a:gd name="connsiteX4" fmla="*/ 522514 w 740229"/>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229" h="670560">
                    <a:moveTo>
                      <a:pt x="522514" y="0"/>
                    </a:moveTo>
                    <a:lnTo>
                      <a:pt x="740229" y="165463"/>
                    </a:lnTo>
                    <a:lnTo>
                      <a:pt x="200297" y="670560"/>
                    </a:lnTo>
                    <a:lnTo>
                      <a:pt x="0" y="548640"/>
                    </a:lnTo>
                    <a:lnTo>
                      <a:pt x="522514" y="0"/>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16"/>
              <p:cNvGrpSpPr/>
              <p:nvPr/>
            </p:nvGrpSpPr>
            <p:grpSpPr>
              <a:xfrm>
                <a:off x="10366550" y="2386180"/>
                <a:ext cx="1879591" cy="2325351"/>
                <a:chOff x="10366550" y="2386180"/>
                <a:chExt cx="1879591" cy="2325351"/>
              </a:xfrm>
              <a:solidFill>
                <a:schemeClr val="bg1">
                  <a:lumMod val="50000"/>
                </a:schemeClr>
              </a:solidFill>
            </p:grpSpPr>
            <p:sp>
              <p:nvSpPr>
                <p:cNvPr id="48" name="フリーフォーム 47"/>
                <p:cNvSpPr/>
                <p:nvPr/>
              </p:nvSpPr>
              <p:spPr>
                <a:xfrm>
                  <a:off x="11439525" y="3743325"/>
                  <a:ext cx="791353" cy="711031"/>
                </a:xfrm>
                <a:custGeom>
                  <a:avLst/>
                  <a:gdLst>
                    <a:gd name="connsiteX0" fmla="*/ 257175 w 828675"/>
                    <a:gd name="connsiteY0" fmla="*/ 733425 h 733425"/>
                    <a:gd name="connsiteX1" fmla="*/ 0 w 828675"/>
                    <a:gd name="connsiteY1" fmla="*/ 542925 h 733425"/>
                    <a:gd name="connsiteX2" fmla="*/ 561975 w 828675"/>
                    <a:gd name="connsiteY2" fmla="*/ 0 h 733425"/>
                    <a:gd name="connsiteX3" fmla="*/ 828675 w 828675"/>
                    <a:gd name="connsiteY3" fmla="*/ 161925 h 733425"/>
                    <a:gd name="connsiteX4" fmla="*/ 257175 w 828675"/>
                    <a:gd name="connsiteY4" fmla="*/ 733425 h 733425"/>
                    <a:gd name="connsiteX0" fmla="*/ 231049 w 828675"/>
                    <a:gd name="connsiteY0" fmla="*/ 711031 h 711031"/>
                    <a:gd name="connsiteX1" fmla="*/ 0 w 828675"/>
                    <a:gd name="connsiteY1" fmla="*/ 542925 h 711031"/>
                    <a:gd name="connsiteX2" fmla="*/ 561975 w 828675"/>
                    <a:gd name="connsiteY2" fmla="*/ 0 h 711031"/>
                    <a:gd name="connsiteX3" fmla="*/ 828675 w 828675"/>
                    <a:gd name="connsiteY3" fmla="*/ 161925 h 711031"/>
                    <a:gd name="connsiteX4" fmla="*/ 231049 w 828675"/>
                    <a:gd name="connsiteY4" fmla="*/ 711031 h 711031"/>
                    <a:gd name="connsiteX0" fmla="*/ 231049 w 791353"/>
                    <a:gd name="connsiteY0" fmla="*/ 711031 h 711031"/>
                    <a:gd name="connsiteX1" fmla="*/ 0 w 791353"/>
                    <a:gd name="connsiteY1" fmla="*/ 542925 h 711031"/>
                    <a:gd name="connsiteX2" fmla="*/ 561975 w 791353"/>
                    <a:gd name="connsiteY2" fmla="*/ 0 h 711031"/>
                    <a:gd name="connsiteX3" fmla="*/ 791353 w 791353"/>
                    <a:gd name="connsiteY3" fmla="*/ 154460 h 711031"/>
                    <a:gd name="connsiteX4" fmla="*/ 231049 w 791353"/>
                    <a:gd name="connsiteY4" fmla="*/ 711031 h 71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353" h="711031">
                      <a:moveTo>
                        <a:pt x="231049" y="711031"/>
                      </a:moveTo>
                      <a:lnTo>
                        <a:pt x="0" y="542925"/>
                      </a:lnTo>
                      <a:lnTo>
                        <a:pt x="561975" y="0"/>
                      </a:lnTo>
                      <a:lnTo>
                        <a:pt x="791353" y="154460"/>
                      </a:lnTo>
                      <a:lnTo>
                        <a:pt x="231049" y="711031"/>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12001835" y="2386180"/>
                  <a:ext cx="244306" cy="1505338"/>
                </a:xfrm>
                <a:custGeom>
                  <a:avLst/>
                  <a:gdLst>
                    <a:gd name="connsiteX0" fmla="*/ 0 w 266700"/>
                    <a:gd name="connsiteY0" fmla="*/ 1352550 h 1524000"/>
                    <a:gd name="connsiteX1" fmla="*/ 19050 w 266700"/>
                    <a:gd name="connsiteY1" fmla="*/ 0 h 1524000"/>
                    <a:gd name="connsiteX2" fmla="*/ 266700 w 266700"/>
                    <a:gd name="connsiteY2" fmla="*/ 142875 h 1524000"/>
                    <a:gd name="connsiteX3" fmla="*/ 266700 w 266700"/>
                    <a:gd name="connsiteY3" fmla="*/ 1524000 h 1524000"/>
                    <a:gd name="connsiteX4" fmla="*/ 0 w 266700"/>
                    <a:gd name="connsiteY4" fmla="*/ 1352550 h 1524000"/>
                    <a:gd name="connsiteX0" fmla="*/ 0 w 266700"/>
                    <a:gd name="connsiteY0" fmla="*/ 1352550 h 1505338"/>
                    <a:gd name="connsiteX1" fmla="*/ 19050 w 266700"/>
                    <a:gd name="connsiteY1" fmla="*/ 0 h 1505338"/>
                    <a:gd name="connsiteX2" fmla="*/ 266700 w 266700"/>
                    <a:gd name="connsiteY2" fmla="*/ 142875 h 1505338"/>
                    <a:gd name="connsiteX3" fmla="*/ 218181 w 266700"/>
                    <a:gd name="connsiteY3" fmla="*/ 1505338 h 1505338"/>
                    <a:gd name="connsiteX4" fmla="*/ 0 w 266700"/>
                    <a:gd name="connsiteY4" fmla="*/ 1352550 h 1505338"/>
                    <a:gd name="connsiteX0" fmla="*/ 0 w 244306"/>
                    <a:gd name="connsiteY0" fmla="*/ 1352550 h 1505338"/>
                    <a:gd name="connsiteX1" fmla="*/ 19050 w 244306"/>
                    <a:gd name="connsiteY1" fmla="*/ 0 h 1505338"/>
                    <a:gd name="connsiteX2" fmla="*/ 244306 w 244306"/>
                    <a:gd name="connsiteY2" fmla="*/ 124214 h 1505338"/>
                    <a:gd name="connsiteX3" fmla="*/ 218181 w 244306"/>
                    <a:gd name="connsiteY3" fmla="*/ 1505338 h 1505338"/>
                    <a:gd name="connsiteX4" fmla="*/ 0 w 244306"/>
                    <a:gd name="connsiteY4" fmla="*/ 1352550 h 150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6" h="1505338">
                      <a:moveTo>
                        <a:pt x="0" y="1352550"/>
                      </a:moveTo>
                      <a:lnTo>
                        <a:pt x="19050" y="0"/>
                      </a:lnTo>
                      <a:lnTo>
                        <a:pt x="244306" y="124214"/>
                      </a:lnTo>
                      <a:lnTo>
                        <a:pt x="218181" y="1505338"/>
                      </a:lnTo>
                      <a:lnTo>
                        <a:pt x="0" y="1352550"/>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10366550" y="4276725"/>
                  <a:ext cx="1296225" cy="434806"/>
                </a:xfrm>
                <a:custGeom>
                  <a:avLst/>
                  <a:gdLst>
                    <a:gd name="connsiteX0" fmla="*/ 981075 w 1228725"/>
                    <a:gd name="connsiteY0" fmla="*/ 0 h 457200"/>
                    <a:gd name="connsiteX1" fmla="*/ 0 w 1228725"/>
                    <a:gd name="connsiteY1" fmla="*/ 304800 h 457200"/>
                    <a:gd name="connsiteX2" fmla="*/ 323850 w 1228725"/>
                    <a:gd name="connsiteY2" fmla="*/ 457200 h 457200"/>
                    <a:gd name="connsiteX3" fmla="*/ 1228725 w 1228725"/>
                    <a:gd name="connsiteY3" fmla="*/ 209550 h 457200"/>
                    <a:gd name="connsiteX4" fmla="*/ 981075 w 1228725"/>
                    <a:gd name="connsiteY4" fmla="*/ 0 h 457200"/>
                    <a:gd name="connsiteX0" fmla="*/ 1072975 w 1320625"/>
                    <a:gd name="connsiteY0" fmla="*/ 0 h 457200"/>
                    <a:gd name="connsiteX1" fmla="*/ 0 w 1320625"/>
                    <a:gd name="connsiteY1" fmla="*/ 272635 h 457200"/>
                    <a:gd name="connsiteX2" fmla="*/ 415750 w 1320625"/>
                    <a:gd name="connsiteY2" fmla="*/ 457200 h 457200"/>
                    <a:gd name="connsiteX3" fmla="*/ 1320625 w 1320625"/>
                    <a:gd name="connsiteY3" fmla="*/ 209550 h 457200"/>
                    <a:gd name="connsiteX4" fmla="*/ 1072975 w 1320625"/>
                    <a:gd name="connsiteY4" fmla="*/ 0 h 457200"/>
                    <a:gd name="connsiteX0" fmla="*/ 1072975 w 1329815"/>
                    <a:gd name="connsiteY0" fmla="*/ 0 h 457200"/>
                    <a:gd name="connsiteX1" fmla="*/ 0 w 1329815"/>
                    <a:gd name="connsiteY1" fmla="*/ 272635 h 457200"/>
                    <a:gd name="connsiteX2" fmla="*/ 415750 w 1329815"/>
                    <a:gd name="connsiteY2" fmla="*/ 457200 h 457200"/>
                    <a:gd name="connsiteX3" fmla="*/ 1329815 w 1329815"/>
                    <a:gd name="connsiteY3" fmla="*/ 200361 h 457200"/>
                    <a:gd name="connsiteX4" fmla="*/ 1072975 w 1329815"/>
                    <a:gd name="connsiteY4" fmla="*/ 0 h 457200"/>
                    <a:gd name="connsiteX0" fmla="*/ 1072975 w 1329815"/>
                    <a:gd name="connsiteY0" fmla="*/ 0 h 434806"/>
                    <a:gd name="connsiteX1" fmla="*/ 0 w 1329815"/>
                    <a:gd name="connsiteY1" fmla="*/ 272635 h 434806"/>
                    <a:gd name="connsiteX2" fmla="*/ 337372 w 1329815"/>
                    <a:gd name="connsiteY2" fmla="*/ 434806 h 434806"/>
                    <a:gd name="connsiteX3" fmla="*/ 1329815 w 1329815"/>
                    <a:gd name="connsiteY3" fmla="*/ 200361 h 434806"/>
                    <a:gd name="connsiteX4" fmla="*/ 1072975 w 1329815"/>
                    <a:gd name="connsiteY4" fmla="*/ 0 h 434806"/>
                    <a:gd name="connsiteX0" fmla="*/ 1072975 w 1296225"/>
                    <a:gd name="connsiteY0" fmla="*/ 0 h 434806"/>
                    <a:gd name="connsiteX1" fmla="*/ 0 w 1296225"/>
                    <a:gd name="connsiteY1" fmla="*/ 272635 h 434806"/>
                    <a:gd name="connsiteX2" fmla="*/ 337372 w 1296225"/>
                    <a:gd name="connsiteY2" fmla="*/ 434806 h 434806"/>
                    <a:gd name="connsiteX3" fmla="*/ 1296225 w 1296225"/>
                    <a:gd name="connsiteY3" fmla="*/ 181700 h 434806"/>
                    <a:gd name="connsiteX4" fmla="*/ 1072975 w 1296225"/>
                    <a:gd name="connsiteY4" fmla="*/ 0 h 43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225" h="434806">
                      <a:moveTo>
                        <a:pt x="1072975" y="0"/>
                      </a:moveTo>
                      <a:lnTo>
                        <a:pt x="0" y="272635"/>
                      </a:lnTo>
                      <a:lnTo>
                        <a:pt x="337372" y="434806"/>
                      </a:lnTo>
                      <a:lnTo>
                        <a:pt x="1296225" y="181700"/>
                      </a:lnTo>
                      <a:lnTo>
                        <a:pt x="1072975" y="0"/>
                      </a:lnTo>
                      <a:close/>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フリーフォーム 44"/>
              <p:cNvSpPr/>
              <p:nvPr/>
            </p:nvSpPr>
            <p:spPr>
              <a:xfrm>
                <a:off x="10162403" y="4461138"/>
                <a:ext cx="540000" cy="252000"/>
              </a:xfrm>
              <a:custGeom>
                <a:avLst/>
                <a:gdLst>
                  <a:gd name="connsiteX0" fmla="*/ 0 w 496389"/>
                  <a:gd name="connsiteY0" fmla="*/ 0 h 269965"/>
                  <a:gd name="connsiteX1" fmla="*/ 496389 w 496389"/>
                  <a:gd name="connsiteY1" fmla="*/ 269965 h 269965"/>
                </a:gdLst>
                <a:ahLst/>
                <a:cxnLst>
                  <a:cxn ang="0">
                    <a:pos x="connsiteX0" y="connsiteY0"/>
                  </a:cxn>
                  <a:cxn ang="0">
                    <a:pos x="connsiteX1" y="connsiteY1"/>
                  </a:cxn>
                </a:cxnLst>
                <a:rect l="l" t="t" r="r" b="b"/>
                <a:pathLst>
                  <a:path w="496389" h="269965">
                    <a:moveTo>
                      <a:pt x="0" y="0"/>
                    </a:moveTo>
                    <a:lnTo>
                      <a:pt x="496389" y="269965"/>
                    </a:lnTo>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11439525" y="1974664"/>
                <a:ext cx="816323" cy="547977"/>
              </a:xfrm>
              <a:custGeom>
                <a:avLst/>
                <a:gdLst>
                  <a:gd name="connsiteX0" fmla="*/ 0 w 496389"/>
                  <a:gd name="connsiteY0" fmla="*/ 0 h 269965"/>
                  <a:gd name="connsiteX1" fmla="*/ 496389 w 496389"/>
                  <a:gd name="connsiteY1" fmla="*/ 269965 h 269965"/>
                  <a:gd name="connsiteX0" fmla="*/ 0 w 496389"/>
                  <a:gd name="connsiteY0" fmla="*/ 0 h 252441"/>
                  <a:gd name="connsiteX1" fmla="*/ 496389 w 496389"/>
                  <a:gd name="connsiteY1" fmla="*/ 252441 h 252441"/>
                  <a:gd name="connsiteX0" fmla="*/ 0 w 502979"/>
                  <a:gd name="connsiteY0" fmla="*/ 0 h 269966"/>
                  <a:gd name="connsiteX1" fmla="*/ 502979 w 502979"/>
                  <a:gd name="connsiteY1" fmla="*/ 269966 h 269966"/>
                </a:gdLst>
                <a:ahLst/>
                <a:cxnLst>
                  <a:cxn ang="0">
                    <a:pos x="connsiteX0" y="connsiteY0"/>
                  </a:cxn>
                  <a:cxn ang="0">
                    <a:pos x="connsiteX1" y="connsiteY1"/>
                  </a:cxn>
                </a:cxnLst>
                <a:rect l="l" t="t" r="r" b="b"/>
                <a:pathLst>
                  <a:path w="502979" h="269966">
                    <a:moveTo>
                      <a:pt x="0" y="0"/>
                    </a:moveTo>
                    <a:lnTo>
                      <a:pt x="502979" y="269966"/>
                    </a:lnTo>
                  </a:path>
                </a:pathLst>
              </a:custGeom>
              <a:solidFill>
                <a:schemeClr val="bg1">
                  <a:lumMod val="6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11700999" y="2168582"/>
                <a:ext cx="545437" cy="350598"/>
              </a:xfrm>
              <a:custGeom>
                <a:avLst/>
                <a:gdLst>
                  <a:gd name="connsiteX0" fmla="*/ 0 w 496389"/>
                  <a:gd name="connsiteY0" fmla="*/ 0 h 269965"/>
                  <a:gd name="connsiteX1" fmla="*/ 496389 w 496389"/>
                  <a:gd name="connsiteY1" fmla="*/ 269965 h 269965"/>
                  <a:gd name="connsiteX0" fmla="*/ 0 w 496389"/>
                  <a:gd name="connsiteY0" fmla="*/ 0 h 252441"/>
                  <a:gd name="connsiteX1" fmla="*/ 496389 w 496389"/>
                  <a:gd name="connsiteY1" fmla="*/ 252441 h 252441"/>
                  <a:gd name="connsiteX0" fmla="*/ 0 w 502979"/>
                  <a:gd name="connsiteY0" fmla="*/ 0 h 269966"/>
                  <a:gd name="connsiteX1" fmla="*/ 502979 w 502979"/>
                  <a:gd name="connsiteY1" fmla="*/ 269966 h 269966"/>
                </a:gdLst>
                <a:ahLst/>
                <a:cxnLst>
                  <a:cxn ang="0">
                    <a:pos x="connsiteX0" y="connsiteY0"/>
                  </a:cxn>
                  <a:cxn ang="0">
                    <a:pos x="connsiteX1" y="connsiteY1"/>
                  </a:cxn>
                </a:cxnLst>
                <a:rect l="l" t="t" r="r" b="b"/>
                <a:pathLst>
                  <a:path w="502979" h="269966">
                    <a:moveTo>
                      <a:pt x="0" y="0"/>
                    </a:moveTo>
                    <a:lnTo>
                      <a:pt x="502979" y="269966"/>
                    </a:lnTo>
                  </a:path>
                </a:pathLst>
              </a:custGeom>
              <a:solidFill>
                <a:schemeClr val="tx1">
                  <a:lumMod val="75000"/>
                </a:schemeClr>
              </a:solidFill>
              <a:ln w="6350" cmpd="sng">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フリーフォーム 36"/>
            <p:cNvSpPr/>
            <p:nvPr/>
          </p:nvSpPr>
          <p:spPr>
            <a:xfrm>
              <a:off x="10163612" y="2149493"/>
              <a:ext cx="1933998" cy="2419517"/>
            </a:xfrm>
            <a:custGeom>
              <a:avLst/>
              <a:gdLst>
                <a:gd name="connsiteX0" fmla="*/ 639271 w 2079654"/>
                <a:gd name="connsiteY0" fmla="*/ 250853 h 2516623"/>
                <a:gd name="connsiteX1" fmla="*/ 1545579 w 2079654"/>
                <a:gd name="connsiteY1" fmla="*/ 0 h 2516623"/>
                <a:gd name="connsiteX2" fmla="*/ 2079654 w 2079654"/>
                <a:gd name="connsiteY2" fmla="*/ 347957 h 2516623"/>
                <a:gd name="connsiteX3" fmla="*/ 2055377 w 2079654"/>
                <a:gd name="connsiteY3" fmla="*/ 1723603 h 2516623"/>
                <a:gd name="connsiteX4" fmla="*/ 1505119 w 2079654"/>
                <a:gd name="connsiteY4" fmla="*/ 2281954 h 2516623"/>
                <a:gd name="connsiteX5" fmla="*/ 542167 w 2079654"/>
                <a:gd name="connsiteY5" fmla="*/ 2516623 h 2516623"/>
                <a:gd name="connsiteX6" fmla="*/ 0 w 2079654"/>
                <a:gd name="connsiteY6" fmla="*/ 2249585 h 2516623"/>
                <a:gd name="connsiteX7" fmla="*/ 0 w 2079654"/>
                <a:gd name="connsiteY7" fmla="*/ 873939 h 2516623"/>
                <a:gd name="connsiteX8" fmla="*/ 639271 w 2079654"/>
                <a:gd name="connsiteY8" fmla="*/ 250853 h 2516623"/>
                <a:gd name="connsiteX0" fmla="*/ 639271 w 2079654"/>
                <a:gd name="connsiteY0" fmla="*/ 250853 h 2516623"/>
                <a:gd name="connsiteX1" fmla="*/ 1545579 w 2079654"/>
                <a:gd name="connsiteY1" fmla="*/ 0 h 2516623"/>
                <a:gd name="connsiteX2" fmla="*/ 2079654 w 2079654"/>
                <a:gd name="connsiteY2" fmla="*/ 347957 h 2516623"/>
                <a:gd name="connsiteX3" fmla="*/ 2055377 w 2079654"/>
                <a:gd name="connsiteY3" fmla="*/ 1723603 h 2516623"/>
                <a:gd name="connsiteX4" fmla="*/ 1505119 w 2079654"/>
                <a:gd name="connsiteY4" fmla="*/ 2281954 h 2516623"/>
                <a:gd name="connsiteX5" fmla="*/ 542167 w 2079654"/>
                <a:gd name="connsiteY5" fmla="*/ 2516623 h 2516623"/>
                <a:gd name="connsiteX6" fmla="*/ 0 w 2079654"/>
                <a:gd name="connsiteY6" fmla="*/ 2249585 h 2516623"/>
                <a:gd name="connsiteX7" fmla="*/ 145656 w 2079654"/>
                <a:gd name="connsiteY7" fmla="*/ 971043 h 2516623"/>
                <a:gd name="connsiteX8" fmla="*/ 639271 w 2079654"/>
                <a:gd name="connsiteY8" fmla="*/ 250853 h 2516623"/>
                <a:gd name="connsiteX0" fmla="*/ 784927 w 2079654"/>
                <a:gd name="connsiteY0" fmla="*/ 364142 h 2516623"/>
                <a:gd name="connsiteX1" fmla="*/ 1545579 w 2079654"/>
                <a:gd name="connsiteY1" fmla="*/ 0 h 2516623"/>
                <a:gd name="connsiteX2" fmla="*/ 2079654 w 2079654"/>
                <a:gd name="connsiteY2" fmla="*/ 347957 h 2516623"/>
                <a:gd name="connsiteX3" fmla="*/ 2055377 w 2079654"/>
                <a:gd name="connsiteY3" fmla="*/ 1723603 h 2516623"/>
                <a:gd name="connsiteX4" fmla="*/ 1505119 w 2079654"/>
                <a:gd name="connsiteY4" fmla="*/ 2281954 h 2516623"/>
                <a:gd name="connsiteX5" fmla="*/ 542167 w 2079654"/>
                <a:gd name="connsiteY5" fmla="*/ 2516623 h 2516623"/>
                <a:gd name="connsiteX6" fmla="*/ 0 w 2079654"/>
                <a:gd name="connsiteY6" fmla="*/ 2249585 h 2516623"/>
                <a:gd name="connsiteX7" fmla="*/ 145656 w 2079654"/>
                <a:gd name="connsiteY7" fmla="*/ 971043 h 2516623"/>
                <a:gd name="connsiteX8" fmla="*/ 784927 w 2079654"/>
                <a:gd name="connsiteY8" fmla="*/ 364142 h 2516623"/>
                <a:gd name="connsiteX0" fmla="*/ 784927 w 2079654"/>
                <a:gd name="connsiteY0" fmla="*/ 267037 h 2419518"/>
                <a:gd name="connsiteX1" fmla="*/ 1691235 w 2079654"/>
                <a:gd name="connsiteY1" fmla="*/ 0 h 2419518"/>
                <a:gd name="connsiteX2" fmla="*/ 2079654 w 2079654"/>
                <a:gd name="connsiteY2" fmla="*/ 250852 h 2419518"/>
                <a:gd name="connsiteX3" fmla="*/ 2055377 w 2079654"/>
                <a:gd name="connsiteY3" fmla="*/ 1626498 h 2419518"/>
                <a:gd name="connsiteX4" fmla="*/ 1505119 w 2079654"/>
                <a:gd name="connsiteY4" fmla="*/ 2184849 h 2419518"/>
                <a:gd name="connsiteX5" fmla="*/ 542167 w 2079654"/>
                <a:gd name="connsiteY5" fmla="*/ 2419518 h 2419518"/>
                <a:gd name="connsiteX6" fmla="*/ 0 w 2079654"/>
                <a:gd name="connsiteY6" fmla="*/ 2152480 h 2419518"/>
                <a:gd name="connsiteX7" fmla="*/ 145656 w 2079654"/>
                <a:gd name="connsiteY7" fmla="*/ 873938 h 2419518"/>
                <a:gd name="connsiteX8" fmla="*/ 784927 w 2079654"/>
                <a:gd name="connsiteY8" fmla="*/ 267037 h 2419518"/>
                <a:gd name="connsiteX0" fmla="*/ 639271 w 1933998"/>
                <a:gd name="connsiteY0" fmla="*/ 267037 h 2419518"/>
                <a:gd name="connsiteX1" fmla="*/ 1545579 w 1933998"/>
                <a:gd name="connsiteY1" fmla="*/ 0 h 2419518"/>
                <a:gd name="connsiteX2" fmla="*/ 1933998 w 1933998"/>
                <a:gd name="connsiteY2" fmla="*/ 250852 h 2419518"/>
                <a:gd name="connsiteX3" fmla="*/ 1909721 w 1933998"/>
                <a:gd name="connsiteY3" fmla="*/ 1626498 h 2419518"/>
                <a:gd name="connsiteX4" fmla="*/ 1359463 w 1933998"/>
                <a:gd name="connsiteY4" fmla="*/ 2184849 h 2419518"/>
                <a:gd name="connsiteX5" fmla="*/ 396511 w 1933998"/>
                <a:gd name="connsiteY5" fmla="*/ 2419518 h 2419518"/>
                <a:gd name="connsiteX6" fmla="*/ 8092 w 1933998"/>
                <a:gd name="connsiteY6" fmla="*/ 2273860 h 2419518"/>
                <a:gd name="connsiteX7" fmla="*/ 0 w 1933998"/>
                <a:gd name="connsiteY7" fmla="*/ 873938 h 2419518"/>
                <a:gd name="connsiteX8" fmla="*/ 639271 w 1933998"/>
                <a:gd name="connsiteY8" fmla="*/ 267037 h 24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98" h="2419518">
                  <a:moveTo>
                    <a:pt x="639271" y="267037"/>
                  </a:moveTo>
                  <a:lnTo>
                    <a:pt x="1545579" y="0"/>
                  </a:lnTo>
                  <a:lnTo>
                    <a:pt x="1933998" y="250852"/>
                  </a:lnTo>
                  <a:lnTo>
                    <a:pt x="1909721" y="1626498"/>
                  </a:lnTo>
                  <a:lnTo>
                    <a:pt x="1359463" y="2184849"/>
                  </a:lnTo>
                  <a:lnTo>
                    <a:pt x="396511" y="2419518"/>
                  </a:lnTo>
                  <a:lnTo>
                    <a:pt x="8092" y="2273860"/>
                  </a:lnTo>
                  <a:cubicBezTo>
                    <a:pt x="5395" y="1807219"/>
                    <a:pt x="2697" y="1340579"/>
                    <a:pt x="0" y="873938"/>
                  </a:cubicBezTo>
                  <a:lnTo>
                    <a:pt x="639271" y="267037"/>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角丸四角形 3"/>
          <p:cNvSpPr/>
          <p:nvPr/>
        </p:nvSpPr>
        <p:spPr>
          <a:xfrm>
            <a:off x="5377141" y="4347929"/>
            <a:ext cx="3309659" cy="640748"/>
          </a:xfrm>
          <a:prstGeom prst="roundRect">
            <a:avLst/>
          </a:prstGeom>
          <a:ln w="19050" cmpd="sng"/>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短時間変動天体サーベイ</a:t>
            </a:r>
            <a:endParaRPr kumimoji="1" lang="ja-JP" altLang="en-US" sz="2000" dirty="0"/>
          </a:p>
        </p:txBody>
      </p:sp>
    </p:spTree>
    <p:extLst>
      <p:ext uri="{BB962C8B-B14F-4D97-AF65-F5344CB8AC3E}">
        <p14:creationId xmlns:p14="http://schemas.microsoft.com/office/powerpoint/2010/main" val="356893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データ取得部の必要性能</a:t>
            </a:r>
            <a:endParaRPr kumimoji="1" lang="ja-JP" altLang="en-US" dirty="0"/>
          </a:p>
        </p:txBody>
      </p:sp>
      <p:sp>
        <p:nvSpPr>
          <p:cNvPr id="3" name="コンテンツ プレースホルダー 2"/>
          <p:cNvSpPr>
            <a:spLocks noGrp="1"/>
          </p:cNvSpPr>
          <p:nvPr>
            <p:ph idx="1"/>
          </p:nvPr>
        </p:nvSpPr>
        <p:spPr>
          <a:xfrm>
            <a:off x="457200" y="1291167"/>
            <a:ext cx="8229600" cy="5121669"/>
          </a:xfrm>
        </p:spPr>
        <p:txBody>
          <a:bodyPr>
            <a:normAutofit/>
          </a:bodyPr>
          <a:lstStyle/>
          <a:p>
            <a:r>
              <a:rPr lang="ja-JP" altLang="en-US" sz="3000" dirty="0" smtClean="0"/>
              <a:t>データ生成レート</a:t>
            </a:r>
            <a:endParaRPr lang="en-US" altLang="ja-JP" sz="3000" dirty="0" smtClean="0"/>
          </a:p>
          <a:p>
            <a:pPr lvl="1"/>
            <a:r>
              <a:rPr lang="en-US" altLang="ja-JP" sz="2600" dirty="0" smtClean="0"/>
              <a:t>1 </a:t>
            </a:r>
            <a:r>
              <a:rPr lang="en-US" altLang="ja-JP" sz="2600" dirty="0"/>
              <a:t>exposure -</a:t>
            </a:r>
            <a:r>
              <a:rPr lang="en-US" altLang="ja-JP" sz="2600" dirty="0" smtClean="0"/>
              <a:t> 1 chip </a:t>
            </a:r>
            <a:r>
              <a:rPr lang="en-US" altLang="ja-JP" sz="2600" dirty="0"/>
              <a:t> </a:t>
            </a:r>
            <a:r>
              <a:rPr lang="en-US" altLang="ja-JP" sz="2600" dirty="0" smtClean="0"/>
              <a:t>: ~ 4.5 MB</a:t>
            </a:r>
            <a:endParaRPr lang="en-US" altLang="ja-JP" sz="2600" dirty="0"/>
          </a:p>
          <a:p>
            <a:pPr marL="457200" lvl="1" indent="0">
              <a:buNone/>
            </a:pPr>
            <a:r>
              <a:rPr lang="en-US" altLang="ja-JP" sz="2600" dirty="0" smtClean="0"/>
              <a:t>		        </a:t>
            </a:r>
            <a:r>
              <a:rPr lang="en-US" altLang="ja-JP" sz="2800" dirty="0" smtClean="0"/>
              <a:t>-</a:t>
            </a:r>
            <a:r>
              <a:rPr lang="en-US" altLang="ja-JP" dirty="0" smtClean="0"/>
              <a:t> </a:t>
            </a:r>
            <a:r>
              <a:rPr lang="en-US" altLang="ja-JP" dirty="0"/>
              <a:t>84 chip : </a:t>
            </a:r>
            <a:r>
              <a:rPr lang="en-US" altLang="ja-JP" dirty="0" smtClean="0"/>
              <a:t>~ 380 </a:t>
            </a:r>
            <a:r>
              <a:rPr lang="en-US" altLang="ja-JP" dirty="0"/>
              <a:t>MB</a:t>
            </a:r>
          </a:p>
          <a:p>
            <a:pPr lvl="1"/>
            <a:r>
              <a:rPr lang="ja-JP" altLang="en-US" sz="2600" dirty="0"/>
              <a:t>設計</a:t>
            </a:r>
            <a:r>
              <a:rPr lang="ja-JP" altLang="en-US" sz="2600" dirty="0" smtClean="0"/>
              <a:t>性能：</a:t>
            </a:r>
            <a:r>
              <a:rPr lang="en-US" altLang="ja-JP" sz="2600" u="sng" dirty="0" smtClean="0">
                <a:solidFill>
                  <a:srgbClr val="FFF8CC"/>
                </a:solidFill>
              </a:rPr>
              <a:t>2 Hz</a:t>
            </a:r>
          </a:p>
          <a:p>
            <a:pPr lvl="1"/>
            <a:r>
              <a:rPr lang="en-US" altLang="ja-JP" sz="2600" dirty="0" smtClean="0"/>
              <a:t>⇒     1chip : </a:t>
            </a:r>
            <a:r>
              <a:rPr lang="ja-JP" altLang="en-US" sz="2600" dirty="0" smtClean="0"/>
              <a:t>　</a:t>
            </a:r>
            <a:r>
              <a:rPr lang="en-US" altLang="ja-JP" sz="2600" dirty="0" smtClean="0"/>
              <a:t>~ 9MB/s    ⇒  ~0.3TB/night</a:t>
            </a:r>
          </a:p>
          <a:p>
            <a:pPr marL="457200" lvl="1" indent="0">
              <a:buNone/>
            </a:pPr>
            <a:r>
              <a:rPr lang="en-US" altLang="ja-JP" sz="2600" dirty="0" smtClean="0"/>
              <a:t>         84chips : ~ 760 MB/s  ⇒ </a:t>
            </a:r>
            <a:r>
              <a:rPr lang="en-US" altLang="ja-JP" sz="2600" u="sng" dirty="0" smtClean="0">
                <a:solidFill>
                  <a:srgbClr val="FFF8CC"/>
                </a:solidFill>
              </a:rPr>
              <a:t>~ 27 TB/night</a:t>
            </a:r>
          </a:p>
          <a:p>
            <a:pPr marL="0" indent="0">
              <a:buNone/>
            </a:pPr>
            <a:r>
              <a:rPr lang="en-US" altLang="ja-JP" sz="3000" dirty="0" smtClean="0"/>
              <a:t>  (※ </a:t>
            </a:r>
            <a:r>
              <a:rPr lang="ja-JP" altLang="en-US" dirty="0" smtClean="0"/>
              <a:t>太陽系外縁天体の掩蔽観測</a:t>
            </a:r>
            <a:r>
              <a:rPr lang="en-US" altLang="ja-JP" dirty="0" smtClean="0"/>
              <a:t>)</a:t>
            </a:r>
          </a:p>
          <a:p>
            <a:pPr lvl="1"/>
            <a:r>
              <a:rPr lang="en-US" altLang="ja-JP" u="sng" dirty="0" smtClean="0">
                <a:solidFill>
                  <a:srgbClr val="FFF8CC"/>
                </a:solidFill>
              </a:rPr>
              <a:t>20 Hz</a:t>
            </a:r>
            <a:r>
              <a:rPr lang="ja-JP" altLang="en-US" dirty="0" smtClean="0"/>
              <a:t>程度の高速撮像が必要</a:t>
            </a:r>
            <a:endParaRPr lang="en-US" altLang="ja-JP" u="sng" dirty="0"/>
          </a:p>
          <a:p>
            <a:pPr lvl="1"/>
            <a:r>
              <a:rPr lang="en-US" altLang="ja-JP" sz="2000" dirty="0" smtClean="0"/>
              <a:t>CMOS</a:t>
            </a:r>
            <a:r>
              <a:rPr lang="ja-JP" altLang="en-US" sz="2000" dirty="0" smtClean="0"/>
              <a:t>センサーの部分読み出し</a:t>
            </a:r>
            <a:endParaRPr lang="en-US" altLang="ja-JP" dirty="0" smtClean="0"/>
          </a:p>
        </p:txBody>
      </p:sp>
    </p:spTree>
    <p:extLst>
      <p:ext uri="{BB962C8B-B14F-4D97-AF65-F5344CB8AC3E}">
        <p14:creationId xmlns:p14="http://schemas.microsoft.com/office/powerpoint/2010/main" val="3442191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データ取得部のベースデザイン</a:t>
            </a:r>
            <a:endParaRPr kumimoji="1" lang="ja-JP" altLang="en-US" dirty="0"/>
          </a:p>
        </p:txBody>
      </p:sp>
      <p:sp>
        <p:nvSpPr>
          <p:cNvPr id="3" name="コンテンツ プレースホルダー 2"/>
          <p:cNvSpPr>
            <a:spLocks noGrp="1"/>
          </p:cNvSpPr>
          <p:nvPr>
            <p:ph idx="1"/>
          </p:nvPr>
        </p:nvSpPr>
        <p:spPr>
          <a:xfrm>
            <a:off x="660464" y="4190887"/>
            <a:ext cx="8229600" cy="2387040"/>
          </a:xfrm>
        </p:spPr>
        <p:txBody>
          <a:bodyPr>
            <a:normAutofit lnSpcReduction="10000"/>
          </a:bodyPr>
          <a:lstStyle/>
          <a:p>
            <a:pPr marL="0" indent="0">
              <a:buNone/>
            </a:pPr>
            <a:r>
              <a:rPr kumimoji="1" lang="en-US" altLang="ja-JP" dirty="0" smtClean="0"/>
              <a:t>①</a:t>
            </a:r>
            <a:r>
              <a:rPr kumimoji="1" lang="ja-JP" altLang="en-US" dirty="0" smtClean="0"/>
              <a:t>観測用</a:t>
            </a:r>
            <a:r>
              <a:rPr lang="en-US" altLang="ja-JP" dirty="0" smtClean="0"/>
              <a:t>PC</a:t>
            </a:r>
            <a:r>
              <a:rPr lang="ja-JP" altLang="en-US" dirty="0" smtClean="0"/>
              <a:t>　</a:t>
            </a:r>
            <a:r>
              <a:rPr lang="en-US" altLang="ja-JP" dirty="0" smtClean="0"/>
              <a:t> 5</a:t>
            </a:r>
            <a:r>
              <a:rPr lang="ja-JP" altLang="en-US" dirty="0" smtClean="0"/>
              <a:t>台（</a:t>
            </a:r>
            <a:r>
              <a:rPr lang="en-US" altLang="ja-JP" dirty="0" smtClean="0"/>
              <a:t>2TB SSD </a:t>
            </a:r>
            <a:r>
              <a:rPr lang="ja-JP" altLang="en-US" dirty="0" smtClean="0"/>
              <a:t>各</a:t>
            </a:r>
            <a:r>
              <a:rPr lang="en-US" altLang="ja-JP" dirty="0" smtClean="0"/>
              <a:t>4</a:t>
            </a:r>
            <a:r>
              <a:rPr lang="ja-JP" altLang="en-US" dirty="0" smtClean="0"/>
              <a:t>台搭載）</a:t>
            </a:r>
            <a:endParaRPr lang="en-US" altLang="ja-JP" dirty="0" smtClean="0"/>
          </a:p>
          <a:p>
            <a:pPr marL="0" indent="0">
              <a:buNone/>
            </a:pPr>
            <a:r>
              <a:rPr kumimoji="1" lang="en-US" altLang="ja-JP" dirty="0" smtClean="0"/>
              <a:t>②</a:t>
            </a:r>
            <a:r>
              <a:rPr kumimoji="1" lang="ja-JP" altLang="en-US" dirty="0" smtClean="0"/>
              <a:t>１次サーバ　</a:t>
            </a:r>
            <a:r>
              <a:rPr kumimoji="1" lang="en-US" altLang="ja-JP" dirty="0" smtClean="0"/>
              <a:t>5</a:t>
            </a:r>
            <a:r>
              <a:rPr kumimoji="1" lang="ja-JP" altLang="en-US" dirty="0" smtClean="0"/>
              <a:t>台（</a:t>
            </a:r>
            <a:r>
              <a:rPr lang="en-US" altLang="ja-JP" dirty="0" smtClean="0"/>
              <a:t>4</a:t>
            </a:r>
            <a:r>
              <a:rPr kumimoji="1" lang="en-US" altLang="ja-JP" dirty="0" smtClean="0"/>
              <a:t>TB HDD </a:t>
            </a:r>
            <a:r>
              <a:rPr kumimoji="1" lang="ja-JP" altLang="en-US" dirty="0" smtClean="0"/>
              <a:t>各</a:t>
            </a:r>
            <a:r>
              <a:rPr lang="en-US" altLang="ja-JP" dirty="0" smtClean="0"/>
              <a:t>15</a:t>
            </a:r>
            <a:r>
              <a:rPr lang="ja-JP" altLang="en-US" dirty="0" smtClean="0"/>
              <a:t>台搭載</a:t>
            </a:r>
            <a:r>
              <a:rPr kumimoji="1" lang="ja-JP" altLang="en-US" dirty="0" smtClean="0"/>
              <a:t>）</a:t>
            </a:r>
            <a:endParaRPr kumimoji="1" lang="en-US" altLang="ja-JP" dirty="0" smtClean="0"/>
          </a:p>
          <a:p>
            <a:pPr marL="0" indent="0">
              <a:buNone/>
            </a:pPr>
            <a:r>
              <a:rPr lang="en-US" altLang="ja-JP" dirty="0" smtClean="0"/>
              <a:t>③</a:t>
            </a:r>
            <a:r>
              <a:rPr lang="ja-JP" altLang="en-US" dirty="0" smtClean="0"/>
              <a:t>２次サーバ　</a:t>
            </a:r>
            <a:r>
              <a:rPr lang="en-US" altLang="ja-JP" dirty="0" smtClean="0"/>
              <a:t>5</a:t>
            </a:r>
            <a:r>
              <a:rPr lang="ja-JP" altLang="en-US" dirty="0" smtClean="0"/>
              <a:t>台（</a:t>
            </a:r>
            <a:r>
              <a:rPr lang="en-US" altLang="ja-JP" dirty="0" smtClean="0"/>
              <a:t>4TB HDD </a:t>
            </a:r>
            <a:r>
              <a:rPr lang="ja-JP" altLang="en-US" dirty="0" smtClean="0"/>
              <a:t>各</a:t>
            </a:r>
            <a:r>
              <a:rPr lang="en-US" altLang="ja-JP" dirty="0" smtClean="0"/>
              <a:t>15</a:t>
            </a:r>
            <a:r>
              <a:rPr lang="ja-JP" altLang="en-US" dirty="0" smtClean="0"/>
              <a:t>台搭載）</a:t>
            </a:r>
            <a:endParaRPr lang="en-US" altLang="ja-JP" dirty="0" smtClean="0"/>
          </a:p>
          <a:p>
            <a:pPr marL="0" indent="0">
              <a:buNone/>
            </a:pPr>
            <a:r>
              <a:rPr kumimoji="1" lang="ja-JP" altLang="en-US" dirty="0" smtClean="0"/>
              <a:t>以下、</a:t>
            </a:r>
            <a:r>
              <a:rPr kumimoji="1" lang="en-US" altLang="ja-JP" dirty="0" smtClean="0"/>
              <a:t>2 Hz</a:t>
            </a:r>
            <a:r>
              <a:rPr kumimoji="1" lang="ja-JP" altLang="en-US" dirty="0" smtClean="0"/>
              <a:t>での観測について計算</a:t>
            </a:r>
            <a:endParaRPr kumimoji="1" lang="ja-JP" altLang="en-US" dirty="0"/>
          </a:p>
        </p:txBody>
      </p:sp>
      <p:grpSp>
        <p:nvGrpSpPr>
          <p:cNvPr id="37" name="図形グループ 36"/>
          <p:cNvGrpSpPr/>
          <p:nvPr/>
        </p:nvGrpSpPr>
        <p:grpSpPr>
          <a:xfrm>
            <a:off x="512128" y="1214666"/>
            <a:ext cx="8112711" cy="2427719"/>
            <a:chOff x="512128" y="1214666"/>
            <a:chExt cx="8112711" cy="2427719"/>
          </a:xfrm>
        </p:grpSpPr>
        <p:grpSp>
          <p:nvGrpSpPr>
            <p:cNvPr id="4" name="図形グループ 3"/>
            <p:cNvGrpSpPr/>
            <p:nvPr/>
          </p:nvGrpSpPr>
          <p:grpSpPr>
            <a:xfrm>
              <a:off x="512128" y="1645970"/>
              <a:ext cx="8112711" cy="1996415"/>
              <a:chOff x="858297" y="1926174"/>
              <a:chExt cx="7259719" cy="1771106"/>
            </a:xfrm>
            <a:effectLst/>
          </p:grpSpPr>
          <p:grpSp>
            <p:nvGrpSpPr>
              <p:cNvPr id="5" name="図形グループ 4"/>
              <p:cNvGrpSpPr/>
              <p:nvPr/>
            </p:nvGrpSpPr>
            <p:grpSpPr>
              <a:xfrm>
                <a:off x="858297" y="1926174"/>
                <a:ext cx="7259719" cy="1734025"/>
                <a:chOff x="858297" y="1926174"/>
                <a:chExt cx="7259719" cy="1734025"/>
              </a:xfrm>
            </p:grpSpPr>
            <p:grpSp>
              <p:nvGrpSpPr>
                <p:cNvPr id="9" name="図形グループ 8"/>
                <p:cNvGrpSpPr/>
                <p:nvPr/>
              </p:nvGrpSpPr>
              <p:grpSpPr>
                <a:xfrm>
                  <a:off x="858297" y="1926174"/>
                  <a:ext cx="7259719" cy="1734025"/>
                  <a:chOff x="858297" y="1926174"/>
                  <a:chExt cx="7259719" cy="1734025"/>
                </a:xfrm>
              </p:grpSpPr>
              <p:sp>
                <p:nvSpPr>
                  <p:cNvPr id="13" name="円/楕円 12"/>
                  <p:cNvSpPr/>
                  <p:nvPr/>
                </p:nvSpPr>
                <p:spPr>
                  <a:xfrm>
                    <a:off x="858297" y="2644649"/>
                    <a:ext cx="3005017" cy="101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4" name="平行四辺形 13"/>
                  <p:cNvSpPr/>
                  <p:nvPr/>
                </p:nvSpPr>
                <p:spPr>
                  <a:xfrm>
                    <a:off x="3081961" y="3161742"/>
                    <a:ext cx="1023828" cy="429936"/>
                  </a:xfrm>
                  <a:prstGeom prst="parallelogram">
                    <a:avLst>
                      <a:gd name="adj" fmla="val 9733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grpSp>
                <p:nvGrpSpPr>
                  <p:cNvPr id="15" name="図形グループ 14"/>
                  <p:cNvGrpSpPr/>
                  <p:nvPr/>
                </p:nvGrpSpPr>
                <p:grpSpPr>
                  <a:xfrm>
                    <a:off x="1735803" y="2476258"/>
                    <a:ext cx="1263050" cy="812440"/>
                    <a:chOff x="1583614" y="2689926"/>
                    <a:chExt cx="1316260" cy="846666"/>
                  </a:xfrm>
                  <a:effectLst/>
                </p:grpSpPr>
                <p:sp>
                  <p:nvSpPr>
                    <p:cNvPr id="31" name="円柱 30"/>
                    <p:cNvSpPr/>
                    <p:nvPr/>
                  </p:nvSpPr>
                  <p:spPr>
                    <a:xfrm>
                      <a:off x="1798394" y="2689926"/>
                      <a:ext cx="1027356" cy="846666"/>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32" name="円/楕円 31"/>
                    <p:cNvSpPr/>
                    <p:nvPr/>
                  </p:nvSpPr>
                  <p:spPr>
                    <a:xfrm rot="19670516">
                      <a:off x="1583614" y="2697723"/>
                      <a:ext cx="1316260" cy="6464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grpSp>
                <p:nvGrpSpPr>
                  <p:cNvPr id="16" name="図形グループ 15"/>
                  <p:cNvGrpSpPr/>
                  <p:nvPr/>
                </p:nvGrpSpPr>
                <p:grpSpPr>
                  <a:xfrm rot="900000">
                    <a:off x="1110390" y="2115872"/>
                    <a:ext cx="1577750" cy="703905"/>
                    <a:chOff x="913962" y="3157605"/>
                    <a:chExt cx="1644218" cy="733559"/>
                  </a:xfrm>
                  <a:effectLst/>
                </p:grpSpPr>
                <p:sp>
                  <p:nvSpPr>
                    <p:cNvPr id="26" name="台形 25"/>
                    <p:cNvSpPr/>
                    <p:nvPr/>
                  </p:nvSpPr>
                  <p:spPr>
                    <a:xfrm rot="18000000">
                      <a:off x="1745616" y="3291423"/>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27" name="平行四辺形 26"/>
                    <p:cNvSpPr/>
                    <p:nvPr/>
                  </p:nvSpPr>
                  <p:spPr>
                    <a:xfrm>
                      <a:off x="2095500" y="3481917"/>
                      <a:ext cx="462680" cy="409247"/>
                    </a:xfrm>
                    <a:prstGeom prst="parallelogram">
                      <a:avLst>
                        <a:gd name="adj" fmla="val 5473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sp>
                  <p:nvSpPr>
                    <p:cNvPr id="28" name="円柱 27"/>
                    <p:cNvSpPr/>
                    <p:nvPr/>
                  </p:nvSpPr>
                  <p:spPr>
                    <a:xfrm rot="16687793">
                      <a:off x="1347878" y="2723689"/>
                      <a:ext cx="529167" cy="139700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29" name="台形 28"/>
                    <p:cNvSpPr/>
                    <p:nvPr/>
                  </p:nvSpPr>
                  <p:spPr>
                    <a:xfrm rot="18000000">
                      <a:off x="1968501" y="3291422"/>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30" name="円/楕円 29"/>
                    <p:cNvSpPr/>
                    <p:nvPr/>
                  </p:nvSpPr>
                  <p:spPr>
                    <a:xfrm>
                      <a:off x="1883835" y="3302002"/>
                      <a:ext cx="317500" cy="3175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sp>
                <p:nvSpPr>
                  <p:cNvPr id="17" name="直方体 16"/>
                  <p:cNvSpPr/>
                  <p:nvPr/>
                </p:nvSpPr>
                <p:spPr>
                  <a:xfrm>
                    <a:off x="6014995" y="1926174"/>
                    <a:ext cx="2103021" cy="1665504"/>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8" name="直方体 17"/>
                  <p:cNvSpPr/>
                  <p:nvPr/>
                </p:nvSpPr>
                <p:spPr>
                  <a:xfrm>
                    <a:off x="2603574" y="2951509"/>
                    <a:ext cx="324151" cy="430927"/>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000" dirty="0"/>
                  </a:p>
                </p:txBody>
              </p:sp>
              <p:sp>
                <p:nvSpPr>
                  <p:cNvPr id="19" name="直方体 18"/>
                  <p:cNvSpPr/>
                  <p:nvPr/>
                </p:nvSpPr>
                <p:spPr>
                  <a:xfrm>
                    <a:off x="3489820" y="2961664"/>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sp>
                <p:nvSpPr>
                  <p:cNvPr id="20" name="直方体 19"/>
                  <p:cNvSpPr/>
                  <p:nvPr/>
                </p:nvSpPr>
                <p:spPr>
                  <a:xfrm>
                    <a:off x="6428522" y="2951509"/>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cxnSp>
                <p:nvCxnSpPr>
                  <p:cNvPr id="21" name="直線コネクタ 20"/>
                  <p:cNvCxnSpPr/>
                  <p:nvPr/>
                </p:nvCxnSpPr>
                <p:spPr>
                  <a:xfrm>
                    <a:off x="3885060" y="3288698"/>
                    <a:ext cx="687855"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5060379" y="3288698"/>
                    <a:ext cx="1368144"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4379111" y="3288698"/>
                    <a:ext cx="802279" cy="0"/>
                  </a:xfrm>
                  <a:prstGeom prst="line">
                    <a:avLst/>
                  </a:prstGeom>
                  <a:ln w="38100" cap="flat" cmpd="sng">
                    <a:solidFill>
                      <a:srgbClr val="FF5579"/>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直方体 23"/>
                  <p:cNvSpPr/>
                  <p:nvPr/>
                </p:nvSpPr>
                <p:spPr>
                  <a:xfrm>
                    <a:off x="3081960" y="2476258"/>
                    <a:ext cx="1023829" cy="1094189"/>
                  </a:xfrm>
                  <a:prstGeom prst="cube">
                    <a:avLst>
                      <a:gd name="adj" fmla="val 41824"/>
                    </a:avLst>
                  </a:prstGeom>
                  <a:noFill/>
                  <a:ln w="28575" cmpd="sng">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cxnSp>
                <p:nvCxnSpPr>
                  <p:cNvPr id="25" name="直線コネクタ 24"/>
                  <p:cNvCxnSpPr/>
                  <p:nvPr/>
                </p:nvCxnSpPr>
                <p:spPr>
                  <a:xfrm>
                    <a:off x="2928918" y="3282979"/>
                    <a:ext cx="556073"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cxnSp>
              <p:nvCxnSpPr>
                <p:cNvPr id="10" name="直線コネクタ 9"/>
                <p:cNvCxnSpPr/>
                <p:nvPr/>
              </p:nvCxnSpPr>
              <p:spPr>
                <a:xfrm>
                  <a:off x="1698903" y="2495789"/>
                  <a:ext cx="231556" cy="9565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923909" y="2591444"/>
                  <a:ext cx="0" cy="69153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1899036" y="3282979"/>
                  <a:ext cx="696398"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sp>
            <p:nvSpPr>
              <p:cNvPr id="6" name="テキスト ボックス 5"/>
              <p:cNvSpPr txBox="1"/>
              <p:nvPr/>
            </p:nvSpPr>
            <p:spPr>
              <a:xfrm>
                <a:off x="2550303" y="3358726"/>
                <a:ext cx="389850" cy="338554"/>
              </a:xfrm>
              <a:prstGeom prst="rect">
                <a:avLst/>
              </a:prstGeom>
              <a:noFill/>
              <a:effectLst/>
            </p:spPr>
            <p:txBody>
              <a:bodyPr wrap="none" rtlCol="0">
                <a:spAutoFit/>
              </a:bodyPr>
              <a:lstStyle/>
              <a:p>
                <a:r>
                  <a:rPr kumimoji="1" lang="en-US" altLang="ja-JP" sz="1600" dirty="0" smtClean="0">
                    <a:solidFill>
                      <a:srgbClr val="F9FFEE"/>
                    </a:solidFill>
                  </a:rPr>
                  <a:t>①</a:t>
                </a:r>
                <a:endParaRPr kumimoji="1" lang="ja-JP" altLang="en-US" sz="1600" dirty="0">
                  <a:solidFill>
                    <a:srgbClr val="F9FFEE"/>
                  </a:solidFill>
                </a:endParaRPr>
              </a:p>
            </p:txBody>
          </p:sp>
          <p:sp>
            <p:nvSpPr>
              <p:cNvPr id="7" name="テキスト ボックス 6"/>
              <p:cNvSpPr txBox="1"/>
              <p:nvPr/>
            </p:nvSpPr>
            <p:spPr>
              <a:xfrm>
                <a:off x="3692298" y="3358563"/>
                <a:ext cx="389850" cy="338554"/>
              </a:xfrm>
              <a:prstGeom prst="rect">
                <a:avLst/>
              </a:prstGeom>
              <a:noFill/>
              <a:effectLst/>
            </p:spPr>
            <p:txBody>
              <a:bodyPr wrap="none" rtlCol="0">
                <a:spAutoFit/>
              </a:bodyPr>
              <a:lstStyle/>
              <a:p>
                <a:r>
                  <a:rPr kumimoji="1" lang="en-US" altLang="ja-JP" sz="1600" dirty="0" smtClean="0">
                    <a:solidFill>
                      <a:srgbClr val="F9FFEE"/>
                    </a:solidFill>
                  </a:rPr>
                  <a:t>②</a:t>
                </a:r>
                <a:endParaRPr kumimoji="1" lang="ja-JP" altLang="en-US" sz="1600" dirty="0">
                  <a:solidFill>
                    <a:srgbClr val="F9FFEE"/>
                  </a:solidFill>
                </a:endParaRPr>
              </a:p>
            </p:txBody>
          </p:sp>
          <p:sp>
            <p:nvSpPr>
              <p:cNvPr id="8" name="テキスト ボックス 7"/>
              <p:cNvSpPr txBox="1"/>
              <p:nvPr/>
            </p:nvSpPr>
            <p:spPr>
              <a:xfrm>
                <a:off x="6696022" y="3272917"/>
                <a:ext cx="389850" cy="338554"/>
              </a:xfrm>
              <a:prstGeom prst="rect">
                <a:avLst/>
              </a:prstGeom>
              <a:noFill/>
              <a:effectLst/>
            </p:spPr>
            <p:txBody>
              <a:bodyPr wrap="none" rtlCol="0">
                <a:spAutoFit/>
              </a:bodyPr>
              <a:lstStyle/>
              <a:p>
                <a:r>
                  <a:rPr kumimoji="1" lang="en-US" altLang="ja-JP" sz="1600" dirty="0" smtClean="0">
                    <a:solidFill>
                      <a:srgbClr val="F9FFEE"/>
                    </a:solidFill>
                  </a:rPr>
                  <a:t>③</a:t>
                </a:r>
                <a:endParaRPr kumimoji="1" lang="ja-JP" altLang="en-US" sz="1600" dirty="0">
                  <a:solidFill>
                    <a:srgbClr val="F9FFEE"/>
                  </a:solidFill>
                </a:endParaRPr>
              </a:p>
            </p:txBody>
          </p:sp>
        </p:grpSp>
        <p:sp>
          <p:nvSpPr>
            <p:cNvPr id="33" name="テキスト ボックス 32"/>
            <p:cNvSpPr txBox="1"/>
            <p:nvPr/>
          </p:nvSpPr>
          <p:spPr>
            <a:xfrm>
              <a:off x="1623724" y="1399332"/>
              <a:ext cx="877163" cy="369332"/>
            </a:xfrm>
            <a:prstGeom prst="rect">
              <a:avLst/>
            </a:prstGeom>
            <a:noFill/>
            <a:ln w="38100" cmpd="sng">
              <a:noFill/>
            </a:ln>
          </p:spPr>
          <p:txBody>
            <a:bodyPr wrap="none" rtlCol="0">
              <a:spAutoFit/>
            </a:bodyPr>
            <a:lstStyle/>
            <a:p>
              <a:r>
                <a:rPr kumimoji="1" lang="ja-JP" altLang="en-US" dirty="0" smtClean="0"/>
                <a:t>ドーム</a:t>
              </a:r>
              <a:endParaRPr kumimoji="1" lang="ja-JP" altLang="en-US" dirty="0"/>
            </a:p>
          </p:txBody>
        </p:sp>
        <p:sp>
          <p:nvSpPr>
            <p:cNvPr id="34" name="テキスト ボックス 33"/>
            <p:cNvSpPr txBox="1"/>
            <p:nvPr/>
          </p:nvSpPr>
          <p:spPr>
            <a:xfrm>
              <a:off x="6478951" y="1214666"/>
              <a:ext cx="646331" cy="369332"/>
            </a:xfrm>
            <a:prstGeom prst="rect">
              <a:avLst/>
            </a:prstGeom>
            <a:noFill/>
            <a:ln w="38100" cmpd="sng">
              <a:noFill/>
            </a:ln>
          </p:spPr>
          <p:txBody>
            <a:bodyPr wrap="none" rtlCol="0">
              <a:spAutoFit/>
            </a:bodyPr>
            <a:lstStyle/>
            <a:p>
              <a:r>
                <a:rPr kumimoji="1" lang="ja-JP" altLang="en-US" dirty="0" smtClean="0"/>
                <a:t>本館</a:t>
              </a:r>
              <a:endParaRPr kumimoji="1" lang="ja-JP" altLang="en-US" dirty="0"/>
            </a:p>
          </p:txBody>
        </p:sp>
        <p:sp>
          <p:nvSpPr>
            <p:cNvPr id="35" name="テキスト ボックス 34"/>
            <p:cNvSpPr txBox="1"/>
            <p:nvPr/>
          </p:nvSpPr>
          <p:spPr>
            <a:xfrm>
              <a:off x="3315342" y="1832804"/>
              <a:ext cx="877163" cy="369332"/>
            </a:xfrm>
            <a:prstGeom prst="rect">
              <a:avLst/>
            </a:prstGeom>
            <a:noFill/>
            <a:ln w="38100" cmpd="sng">
              <a:noFill/>
            </a:ln>
          </p:spPr>
          <p:txBody>
            <a:bodyPr wrap="none" rtlCol="0">
              <a:spAutoFit/>
            </a:bodyPr>
            <a:lstStyle/>
            <a:p>
              <a:r>
                <a:rPr kumimoji="1" lang="ja-JP" altLang="en-US" dirty="0" smtClean="0"/>
                <a:t>制御室</a:t>
              </a:r>
              <a:endParaRPr kumimoji="1" lang="ja-JP" altLang="en-US" dirty="0"/>
            </a:p>
          </p:txBody>
        </p:sp>
      </p:grpSp>
      <p:sp>
        <p:nvSpPr>
          <p:cNvPr id="38" name="角丸四角形 37"/>
          <p:cNvSpPr/>
          <p:nvPr/>
        </p:nvSpPr>
        <p:spPr>
          <a:xfrm>
            <a:off x="1133078" y="2033318"/>
            <a:ext cx="1924080" cy="1571528"/>
          </a:xfrm>
          <a:prstGeom prst="roundRect">
            <a:avLst/>
          </a:prstGeom>
          <a:noFill/>
          <a:ln w="57150" cmpd="sng">
            <a:solidFill>
              <a:srgbClr val="FF2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15277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カメラ</a:t>
            </a:r>
            <a:r>
              <a:rPr lang="en-US" altLang="ja-JP" dirty="0" smtClean="0"/>
              <a:t>〜</a:t>
            </a:r>
            <a:r>
              <a:rPr kumimoji="1" lang="ja-JP" altLang="en-US" dirty="0" smtClean="0"/>
              <a:t>観測用</a:t>
            </a:r>
            <a:r>
              <a:rPr lang="en-US" altLang="ja-JP" dirty="0" smtClean="0"/>
              <a:t>PC</a:t>
            </a:r>
            <a:endParaRPr kumimoji="1" lang="ja-JP" altLang="en-US" dirty="0"/>
          </a:p>
        </p:txBody>
      </p:sp>
      <p:grpSp>
        <p:nvGrpSpPr>
          <p:cNvPr id="5" name="図形グループ 4"/>
          <p:cNvGrpSpPr/>
          <p:nvPr/>
        </p:nvGrpSpPr>
        <p:grpSpPr>
          <a:xfrm>
            <a:off x="454452" y="1379980"/>
            <a:ext cx="8165223" cy="4680195"/>
            <a:chOff x="238373" y="1212393"/>
            <a:chExt cx="8627027" cy="4944895"/>
          </a:xfrm>
        </p:grpSpPr>
        <p:grpSp>
          <p:nvGrpSpPr>
            <p:cNvPr id="134" name="図形グループ 133"/>
            <p:cNvGrpSpPr/>
            <p:nvPr/>
          </p:nvGrpSpPr>
          <p:grpSpPr>
            <a:xfrm>
              <a:off x="238373" y="1212393"/>
              <a:ext cx="8627027" cy="4944895"/>
              <a:chOff x="224620" y="1614886"/>
              <a:chExt cx="8627027" cy="4944895"/>
            </a:xfrm>
            <a:effectLst/>
          </p:grpSpPr>
          <p:grpSp>
            <p:nvGrpSpPr>
              <p:cNvPr id="135" name="図形グループ 134"/>
              <p:cNvGrpSpPr/>
              <p:nvPr/>
            </p:nvGrpSpPr>
            <p:grpSpPr>
              <a:xfrm>
                <a:off x="224620" y="1614886"/>
                <a:ext cx="8627027" cy="4944895"/>
                <a:chOff x="224620" y="1670108"/>
                <a:chExt cx="8627027" cy="3768524"/>
              </a:xfrm>
            </p:grpSpPr>
            <p:grpSp>
              <p:nvGrpSpPr>
                <p:cNvPr id="142" name="図形グループ 141"/>
                <p:cNvGrpSpPr/>
                <p:nvPr/>
              </p:nvGrpSpPr>
              <p:grpSpPr>
                <a:xfrm>
                  <a:off x="224620" y="1670108"/>
                  <a:ext cx="8627027" cy="3768524"/>
                  <a:chOff x="224620" y="1576063"/>
                  <a:chExt cx="8627027" cy="4418746"/>
                </a:xfrm>
              </p:grpSpPr>
              <p:sp>
                <p:nvSpPr>
                  <p:cNvPr id="177" name="角丸四角形 176"/>
                  <p:cNvSpPr/>
                  <p:nvPr/>
                </p:nvSpPr>
                <p:spPr>
                  <a:xfrm>
                    <a:off x="6584464" y="1576063"/>
                    <a:ext cx="2267183" cy="441874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solidFill>
                        <a:schemeClr val="bg1"/>
                      </a:solidFill>
                    </a:endParaRPr>
                  </a:p>
                </p:txBody>
              </p:sp>
              <p:grpSp>
                <p:nvGrpSpPr>
                  <p:cNvPr id="178" name="図形グループ 177"/>
                  <p:cNvGrpSpPr/>
                  <p:nvPr/>
                </p:nvGrpSpPr>
                <p:grpSpPr>
                  <a:xfrm>
                    <a:off x="224620" y="1583496"/>
                    <a:ext cx="8496047" cy="2169061"/>
                    <a:chOff x="224620" y="1583496"/>
                    <a:chExt cx="8496047" cy="2169061"/>
                  </a:xfrm>
                </p:grpSpPr>
                <p:grpSp>
                  <p:nvGrpSpPr>
                    <p:cNvPr id="179" name="図形グループ 178"/>
                    <p:cNvGrpSpPr/>
                    <p:nvPr/>
                  </p:nvGrpSpPr>
                  <p:grpSpPr>
                    <a:xfrm>
                      <a:off x="224620" y="1734290"/>
                      <a:ext cx="8496047" cy="2018267"/>
                      <a:chOff x="224620" y="1734290"/>
                      <a:chExt cx="8496047" cy="2018267"/>
                    </a:xfrm>
                  </p:grpSpPr>
                  <p:grpSp>
                    <p:nvGrpSpPr>
                      <p:cNvPr id="182" name="図形グループ 181"/>
                      <p:cNvGrpSpPr/>
                      <p:nvPr/>
                    </p:nvGrpSpPr>
                    <p:grpSpPr>
                      <a:xfrm>
                        <a:off x="224620" y="1734290"/>
                        <a:ext cx="8496047" cy="2018267"/>
                        <a:chOff x="256369" y="1522630"/>
                        <a:chExt cx="8496047" cy="2018267"/>
                      </a:xfrm>
                    </p:grpSpPr>
                    <p:sp>
                      <p:nvSpPr>
                        <p:cNvPr id="184" name="角丸四角形 183"/>
                        <p:cNvSpPr/>
                        <p:nvPr/>
                      </p:nvSpPr>
                      <p:spPr>
                        <a:xfrm>
                          <a:off x="256369" y="1522630"/>
                          <a:ext cx="8496047" cy="2018267"/>
                        </a:xfrm>
                        <a:prstGeom prst="roundRect">
                          <a:avLst>
                            <a:gd name="adj" fmla="val 11705"/>
                          </a:avLst>
                        </a:prstGeom>
                        <a:noFill/>
                        <a:ln w="76200" cmpd="sng">
                          <a:solidFill>
                            <a:srgbClr val="E63A9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solidFill>
                          </a:endParaRPr>
                        </a:p>
                      </p:txBody>
                    </p:sp>
                    <p:grpSp>
                      <p:nvGrpSpPr>
                        <p:cNvPr id="185" name="図形グループ 184"/>
                        <p:cNvGrpSpPr/>
                        <p:nvPr/>
                      </p:nvGrpSpPr>
                      <p:grpSpPr>
                        <a:xfrm>
                          <a:off x="456162" y="1826157"/>
                          <a:ext cx="7131125" cy="1441358"/>
                          <a:chOff x="318583" y="1825916"/>
                          <a:chExt cx="7131125" cy="1196634"/>
                        </a:xfrm>
                      </p:grpSpPr>
                      <p:sp>
                        <p:nvSpPr>
                          <p:cNvPr id="186" name="正方形/長方形 185"/>
                          <p:cNvSpPr/>
                          <p:nvPr/>
                        </p:nvSpPr>
                        <p:spPr>
                          <a:xfrm>
                            <a:off x="331542" y="1825916"/>
                            <a:ext cx="800460" cy="24036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solidFill>
                                  <a:schemeClr val="bg1"/>
                                </a:solidFill>
                              </a:rPr>
                              <a:t>sensor</a:t>
                            </a:r>
                            <a:endParaRPr kumimoji="1" lang="ja-JP" altLang="en-US" sz="1200" dirty="0">
                              <a:solidFill>
                                <a:schemeClr val="bg1"/>
                              </a:solidFill>
                            </a:endParaRPr>
                          </a:p>
                        </p:txBody>
                      </p:sp>
                      <p:sp>
                        <p:nvSpPr>
                          <p:cNvPr id="187" name="正方形/長方形 186"/>
                          <p:cNvSpPr/>
                          <p:nvPr/>
                        </p:nvSpPr>
                        <p:spPr>
                          <a:xfrm>
                            <a:off x="318583" y="2559371"/>
                            <a:ext cx="800460" cy="24036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solidFill>
                                  <a:schemeClr val="bg1"/>
                                </a:solidFill>
                              </a:rPr>
                              <a:t>sensor</a:t>
                            </a:r>
                            <a:endParaRPr kumimoji="1" lang="ja-JP" altLang="en-US" sz="1200" dirty="0">
                              <a:solidFill>
                                <a:schemeClr val="bg1"/>
                              </a:solidFill>
                            </a:endParaRPr>
                          </a:p>
                        </p:txBody>
                      </p:sp>
                      <p:sp>
                        <p:nvSpPr>
                          <p:cNvPr id="188" name="正方形/長方形 187"/>
                          <p:cNvSpPr/>
                          <p:nvPr/>
                        </p:nvSpPr>
                        <p:spPr>
                          <a:xfrm>
                            <a:off x="331542" y="2189091"/>
                            <a:ext cx="800460" cy="24036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solidFill>
                                  <a:schemeClr val="bg1"/>
                                </a:solidFill>
                              </a:rPr>
                              <a:t>sensor</a:t>
                            </a:r>
                            <a:endParaRPr kumimoji="1" lang="ja-JP" altLang="en-US" sz="1200" dirty="0">
                              <a:solidFill>
                                <a:schemeClr val="bg1"/>
                              </a:solidFill>
                            </a:endParaRPr>
                          </a:p>
                        </p:txBody>
                      </p:sp>
                      <p:cxnSp>
                        <p:nvCxnSpPr>
                          <p:cNvPr id="189" name="直線矢印コネクタ 188"/>
                          <p:cNvCxnSpPr/>
                          <p:nvPr/>
                        </p:nvCxnSpPr>
                        <p:spPr>
                          <a:xfrm flipV="1">
                            <a:off x="1132002" y="2324288"/>
                            <a:ext cx="1083703" cy="3778"/>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sp>
                        <p:nvSpPr>
                          <p:cNvPr id="190" name="右中かっこ 189"/>
                          <p:cNvSpPr/>
                          <p:nvPr/>
                        </p:nvSpPr>
                        <p:spPr>
                          <a:xfrm>
                            <a:off x="2195658" y="1939733"/>
                            <a:ext cx="673658" cy="1082817"/>
                          </a:xfrm>
                          <a:prstGeom prst="rightBrace">
                            <a:avLst>
                              <a:gd name="adj1" fmla="val 23121"/>
                              <a:gd name="adj2" fmla="val 50000"/>
                            </a:avLst>
                          </a:prstGeom>
                          <a:ln w="38100" cmpd="sng">
                            <a:solidFill>
                              <a:srgbClr val="614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200" dirty="0">
                              <a:solidFill>
                                <a:schemeClr val="bg1"/>
                              </a:solidFill>
                            </a:endParaRPr>
                          </a:p>
                        </p:txBody>
                      </p:sp>
                      <p:sp>
                        <p:nvSpPr>
                          <p:cNvPr id="191" name="正方形/長方形 190"/>
                          <p:cNvSpPr/>
                          <p:nvPr/>
                        </p:nvSpPr>
                        <p:spPr>
                          <a:xfrm>
                            <a:off x="2900083" y="2318042"/>
                            <a:ext cx="810371" cy="3294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solidFill>
                                  <a:schemeClr val="bg1"/>
                                </a:solidFill>
                              </a:rPr>
                              <a:t>FPGA</a:t>
                            </a:r>
                            <a:endParaRPr kumimoji="1" lang="ja-JP" altLang="en-US" sz="1200" dirty="0">
                              <a:solidFill>
                                <a:schemeClr val="bg1"/>
                              </a:solidFill>
                            </a:endParaRPr>
                          </a:p>
                        </p:txBody>
                      </p:sp>
                      <p:sp>
                        <p:nvSpPr>
                          <p:cNvPr id="192" name="正方形/長方形 191"/>
                          <p:cNvSpPr/>
                          <p:nvPr/>
                        </p:nvSpPr>
                        <p:spPr>
                          <a:xfrm>
                            <a:off x="4280280" y="2364584"/>
                            <a:ext cx="500957" cy="23375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smtClean="0">
                                <a:solidFill>
                                  <a:schemeClr val="bg1"/>
                                </a:solidFill>
                              </a:rPr>
                              <a:t>SER</a:t>
                            </a:r>
                            <a:endParaRPr kumimoji="1" lang="ja-JP" altLang="en-US" sz="1200" dirty="0">
                              <a:solidFill>
                                <a:schemeClr val="bg1"/>
                              </a:solidFill>
                            </a:endParaRPr>
                          </a:p>
                        </p:txBody>
                      </p:sp>
                      <p:cxnSp>
                        <p:nvCxnSpPr>
                          <p:cNvPr id="193" name="直線矢印コネクタ 192"/>
                          <p:cNvCxnSpPr>
                            <a:stCxn id="191" idx="3"/>
                            <a:endCxn id="192" idx="1"/>
                          </p:cNvCxnSpPr>
                          <p:nvPr/>
                        </p:nvCxnSpPr>
                        <p:spPr>
                          <a:xfrm flipV="1">
                            <a:off x="3710454" y="2481460"/>
                            <a:ext cx="569826" cy="1324"/>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sp>
                        <p:nvSpPr>
                          <p:cNvPr id="194" name="正方形/長方形 193"/>
                          <p:cNvSpPr/>
                          <p:nvPr/>
                        </p:nvSpPr>
                        <p:spPr>
                          <a:xfrm>
                            <a:off x="5513713" y="2371103"/>
                            <a:ext cx="500957" cy="2337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smtClean="0">
                                <a:solidFill>
                                  <a:schemeClr val="bg1"/>
                                </a:solidFill>
                              </a:rPr>
                              <a:t>DES</a:t>
                            </a:r>
                          </a:p>
                        </p:txBody>
                      </p:sp>
                      <p:sp>
                        <p:nvSpPr>
                          <p:cNvPr id="195" name="正方形/長方形 194"/>
                          <p:cNvSpPr/>
                          <p:nvPr/>
                        </p:nvSpPr>
                        <p:spPr>
                          <a:xfrm>
                            <a:off x="6750965" y="2235775"/>
                            <a:ext cx="698743" cy="50313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solidFill>
                                  <a:schemeClr val="bg1"/>
                                </a:solidFill>
                              </a:rPr>
                              <a:t>DIO</a:t>
                            </a:r>
                            <a:endParaRPr kumimoji="1" lang="ja-JP" altLang="en-US" sz="1200" dirty="0">
                              <a:solidFill>
                                <a:schemeClr val="bg1"/>
                              </a:solidFill>
                            </a:endParaRPr>
                          </a:p>
                        </p:txBody>
                      </p:sp>
                      <p:cxnSp>
                        <p:nvCxnSpPr>
                          <p:cNvPr id="196" name="直線矢印コネクタ 195"/>
                          <p:cNvCxnSpPr>
                            <a:stCxn id="192" idx="3"/>
                            <a:endCxn id="194" idx="1"/>
                          </p:cNvCxnSpPr>
                          <p:nvPr/>
                        </p:nvCxnSpPr>
                        <p:spPr>
                          <a:xfrm>
                            <a:off x="4781237" y="2481460"/>
                            <a:ext cx="732476" cy="6519"/>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94" idx="3"/>
                            <a:endCxn id="195" idx="1"/>
                          </p:cNvCxnSpPr>
                          <p:nvPr/>
                        </p:nvCxnSpPr>
                        <p:spPr>
                          <a:xfrm flipV="1">
                            <a:off x="6014670" y="2487343"/>
                            <a:ext cx="736295" cy="636"/>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sp>
                        <p:nvSpPr>
                          <p:cNvPr id="198" name="テキスト ボックス 197"/>
                          <p:cNvSpPr txBox="1"/>
                          <p:nvPr/>
                        </p:nvSpPr>
                        <p:spPr>
                          <a:xfrm>
                            <a:off x="4851877" y="2492947"/>
                            <a:ext cx="508191" cy="194082"/>
                          </a:xfrm>
                          <a:prstGeom prst="rect">
                            <a:avLst/>
                          </a:prstGeom>
                          <a:noFill/>
                        </p:spPr>
                        <p:txBody>
                          <a:bodyPr wrap="none" rtlCol="0">
                            <a:spAutoFit/>
                          </a:bodyPr>
                          <a:lstStyle/>
                          <a:p>
                            <a:r>
                              <a:rPr kumimoji="1" lang="en-US" altLang="ja-JP" sz="1100" dirty="0" smtClean="0"/>
                              <a:t>LVDS</a:t>
                            </a:r>
                            <a:endParaRPr kumimoji="1" lang="ja-JP" altLang="en-US" sz="1100" dirty="0"/>
                          </a:p>
                        </p:txBody>
                      </p:sp>
                    </p:grpSp>
                  </p:grpSp>
                  <p:sp>
                    <p:nvSpPr>
                      <p:cNvPr id="183" name="正方形/長方形 182"/>
                      <p:cNvSpPr/>
                      <p:nvPr/>
                    </p:nvSpPr>
                    <p:spPr>
                      <a:xfrm>
                        <a:off x="7872713" y="2532249"/>
                        <a:ext cx="698743" cy="60603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dirty="0" smtClean="0">
                            <a:solidFill>
                              <a:schemeClr val="bg1"/>
                            </a:solidFill>
                          </a:rPr>
                          <a:t>SSD</a:t>
                        </a:r>
                        <a:endParaRPr kumimoji="1" lang="ja-JP" altLang="en-US" sz="1200" dirty="0">
                          <a:solidFill>
                            <a:schemeClr val="bg1"/>
                          </a:solidFill>
                        </a:endParaRPr>
                      </a:p>
                    </p:txBody>
                  </p:sp>
                </p:grpSp>
                <p:sp>
                  <p:nvSpPr>
                    <p:cNvPr id="180" name="テキスト ボックス 179"/>
                    <p:cNvSpPr txBox="1"/>
                    <p:nvPr/>
                  </p:nvSpPr>
                  <p:spPr>
                    <a:xfrm>
                      <a:off x="4050120" y="1583496"/>
                      <a:ext cx="671979" cy="302531"/>
                    </a:xfrm>
                    <a:prstGeom prst="rect">
                      <a:avLst/>
                    </a:prstGeom>
                    <a:solidFill>
                      <a:srgbClr val="FFFFFF"/>
                    </a:solidFill>
                    <a:ln w="38100" cmpd="sng">
                      <a:solidFill>
                        <a:srgbClr val="E63A99"/>
                      </a:solidFill>
                    </a:ln>
                  </p:spPr>
                  <p:txBody>
                    <a:bodyPr wrap="none" rtlCol="0">
                      <a:spAutoFit/>
                    </a:bodyPr>
                    <a:lstStyle/>
                    <a:p>
                      <a:r>
                        <a:rPr kumimoji="1" lang="en-US" altLang="ja-JP" sz="1600" dirty="0" smtClean="0">
                          <a:solidFill>
                            <a:schemeClr val="bg1"/>
                          </a:solidFill>
                        </a:rPr>
                        <a:t>1unit</a:t>
                      </a:r>
                      <a:endParaRPr kumimoji="1" lang="ja-JP" altLang="en-US" sz="1600" dirty="0">
                        <a:solidFill>
                          <a:schemeClr val="bg1"/>
                        </a:solidFill>
                      </a:endParaRPr>
                    </a:p>
                  </p:txBody>
                </p:sp>
                <p:cxnSp>
                  <p:nvCxnSpPr>
                    <p:cNvPr id="181" name="直線矢印コネクタ 180"/>
                    <p:cNvCxnSpPr>
                      <a:stCxn id="195" idx="3"/>
                      <a:endCxn id="183" idx="1"/>
                    </p:cNvCxnSpPr>
                    <p:nvPr/>
                  </p:nvCxnSpPr>
                  <p:spPr>
                    <a:xfrm>
                      <a:off x="7555538" y="2834499"/>
                      <a:ext cx="317175" cy="766"/>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43" name="テキスト ボックス 142"/>
                <p:cNvSpPr txBox="1"/>
                <p:nvPr/>
              </p:nvSpPr>
              <p:spPr>
                <a:xfrm>
                  <a:off x="1350200" y="1805050"/>
                  <a:ext cx="668798" cy="211102"/>
                </a:xfrm>
                <a:prstGeom prst="rect">
                  <a:avLst/>
                </a:prstGeom>
                <a:noFill/>
                <a:ln w="38100" cmpd="sng">
                  <a:noFill/>
                </a:ln>
              </p:spPr>
              <p:txBody>
                <a:bodyPr wrap="none" rtlCol="0">
                  <a:spAutoFit/>
                </a:bodyPr>
                <a:lstStyle/>
                <a:p>
                  <a:pPr algn="ctr"/>
                  <a:r>
                    <a:rPr lang="en-US" altLang="ja-JP" sz="1200" dirty="0" smtClean="0"/>
                    <a:t>9 </a:t>
                  </a:r>
                  <a:r>
                    <a:rPr kumimoji="1" lang="en-US" altLang="ja-JP" sz="1200" dirty="0" smtClean="0"/>
                    <a:t>MB/s</a:t>
                  </a:r>
                </a:p>
              </p:txBody>
            </p:sp>
            <p:sp>
              <p:nvSpPr>
                <p:cNvPr id="144" name="テキスト ボックス 143"/>
                <p:cNvSpPr txBox="1"/>
                <p:nvPr/>
              </p:nvSpPr>
              <p:spPr>
                <a:xfrm>
                  <a:off x="6305685" y="1889108"/>
                  <a:ext cx="2286340" cy="469115"/>
                </a:xfrm>
                <a:prstGeom prst="rect">
                  <a:avLst/>
                </a:prstGeom>
                <a:solidFill>
                  <a:srgbClr val="FFFFFF"/>
                </a:solidFill>
                <a:ln w="38100" cmpd="sng">
                  <a:solidFill>
                    <a:srgbClr val="FF3C5E"/>
                  </a:solidFill>
                </a:ln>
              </p:spPr>
              <p:txBody>
                <a:bodyPr wrap="none" rtlCol="0">
                  <a:spAutoFit/>
                </a:bodyPr>
                <a:lstStyle/>
                <a:p>
                  <a:pPr algn="ctr"/>
                  <a:r>
                    <a:rPr lang="en-US" altLang="ja-JP" sz="1600" dirty="0" smtClean="0">
                      <a:solidFill>
                        <a:schemeClr val="bg1"/>
                      </a:solidFill>
                    </a:rPr>
                    <a:t>4 × 9 MB/s/unit</a:t>
                  </a:r>
                </a:p>
                <a:p>
                  <a:pPr algn="ctr"/>
                  <a:r>
                    <a:rPr lang="en-US" altLang="ja-JP" sz="1600" dirty="0" smtClean="0">
                      <a:solidFill>
                        <a:schemeClr val="bg1"/>
                      </a:solidFill>
                    </a:rPr>
                    <a:t>⇒ ~</a:t>
                  </a:r>
                  <a:r>
                    <a:rPr lang="en-US" altLang="ja-JP" u="sng" dirty="0" smtClean="0">
                      <a:solidFill>
                        <a:schemeClr val="bg1"/>
                      </a:solidFill>
                    </a:rPr>
                    <a:t>1.3TB/night/SSD</a:t>
                  </a:r>
                </a:p>
              </p:txBody>
            </p:sp>
            <p:cxnSp>
              <p:nvCxnSpPr>
                <p:cNvPr id="145" name="直線コネクタ 144"/>
                <p:cNvCxnSpPr>
                  <a:stCxn id="190" idx="0"/>
                  <a:endCxn id="186" idx="3"/>
                </p:cNvCxnSpPr>
                <p:nvPr/>
              </p:nvCxnSpPr>
              <p:spPr>
                <a:xfrm flipH="1">
                  <a:off x="1237832" y="2180835"/>
                  <a:ext cx="1063656" cy="6539"/>
                </a:xfrm>
                <a:prstGeom prst="line">
                  <a:avLst/>
                </a:prstGeom>
                <a:ln w="38100" cmpd="sng">
                  <a:solidFill>
                    <a:srgbClr val="6149FF"/>
                  </a:solidFill>
                </a:ln>
                <a:effectLst/>
              </p:spPr>
              <p:style>
                <a:lnRef idx="2">
                  <a:schemeClr val="accent1"/>
                </a:lnRef>
                <a:fillRef idx="0">
                  <a:schemeClr val="accent1"/>
                </a:fillRef>
                <a:effectRef idx="1">
                  <a:schemeClr val="accent1"/>
                </a:effectRef>
                <a:fontRef idx="minor">
                  <a:schemeClr val="tx1"/>
                </a:fontRef>
              </p:style>
            </p:cxnSp>
            <p:cxnSp>
              <p:nvCxnSpPr>
                <p:cNvPr id="146" name="直線コネクタ 145"/>
                <p:cNvCxnSpPr>
                  <a:endCxn id="187" idx="3"/>
                </p:cNvCxnSpPr>
                <p:nvPr/>
              </p:nvCxnSpPr>
              <p:spPr>
                <a:xfrm flipH="1" flipV="1">
                  <a:off x="1224873" y="2940809"/>
                  <a:ext cx="1076616" cy="5900"/>
                </a:xfrm>
                <a:prstGeom prst="line">
                  <a:avLst/>
                </a:prstGeom>
                <a:ln w="38100" cmpd="sng">
                  <a:solidFill>
                    <a:srgbClr val="6149FF"/>
                  </a:solidFill>
                </a:ln>
                <a:effectLst/>
              </p:spPr>
              <p:style>
                <a:lnRef idx="2">
                  <a:schemeClr val="accent1"/>
                </a:lnRef>
                <a:fillRef idx="0">
                  <a:schemeClr val="accent1"/>
                </a:fillRef>
                <a:effectRef idx="1">
                  <a:schemeClr val="accent1"/>
                </a:effectRef>
                <a:fontRef idx="minor">
                  <a:schemeClr val="tx1"/>
                </a:fontRef>
              </p:style>
            </p:cxnSp>
            <p:sp>
              <p:nvSpPr>
                <p:cNvPr id="147" name="正方形/長方形 146"/>
                <p:cNvSpPr/>
                <p:nvPr/>
              </p:nvSpPr>
              <p:spPr>
                <a:xfrm>
                  <a:off x="2118968" y="2125122"/>
                  <a:ext cx="192560" cy="118892"/>
                </a:xfrm>
                <a:prstGeom prst="rect">
                  <a:avLst/>
                </a:prstGeom>
                <a:solidFill>
                  <a:srgbClr val="8582FF"/>
                </a:solidFill>
                <a:ln>
                  <a:solidFill>
                    <a:srgbClr val="614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8" name="正方形/長方形 147"/>
                <p:cNvSpPr/>
                <p:nvPr/>
              </p:nvSpPr>
              <p:spPr>
                <a:xfrm>
                  <a:off x="2124535" y="2519812"/>
                  <a:ext cx="192560" cy="118892"/>
                </a:xfrm>
                <a:prstGeom prst="rect">
                  <a:avLst/>
                </a:prstGeom>
                <a:solidFill>
                  <a:srgbClr val="8582FF"/>
                </a:solidFill>
                <a:ln>
                  <a:solidFill>
                    <a:srgbClr val="614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49" name="正方形/長方形 148"/>
                <p:cNvSpPr/>
                <p:nvPr/>
              </p:nvSpPr>
              <p:spPr>
                <a:xfrm>
                  <a:off x="2124535" y="2865160"/>
                  <a:ext cx="192560" cy="118892"/>
                </a:xfrm>
                <a:prstGeom prst="rect">
                  <a:avLst/>
                </a:prstGeom>
                <a:solidFill>
                  <a:srgbClr val="8582FF"/>
                </a:solidFill>
                <a:ln>
                  <a:solidFill>
                    <a:srgbClr val="614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50" name="テキスト ボックス 149"/>
                <p:cNvSpPr txBox="1"/>
                <p:nvPr/>
              </p:nvSpPr>
              <p:spPr>
                <a:xfrm>
                  <a:off x="1526688" y="3318455"/>
                  <a:ext cx="1538759" cy="199374"/>
                </a:xfrm>
                <a:prstGeom prst="rect">
                  <a:avLst/>
                </a:prstGeom>
                <a:noFill/>
              </p:spPr>
              <p:txBody>
                <a:bodyPr wrap="none" rtlCol="0">
                  <a:spAutoFit/>
                </a:bodyPr>
                <a:lstStyle/>
                <a:p>
                  <a:r>
                    <a:rPr kumimoji="1" lang="en-US" altLang="ja-JP" sz="1100" dirty="0" smtClean="0"/>
                    <a:t>16chADC</a:t>
                  </a:r>
                  <a:r>
                    <a:rPr kumimoji="1" lang="ja-JP" altLang="en-US" sz="1100" dirty="0" smtClean="0"/>
                    <a:t>ボード</a:t>
                  </a:r>
                  <a:r>
                    <a:rPr kumimoji="1" lang="en-US" altLang="ja-JP" sz="1100" dirty="0"/>
                    <a:t> </a:t>
                  </a:r>
                  <a:r>
                    <a:rPr kumimoji="1" lang="en-US" altLang="ja-JP" sz="1100" dirty="0" smtClean="0"/>
                    <a:t>× 4</a:t>
                  </a:r>
                  <a:endParaRPr kumimoji="1" lang="ja-JP" altLang="en-US" sz="1100" dirty="0"/>
                </a:p>
              </p:txBody>
            </p:sp>
            <p:cxnSp>
              <p:nvCxnSpPr>
                <p:cNvPr id="151" name="直線矢印コネクタ 150"/>
                <p:cNvCxnSpPr/>
                <p:nvPr/>
              </p:nvCxnSpPr>
              <p:spPr>
                <a:xfrm>
                  <a:off x="1385745" y="2065636"/>
                  <a:ext cx="61881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sp>
              <p:nvSpPr>
                <p:cNvPr id="152" name="テキスト ボックス 151"/>
                <p:cNvSpPr txBox="1"/>
                <p:nvPr/>
              </p:nvSpPr>
              <p:spPr>
                <a:xfrm>
                  <a:off x="1384027" y="2236809"/>
                  <a:ext cx="668798" cy="211102"/>
                </a:xfrm>
                <a:prstGeom prst="rect">
                  <a:avLst/>
                </a:prstGeom>
                <a:noFill/>
                <a:ln w="38100" cmpd="sng">
                  <a:noFill/>
                </a:ln>
              </p:spPr>
              <p:txBody>
                <a:bodyPr wrap="none" rtlCol="0">
                  <a:spAutoFit/>
                </a:bodyPr>
                <a:lstStyle/>
                <a:p>
                  <a:pPr algn="ctr"/>
                  <a:r>
                    <a:rPr lang="en-US" altLang="ja-JP" sz="1200" dirty="0" smtClean="0"/>
                    <a:t>9 </a:t>
                  </a:r>
                  <a:r>
                    <a:rPr kumimoji="1" lang="en-US" altLang="ja-JP" sz="1200" dirty="0" smtClean="0"/>
                    <a:t>MB/s</a:t>
                  </a:r>
                </a:p>
              </p:txBody>
            </p:sp>
            <p:cxnSp>
              <p:nvCxnSpPr>
                <p:cNvPr id="153" name="直線矢印コネクタ 152"/>
                <p:cNvCxnSpPr/>
                <p:nvPr/>
              </p:nvCxnSpPr>
              <p:spPr>
                <a:xfrm>
                  <a:off x="1419572" y="2497396"/>
                  <a:ext cx="61881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sp>
              <p:nvSpPr>
                <p:cNvPr id="154" name="テキスト ボックス 153"/>
                <p:cNvSpPr txBox="1"/>
                <p:nvPr/>
              </p:nvSpPr>
              <p:spPr>
                <a:xfrm>
                  <a:off x="1382130" y="2608825"/>
                  <a:ext cx="668798" cy="211102"/>
                </a:xfrm>
                <a:prstGeom prst="rect">
                  <a:avLst/>
                </a:prstGeom>
                <a:noFill/>
                <a:ln w="38100" cmpd="sng">
                  <a:noFill/>
                </a:ln>
              </p:spPr>
              <p:txBody>
                <a:bodyPr wrap="none" rtlCol="0">
                  <a:spAutoFit/>
                </a:bodyPr>
                <a:lstStyle/>
                <a:p>
                  <a:pPr algn="ctr"/>
                  <a:r>
                    <a:rPr lang="en-US" altLang="ja-JP" sz="1200" dirty="0" smtClean="0"/>
                    <a:t>9 </a:t>
                  </a:r>
                  <a:r>
                    <a:rPr kumimoji="1" lang="en-US" altLang="ja-JP" sz="1200" dirty="0" smtClean="0"/>
                    <a:t>MB/s</a:t>
                  </a:r>
                </a:p>
              </p:txBody>
            </p:sp>
            <p:cxnSp>
              <p:nvCxnSpPr>
                <p:cNvPr id="155" name="直線矢印コネクタ 154"/>
                <p:cNvCxnSpPr/>
                <p:nvPr/>
              </p:nvCxnSpPr>
              <p:spPr>
                <a:xfrm>
                  <a:off x="1417675" y="2869412"/>
                  <a:ext cx="61881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sp>
              <p:nvSpPr>
                <p:cNvPr id="156" name="テキスト ボックス 155"/>
                <p:cNvSpPr txBox="1"/>
                <p:nvPr/>
              </p:nvSpPr>
              <p:spPr>
                <a:xfrm>
                  <a:off x="5369706" y="2279960"/>
                  <a:ext cx="944590" cy="258013"/>
                </a:xfrm>
                <a:prstGeom prst="rect">
                  <a:avLst/>
                </a:prstGeom>
                <a:noFill/>
                <a:ln w="38100" cmpd="sng">
                  <a:noFill/>
                </a:ln>
              </p:spPr>
              <p:txBody>
                <a:bodyPr wrap="none" rtlCol="0">
                  <a:spAutoFit/>
                </a:bodyPr>
                <a:lstStyle/>
                <a:p>
                  <a:pPr algn="ctr"/>
                  <a:r>
                    <a:rPr lang="en-US" altLang="ja-JP" sz="1600" dirty="0" smtClean="0"/>
                    <a:t>36 </a:t>
                  </a:r>
                  <a:r>
                    <a:rPr kumimoji="1" lang="en-US" altLang="ja-JP" sz="1600" dirty="0" smtClean="0"/>
                    <a:t>MB/s</a:t>
                  </a:r>
                </a:p>
              </p:txBody>
            </p:sp>
            <p:cxnSp>
              <p:nvCxnSpPr>
                <p:cNvPr id="157" name="直線矢印コネクタ 156"/>
                <p:cNvCxnSpPr/>
                <p:nvPr/>
              </p:nvCxnSpPr>
              <p:spPr>
                <a:xfrm>
                  <a:off x="5242274" y="2553025"/>
                  <a:ext cx="1267112"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grpSp>
              <p:nvGrpSpPr>
                <p:cNvPr id="158" name="図形グループ 157"/>
                <p:cNvGrpSpPr/>
                <p:nvPr/>
              </p:nvGrpSpPr>
              <p:grpSpPr>
                <a:xfrm>
                  <a:off x="5842000" y="3601035"/>
                  <a:ext cx="2729456" cy="252629"/>
                  <a:chOff x="5842000" y="3928172"/>
                  <a:chExt cx="2729456" cy="419810"/>
                </a:xfrm>
              </p:grpSpPr>
              <p:sp>
                <p:nvSpPr>
                  <p:cNvPr id="172" name="正方形/長方形 171"/>
                  <p:cNvSpPr/>
                  <p:nvPr/>
                </p:nvSpPr>
                <p:spPr>
                  <a:xfrm>
                    <a:off x="6856795" y="3928172"/>
                    <a:ext cx="698743" cy="41980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solidFill>
                          <a:schemeClr val="bg1"/>
                        </a:solidFill>
                      </a:rPr>
                      <a:t>DIO</a:t>
                    </a:r>
                    <a:endParaRPr kumimoji="1" lang="ja-JP" altLang="en-US" sz="1200" dirty="0">
                      <a:solidFill>
                        <a:schemeClr val="bg1"/>
                      </a:solidFill>
                    </a:endParaRPr>
                  </a:p>
                </p:txBody>
              </p:sp>
              <p:sp>
                <p:nvSpPr>
                  <p:cNvPr id="173" name="正方形/長方形 172"/>
                  <p:cNvSpPr/>
                  <p:nvPr/>
                </p:nvSpPr>
                <p:spPr>
                  <a:xfrm>
                    <a:off x="7872713" y="3928938"/>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dirty="0" smtClean="0">
                        <a:solidFill>
                          <a:schemeClr val="bg1"/>
                        </a:solidFill>
                      </a:rPr>
                      <a:t>SSD</a:t>
                    </a:r>
                    <a:endParaRPr kumimoji="1" lang="ja-JP" altLang="en-US" sz="1200" dirty="0">
                      <a:solidFill>
                        <a:schemeClr val="bg1"/>
                      </a:solidFill>
                    </a:endParaRPr>
                  </a:p>
                </p:txBody>
              </p:sp>
              <p:cxnSp>
                <p:nvCxnSpPr>
                  <p:cNvPr id="174" name="直線矢印コネクタ 173"/>
                  <p:cNvCxnSpPr>
                    <a:stCxn id="172" idx="3"/>
                    <a:endCxn id="173" idx="1"/>
                  </p:cNvCxnSpPr>
                  <p:nvPr/>
                </p:nvCxnSpPr>
                <p:spPr>
                  <a:xfrm>
                    <a:off x="7555538" y="4138076"/>
                    <a:ext cx="317175" cy="382"/>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p:nvPr/>
                </p:nvCxnSpPr>
                <p:spPr>
                  <a:xfrm>
                    <a:off x="6360583" y="4137694"/>
                    <a:ext cx="501373" cy="0"/>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6" name="直線コネクタ 175"/>
                  <p:cNvCxnSpPr/>
                  <p:nvPr/>
                </p:nvCxnSpPr>
                <p:spPr>
                  <a:xfrm flipH="1">
                    <a:off x="5842000" y="4137694"/>
                    <a:ext cx="518585" cy="0"/>
                  </a:xfrm>
                  <a:prstGeom prst="line">
                    <a:avLst/>
                  </a:prstGeom>
                  <a:ln w="38100" cmpd="sng">
                    <a:solidFill>
                      <a:srgbClr val="6149FF"/>
                    </a:solidFill>
                    <a:prstDash val="sysDash"/>
                  </a:ln>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5842000" y="4023816"/>
                  <a:ext cx="2729456" cy="252629"/>
                  <a:chOff x="5842000" y="4099926"/>
                  <a:chExt cx="2729456" cy="419810"/>
                </a:xfrm>
              </p:grpSpPr>
              <p:sp>
                <p:nvSpPr>
                  <p:cNvPr id="167" name="正方形/長方形 166"/>
                  <p:cNvSpPr/>
                  <p:nvPr/>
                </p:nvSpPr>
                <p:spPr>
                  <a:xfrm>
                    <a:off x="6856795" y="4099926"/>
                    <a:ext cx="698743" cy="41980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solidFill>
                          <a:schemeClr val="bg1"/>
                        </a:solidFill>
                      </a:rPr>
                      <a:t>DIO</a:t>
                    </a:r>
                    <a:endParaRPr kumimoji="1" lang="ja-JP" altLang="en-US" sz="1200" dirty="0">
                      <a:solidFill>
                        <a:schemeClr val="bg1"/>
                      </a:solidFill>
                    </a:endParaRPr>
                  </a:p>
                </p:txBody>
              </p:sp>
              <p:sp>
                <p:nvSpPr>
                  <p:cNvPr id="168" name="正方形/長方形 167"/>
                  <p:cNvSpPr/>
                  <p:nvPr/>
                </p:nvSpPr>
                <p:spPr>
                  <a:xfrm>
                    <a:off x="7872713" y="4100692"/>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dirty="0" smtClean="0">
                        <a:solidFill>
                          <a:schemeClr val="bg1"/>
                        </a:solidFill>
                      </a:rPr>
                      <a:t>SSD</a:t>
                    </a:r>
                    <a:endParaRPr kumimoji="1" lang="ja-JP" altLang="en-US" sz="1200" dirty="0">
                      <a:solidFill>
                        <a:schemeClr val="bg1"/>
                      </a:solidFill>
                    </a:endParaRPr>
                  </a:p>
                </p:txBody>
              </p:sp>
              <p:cxnSp>
                <p:nvCxnSpPr>
                  <p:cNvPr id="169" name="直線矢印コネクタ 168"/>
                  <p:cNvCxnSpPr>
                    <a:stCxn id="167" idx="3"/>
                    <a:endCxn id="168" idx="1"/>
                  </p:cNvCxnSpPr>
                  <p:nvPr/>
                </p:nvCxnSpPr>
                <p:spPr>
                  <a:xfrm>
                    <a:off x="7555538" y="4309830"/>
                    <a:ext cx="317175" cy="382"/>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0" name="直線矢印コネクタ 169"/>
                  <p:cNvCxnSpPr/>
                  <p:nvPr/>
                </p:nvCxnSpPr>
                <p:spPr>
                  <a:xfrm>
                    <a:off x="6360583" y="4309448"/>
                    <a:ext cx="501373" cy="0"/>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1" name="直線コネクタ 170"/>
                  <p:cNvCxnSpPr/>
                  <p:nvPr/>
                </p:nvCxnSpPr>
                <p:spPr>
                  <a:xfrm flipH="1">
                    <a:off x="5842000" y="4309448"/>
                    <a:ext cx="518585" cy="0"/>
                  </a:xfrm>
                  <a:prstGeom prst="line">
                    <a:avLst/>
                  </a:prstGeom>
                  <a:ln w="38100" cmpd="sng">
                    <a:solidFill>
                      <a:srgbClr val="6149FF"/>
                    </a:solidFill>
                    <a:prstDash val="sysDash"/>
                  </a:ln>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5842000" y="4424386"/>
                  <a:ext cx="2729456" cy="252629"/>
                  <a:chOff x="5842000" y="4240452"/>
                  <a:chExt cx="2729456" cy="419810"/>
                </a:xfrm>
              </p:grpSpPr>
              <p:sp>
                <p:nvSpPr>
                  <p:cNvPr id="162" name="正方形/長方形 161"/>
                  <p:cNvSpPr/>
                  <p:nvPr/>
                </p:nvSpPr>
                <p:spPr>
                  <a:xfrm>
                    <a:off x="6856795" y="4240452"/>
                    <a:ext cx="698743" cy="41980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solidFill>
                          <a:schemeClr val="bg1"/>
                        </a:solidFill>
                      </a:rPr>
                      <a:t>DIO</a:t>
                    </a:r>
                    <a:endParaRPr kumimoji="1" lang="ja-JP" altLang="en-US" sz="1200" dirty="0">
                      <a:solidFill>
                        <a:schemeClr val="bg1"/>
                      </a:solidFill>
                    </a:endParaRPr>
                  </a:p>
                </p:txBody>
              </p:sp>
              <p:sp>
                <p:nvSpPr>
                  <p:cNvPr id="163" name="正方形/長方形 162"/>
                  <p:cNvSpPr/>
                  <p:nvPr/>
                </p:nvSpPr>
                <p:spPr>
                  <a:xfrm>
                    <a:off x="7872713" y="4241218"/>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dirty="0" smtClean="0">
                        <a:solidFill>
                          <a:schemeClr val="bg1"/>
                        </a:solidFill>
                      </a:rPr>
                      <a:t>SSD</a:t>
                    </a:r>
                    <a:endParaRPr kumimoji="1" lang="ja-JP" altLang="en-US" sz="1200" dirty="0">
                      <a:solidFill>
                        <a:schemeClr val="bg1"/>
                      </a:solidFill>
                    </a:endParaRPr>
                  </a:p>
                </p:txBody>
              </p:sp>
              <p:cxnSp>
                <p:nvCxnSpPr>
                  <p:cNvPr id="164" name="直線矢印コネクタ 163"/>
                  <p:cNvCxnSpPr>
                    <a:stCxn id="162" idx="3"/>
                    <a:endCxn id="163" idx="1"/>
                  </p:cNvCxnSpPr>
                  <p:nvPr/>
                </p:nvCxnSpPr>
                <p:spPr>
                  <a:xfrm>
                    <a:off x="7555538" y="4450356"/>
                    <a:ext cx="317175" cy="382"/>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5" name="直線矢印コネクタ 164"/>
                  <p:cNvCxnSpPr/>
                  <p:nvPr/>
                </p:nvCxnSpPr>
                <p:spPr>
                  <a:xfrm>
                    <a:off x="6360583" y="4449974"/>
                    <a:ext cx="501373" cy="0"/>
                  </a:xfrm>
                  <a:prstGeom prst="straightConnector1">
                    <a:avLst/>
                  </a:prstGeom>
                  <a:ln w="38100" cmpd="sng">
                    <a:solidFill>
                      <a:srgbClr val="6149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直線コネクタ 165"/>
                  <p:cNvCxnSpPr/>
                  <p:nvPr/>
                </p:nvCxnSpPr>
                <p:spPr>
                  <a:xfrm flipH="1">
                    <a:off x="5842000" y="4449974"/>
                    <a:ext cx="518585" cy="0"/>
                  </a:xfrm>
                  <a:prstGeom prst="line">
                    <a:avLst/>
                  </a:prstGeom>
                  <a:ln w="38100" cmpd="sng">
                    <a:solidFill>
                      <a:srgbClr val="6149FF"/>
                    </a:solidFill>
                    <a:prstDash val="sysDash"/>
                  </a:ln>
                </p:spPr>
                <p:style>
                  <a:lnRef idx="2">
                    <a:schemeClr val="accent1"/>
                  </a:lnRef>
                  <a:fillRef idx="0">
                    <a:schemeClr val="accent1"/>
                  </a:fillRef>
                  <a:effectRef idx="1">
                    <a:schemeClr val="accent1"/>
                  </a:effectRef>
                  <a:fontRef idx="minor">
                    <a:schemeClr val="tx1"/>
                  </a:fontRef>
                </p:style>
              </p:cxnSp>
            </p:grpSp>
            <p:sp>
              <p:nvSpPr>
                <p:cNvPr id="161" name="テキスト ボックス 160"/>
                <p:cNvSpPr txBox="1"/>
                <p:nvPr/>
              </p:nvSpPr>
              <p:spPr>
                <a:xfrm>
                  <a:off x="6890550" y="4787819"/>
                  <a:ext cx="1758614" cy="539483"/>
                </a:xfrm>
                <a:prstGeom prst="rect">
                  <a:avLst/>
                </a:prstGeom>
                <a:solidFill>
                  <a:srgbClr val="FFFFFF"/>
                </a:solidFill>
                <a:ln w="38100" cmpd="sng">
                  <a:solidFill>
                    <a:srgbClr val="FF3C5E"/>
                  </a:solidFill>
                </a:ln>
              </p:spPr>
              <p:txBody>
                <a:bodyPr wrap="none" rtlCol="0">
                  <a:spAutoFit/>
                </a:bodyPr>
                <a:lstStyle/>
                <a:p>
                  <a:pPr algn="ctr"/>
                  <a:r>
                    <a:rPr kumimoji="1" lang="en-US" altLang="ja-JP" sz="2000" dirty="0" smtClean="0">
                      <a:solidFill>
                        <a:schemeClr val="bg1"/>
                      </a:solidFill>
                    </a:rPr>
                    <a:t>PC</a:t>
                  </a:r>
                  <a:r>
                    <a:rPr kumimoji="1" lang="ja-JP" altLang="en-US" sz="2000" dirty="0" smtClean="0">
                      <a:solidFill>
                        <a:schemeClr val="bg1"/>
                      </a:solidFill>
                    </a:rPr>
                    <a:t>１台</a:t>
                  </a:r>
                  <a:endParaRPr kumimoji="1" lang="en-US" altLang="ja-JP" sz="2000" dirty="0" smtClean="0">
                    <a:solidFill>
                      <a:schemeClr val="bg1"/>
                    </a:solidFill>
                  </a:endParaRPr>
                </a:p>
                <a:p>
                  <a:pPr algn="ctr"/>
                  <a:r>
                    <a:rPr kumimoji="1" lang="en-US" altLang="ja-JP" sz="2000" u="sng" dirty="0" smtClean="0">
                      <a:solidFill>
                        <a:schemeClr val="bg1"/>
                      </a:solidFill>
                    </a:rPr>
                    <a:t>~5.2 TB/night</a:t>
                  </a:r>
                  <a:endParaRPr kumimoji="1" lang="ja-JP" altLang="en-US" sz="2000" u="sng" dirty="0">
                    <a:solidFill>
                      <a:schemeClr val="bg1"/>
                    </a:solidFill>
                  </a:endParaRPr>
                </a:p>
              </p:txBody>
            </p:sp>
          </p:grpSp>
          <p:grpSp>
            <p:nvGrpSpPr>
              <p:cNvPr id="136" name="図形グループ 135"/>
              <p:cNvGrpSpPr/>
              <p:nvPr/>
            </p:nvGrpSpPr>
            <p:grpSpPr>
              <a:xfrm>
                <a:off x="428853" y="3308990"/>
                <a:ext cx="1892682" cy="597612"/>
                <a:chOff x="428853" y="3308990"/>
                <a:chExt cx="1892682" cy="597612"/>
              </a:xfrm>
            </p:grpSpPr>
            <p:sp>
              <p:nvSpPr>
                <p:cNvPr id="137" name="正方形/長方形 136"/>
                <p:cNvSpPr/>
                <p:nvPr/>
              </p:nvSpPr>
              <p:spPr>
                <a:xfrm>
                  <a:off x="428853" y="3582609"/>
                  <a:ext cx="800460" cy="3239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solidFill>
                        <a:schemeClr val="bg1"/>
                      </a:solidFill>
                    </a:rPr>
                    <a:t>sensor</a:t>
                  </a:r>
                  <a:endParaRPr kumimoji="1" lang="ja-JP" altLang="en-US" sz="1200" dirty="0">
                    <a:solidFill>
                      <a:schemeClr val="bg1"/>
                    </a:solidFill>
                  </a:endParaRPr>
                </a:p>
              </p:txBody>
            </p:sp>
            <p:cxnSp>
              <p:nvCxnSpPr>
                <p:cNvPr id="138" name="直線コネクタ 137"/>
                <p:cNvCxnSpPr>
                  <a:endCxn id="137" idx="3"/>
                </p:cNvCxnSpPr>
                <p:nvPr/>
              </p:nvCxnSpPr>
              <p:spPr>
                <a:xfrm flipH="1" flipV="1">
                  <a:off x="1229313" y="3744605"/>
                  <a:ext cx="1076616" cy="7742"/>
                </a:xfrm>
                <a:prstGeom prst="line">
                  <a:avLst/>
                </a:prstGeom>
                <a:ln w="38100" cmpd="sng">
                  <a:solidFill>
                    <a:srgbClr val="6149FF"/>
                  </a:solidFill>
                </a:ln>
                <a:effectLst/>
              </p:spPr>
              <p:style>
                <a:lnRef idx="2">
                  <a:schemeClr val="accent1"/>
                </a:lnRef>
                <a:fillRef idx="0">
                  <a:schemeClr val="accent1"/>
                </a:fillRef>
                <a:effectRef idx="1">
                  <a:schemeClr val="accent1"/>
                </a:effectRef>
                <a:fontRef idx="minor">
                  <a:schemeClr val="tx1"/>
                </a:fontRef>
              </p:style>
            </p:cxnSp>
            <p:sp>
              <p:nvSpPr>
                <p:cNvPr id="139" name="正方形/長方形 138"/>
                <p:cNvSpPr/>
                <p:nvPr/>
              </p:nvSpPr>
              <p:spPr>
                <a:xfrm>
                  <a:off x="2128975" y="3645342"/>
                  <a:ext cx="192560" cy="156005"/>
                </a:xfrm>
                <a:prstGeom prst="rect">
                  <a:avLst/>
                </a:prstGeom>
                <a:solidFill>
                  <a:srgbClr val="8582FF"/>
                </a:solidFill>
                <a:ln>
                  <a:solidFill>
                    <a:srgbClr val="614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40" name="テキスト ボックス 139"/>
                <p:cNvSpPr txBox="1"/>
                <p:nvPr/>
              </p:nvSpPr>
              <p:spPr>
                <a:xfrm>
                  <a:off x="1386570" y="3308990"/>
                  <a:ext cx="668798" cy="276999"/>
                </a:xfrm>
                <a:prstGeom prst="rect">
                  <a:avLst/>
                </a:prstGeom>
                <a:noFill/>
                <a:ln w="38100" cmpd="sng">
                  <a:noFill/>
                </a:ln>
              </p:spPr>
              <p:txBody>
                <a:bodyPr wrap="none" rtlCol="0">
                  <a:spAutoFit/>
                </a:bodyPr>
                <a:lstStyle/>
                <a:p>
                  <a:pPr algn="ctr"/>
                  <a:r>
                    <a:rPr lang="en-US" altLang="ja-JP" sz="1200" dirty="0" smtClean="0"/>
                    <a:t>9 </a:t>
                  </a:r>
                  <a:r>
                    <a:rPr kumimoji="1" lang="en-US" altLang="ja-JP" sz="1200" dirty="0" smtClean="0"/>
                    <a:t>MB/s</a:t>
                  </a:r>
                </a:p>
              </p:txBody>
            </p:sp>
            <p:cxnSp>
              <p:nvCxnSpPr>
                <p:cNvPr id="141" name="直線矢印コネクタ 140"/>
                <p:cNvCxnSpPr/>
                <p:nvPr/>
              </p:nvCxnSpPr>
              <p:spPr>
                <a:xfrm>
                  <a:off x="1422115" y="3650921"/>
                  <a:ext cx="61881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grpSp>
        </p:grpSp>
        <p:sp>
          <p:nvSpPr>
            <p:cNvPr id="213" name="右中かっこ 212"/>
            <p:cNvSpPr/>
            <p:nvPr/>
          </p:nvSpPr>
          <p:spPr>
            <a:xfrm>
              <a:off x="2332496" y="2376357"/>
              <a:ext cx="673658" cy="473759"/>
            </a:xfrm>
            <a:prstGeom prst="rightBrace">
              <a:avLst>
                <a:gd name="adj1" fmla="val 25000"/>
                <a:gd name="adj2" fmla="val 50000"/>
              </a:avLst>
            </a:prstGeom>
            <a:ln w="38100" cmpd="sng">
              <a:solidFill>
                <a:srgbClr val="614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200">
                <a:solidFill>
                  <a:schemeClr val="bg1"/>
                </a:solidFill>
              </a:endParaRPr>
            </a:p>
          </p:txBody>
        </p:sp>
      </p:grpSp>
      <p:sp>
        <p:nvSpPr>
          <p:cNvPr id="214" name="コンテンツ プレースホルダー 2"/>
          <p:cNvSpPr>
            <a:spLocks noGrp="1"/>
          </p:cNvSpPr>
          <p:nvPr>
            <p:ph idx="1"/>
          </p:nvPr>
        </p:nvSpPr>
        <p:spPr>
          <a:xfrm>
            <a:off x="282886" y="4030115"/>
            <a:ext cx="5398553" cy="2581956"/>
          </a:xfrm>
        </p:spPr>
        <p:txBody>
          <a:bodyPr>
            <a:normAutofit/>
          </a:bodyPr>
          <a:lstStyle/>
          <a:p>
            <a:r>
              <a:rPr kumimoji="1" lang="en-US" altLang="ja-JP" sz="2400" dirty="0" smtClean="0"/>
              <a:t>1</a:t>
            </a:r>
            <a:r>
              <a:rPr kumimoji="1" lang="ja-JP" altLang="en-US" sz="2400" dirty="0" smtClean="0"/>
              <a:t>台の</a:t>
            </a:r>
            <a:r>
              <a:rPr kumimoji="1" lang="en-US" altLang="ja-JP" sz="2400" dirty="0" smtClean="0"/>
              <a:t>2TB SSD</a:t>
            </a:r>
            <a:r>
              <a:rPr kumimoji="1" lang="ja-JP" altLang="en-US" sz="2400" dirty="0" smtClean="0"/>
              <a:t>にセンサー</a:t>
            </a:r>
            <a:r>
              <a:rPr kumimoji="1" lang="en-US" altLang="ja-JP" sz="2400" dirty="0" smtClean="0"/>
              <a:t>4 chip</a:t>
            </a:r>
            <a:r>
              <a:rPr kumimoji="1" lang="ja-JP" altLang="en-US" sz="2400" dirty="0" smtClean="0"/>
              <a:t>のデータを保存</a:t>
            </a:r>
            <a:endParaRPr kumimoji="1" lang="en-US" altLang="ja-JP" sz="2400" dirty="0" smtClean="0"/>
          </a:p>
          <a:p>
            <a:pPr lvl="1"/>
            <a:r>
              <a:rPr lang="ja-JP" altLang="en-US" sz="2000" dirty="0" smtClean="0"/>
              <a:t>１台の</a:t>
            </a:r>
            <a:r>
              <a:rPr lang="en-US" altLang="ja-JP" sz="2000" dirty="0" smtClean="0"/>
              <a:t>PC</a:t>
            </a:r>
            <a:r>
              <a:rPr lang="ja-JP" altLang="en-US" sz="2000" dirty="0" smtClean="0"/>
              <a:t>にさせる</a:t>
            </a:r>
            <a:r>
              <a:rPr lang="en-US" altLang="ja-JP" sz="2000" dirty="0" smtClean="0"/>
              <a:t>DIO</a:t>
            </a:r>
            <a:r>
              <a:rPr lang="ja-JP" altLang="en-US" sz="2000" dirty="0" smtClean="0"/>
              <a:t>ボード数の制限</a:t>
            </a:r>
            <a:endParaRPr lang="en-US" altLang="ja-JP" sz="2000" dirty="0" smtClean="0"/>
          </a:p>
          <a:p>
            <a:r>
              <a:rPr lang="ja-JP" altLang="en-US" sz="2400" dirty="0" smtClean="0"/>
              <a:t>１台の</a:t>
            </a:r>
            <a:r>
              <a:rPr lang="en-US" altLang="ja-JP" sz="2400" dirty="0" smtClean="0"/>
              <a:t>SSD</a:t>
            </a:r>
            <a:r>
              <a:rPr lang="ja-JP" altLang="en-US" sz="2400" dirty="0" smtClean="0"/>
              <a:t>に</a:t>
            </a:r>
            <a:r>
              <a:rPr lang="ja-JP" altLang="en-US" sz="2400" u="sng" dirty="0" smtClean="0">
                <a:solidFill>
                  <a:srgbClr val="FFF8CC"/>
                </a:solidFill>
              </a:rPr>
              <a:t>１晩で</a:t>
            </a:r>
            <a:r>
              <a:rPr lang="en-US" altLang="ja-JP" sz="2400" u="sng" dirty="0" smtClean="0">
                <a:solidFill>
                  <a:srgbClr val="FFF8CC"/>
                </a:solidFill>
              </a:rPr>
              <a:t>1.3 TB</a:t>
            </a:r>
            <a:r>
              <a:rPr lang="ja-JP" altLang="en-US" sz="2400" dirty="0" smtClean="0"/>
              <a:t>蓄積</a:t>
            </a:r>
            <a:endParaRPr lang="en-US" altLang="ja-JP" sz="2400" dirty="0" smtClean="0"/>
          </a:p>
          <a:p>
            <a:r>
              <a:rPr kumimoji="1" lang="ja-JP" altLang="en-US" sz="2400" dirty="0" smtClean="0"/>
              <a:t>日中にできるだけ早くサーバに転送</a:t>
            </a:r>
            <a:endParaRPr kumimoji="1" lang="en-US" altLang="ja-JP" sz="2400" dirty="0" smtClean="0"/>
          </a:p>
          <a:p>
            <a:endParaRPr kumimoji="1" lang="ja-JP" altLang="en-US" dirty="0"/>
          </a:p>
        </p:txBody>
      </p:sp>
      <p:sp>
        <p:nvSpPr>
          <p:cNvPr id="215" name="テキスト ボックス 214"/>
          <p:cNvSpPr txBox="1"/>
          <p:nvPr/>
        </p:nvSpPr>
        <p:spPr>
          <a:xfrm>
            <a:off x="7930679" y="6109809"/>
            <a:ext cx="934721" cy="461665"/>
          </a:xfrm>
          <a:prstGeom prst="rect">
            <a:avLst/>
          </a:prstGeom>
          <a:noFill/>
        </p:spPr>
        <p:txBody>
          <a:bodyPr wrap="none" rtlCol="0">
            <a:spAutoFit/>
          </a:bodyPr>
          <a:lstStyle/>
          <a:p>
            <a:r>
              <a:rPr kumimoji="1" lang="en-US" altLang="ja-JP" sz="2400" dirty="0" smtClean="0"/>
              <a:t>× 5</a:t>
            </a:r>
            <a:r>
              <a:rPr kumimoji="1" lang="ja-JP" altLang="en-US" sz="2400" dirty="0" smtClean="0"/>
              <a:t>台</a:t>
            </a:r>
            <a:endParaRPr kumimoji="1" lang="ja-JP" altLang="en-US" sz="2400" dirty="0"/>
          </a:p>
        </p:txBody>
      </p:sp>
      <p:sp>
        <p:nvSpPr>
          <p:cNvPr id="72" name="直方体 71"/>
          <p:cNvSpPr/>
          <p:nvPr/>
        </p:nvSpPr>
        <p:spPr>
          <a:xfrm>
            <a:off x="1460786" y="961509"/>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3" name="直方体 72"/>
          <p:cNvSpPr/>
          <p:nvPr/>
        </p:nvSpPr>
        <p:spPr>
          <a:xfrm>
            <a:off x="1460786" y="758906"/>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4" name="直方体 73"/>
          <p:cNvSpPr/>
          <p:nvPr/>
        </p:nvSpPr>
        <p:spPr>
          <a:xfrm>
            <a:off x="1460786" y="562430"/>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5" name="直方体 74"/>
          <p:cNvSpPr/>
          <p:nvPr/>
        </p:nvSpPr>
        <p:spPr>
          <a:xfrm>
            <a:off x="1460786" y="351370"/>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6" name="直方体 75"/>
          <p:cNvSpPr/>
          <p:nvPr/>
        </p:nvSpPr>
        <p:spPr>
          <a:xfrm>
            <a:off x="1460786" y="147219"/>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Tree>
    <p:extLst>
      <p:ext uri="{BB962C8B-B14F-4D97-AF65-F5344CB8AC3E}">
        <p14:creationId xmlns:p14="http://schemas.microsoft.com/office/powerpoint/2010/main" val="4044805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データ取得部のベースデザイン</a:t>
            </a:r>
            <a:endParaRPr kumimoji="1" lang="ja-JP" altLang="en-US" dirty="0"/>
          </a:p>
        </p:txBody>
      </p:sp>
      <p:sp>
        <p:nvSpPr>
          <p:cNvPr id="41" name="コンテンツ プレースホルダー 2"/>
          <p:cNvSpPr>
            <a:spLocks noGrp="1"/>
          </p:cNvSpPr>
          <p:nvPr>
            <p:ph idx="1"/>
          </p:nvPr>
        </p:nvSpPr>
        <p:spPr>
          <a:xfrm>
            <a:off x="195826" y="4752641"/>
            <a:ext cx="8229600" cy="1761158"/>
          </a:xfrm>
        </p:spPr>
        <p:txBody>
          <a:bodyPr>
            <a:normAutofit/>
          </a:bodyPr>
          <a:lstStyle/>
          <a:p>
            <a:pPr marL="0" indent="0">
              <a:buNone/>
            </a:pPr>
            <a:r>
              <a:rPr kumimoji="1" lang="en-US" altLang="ja-JP" sz="2400" dirty="0" smtClean="0"/>
              <a:t>①</a:t>
            </a:r>
            <a:r>
              <a:rPr kumimoji="1" lang="ja-JP" altLang="en-US" sz="2400" dirty="0" smtClean="0"/>
              <a:t>観測用</a:t>
            </a:r>
            <a:r>
              <a:rPr lang="en-US" altLang="ja-JP" sz="2400" dirty="0" smtClean="0"/>
              <a:t>PC</a:t>
            </a:r>
            <a:r>
              <a:rPr lang="ja-JP" altLang="en-US" sz="2400" dirty="0" smtClean="0"/>
              <a:t>　</a:t>
            </a:r>
            <a:r>
              <a:rPr lang="en-US" altLang="ja-JP" sz="2400" dirty="0" smtClean="0"/>
              <a:t> 5</a:t>
            </a:r>
            <a:r>
              <a:rPr lang="ja-JP" altLang="en-US" sz="2400" dirty="0" smtClean="0"/>
              <a:t>台（</a:t>
            </a:r>
            <a:r>
              <a:rPr lang="en-US" altLang="ja-JP" sz="2400" dirty="0" smtClean="0"/>
              <a:t>2TB SSD </a:t>
            </a:r>
            <a:r>
              <a:rPr lang="ja-JP" altLang="en-US" sz="2400" dirty="0" smtClean="0"/>
              <a:t>各</a:t>
            </a:r>
            <a:r>
              <a:rPr lang="en-US" altLang="ja-JP" sz="2400" dirty="0" smtClean="0"/>
              <a:t>4</a:t>
            </a:r>
            <a:r>
              <a:rPr lang="ja-JP" altLang="en-US" sz="2400" dirty="0" smtClean="0"/>
              <a:t>台搭載）</a:t>
            </a:r>
            <a:endParaRPr lang="en-US" altLang="ja-JP" sz="2400" dirty="0" smtClean="0"/>
          </a:p>
          <a:p>
            <a:pPr marL="0" indent="0">
              <a:buNone/>
            </a:pPr>
            <a:r>
              <a:rPr kumimoji="1" lang="en-US" altLang="ja-JP" sz="2400" dirty="0" smtClean="0"/>
              <a:t>②</a:t>
            </a:r>
            <a:r>
              <a:rPr kumimoji="1" lang="ja-JP" altLang="en-US" sz="2400" dirty="0" smtClean="0"/>
              <a:t>１次サーバ　</a:t>
            </a:r>
            <a:r>
              <a:rPr kumimoji="1" lang="en-US" altLang="ja-JP" sz="2400" dirty="0" smtClean="0"/>
              <a:t>5</a:t>
            </a:r>
            <a:r>
              <a:rPr kumimoji="1" lang="ja-JP" altLang="en-US" sz="2400" dirty="0" smtClean="0"/>
              <a:t>台（</a:t>
            </a:r>
            <a:r>
              <a:rPr lang="en-US" altLang="ja-JP" sz="2400" dirty="0" smtClean="0"/>
              <a:t>4</a:t>
            </a:r>
            <a:r>
              <a:rPr kumimoji="1" lang="en-US" altLang="ja-JP" sz="2400" dirty="0" smtClean="0"/>
              <a:t>TB HDD </a:t>
            </a:r>
            <a:r>
              <a:rPr kumimoji="1" lang="ja-JP" altLang="en-US" sz="2400" dirty="0" smtClean="0"/>
              <a:t>各</a:t>
            </a:r>
            <a:r>
              <a:rPr lang="en-US" altLang="ja-JP" sz="2400" dirty="0" smtClean="0"/>
              <a:t>15</a:t>
            </a:r>
            <a:r>
              <a:rPr lang="ja-JP" altLang="en-US" sz="2400" dirty="0" smtClean="0"/>
              <a:t>台搭載</a:t>
            </a:r>
            <a:r>
              <a:rPr kumimoji="1" lang="ja-JP" altLang="en-US" sz="2400" dirty="0" smtClean="0"/>
              <a:t>）</a:t>
            </a:r>
            <a:endParaRPr kumimoji="1" lang="en-US" altLang="ja-JP" sz="2400" dirty="0" smtClean="0"/>
          </a:p>
          <a:p>
            <a:pPr marL="0" indent="0">
              <a:buNone/>
            </a:pPr>
            <a:r>
              <a:rPr lang="en-US" altLang="ja-JP" sz="2400" dirty="0" smtClean="0"/>
              <a:t>③</a:t>
            </a:r>
            <a:r>
              <a:rPr lang="ja-JP" altLang="en-US" sz="2400" dirty="0" smtClean="0"/>
              <a:t>２次サーバ　</a:t>
            </a:r>
            <a:r>
              <a:rPr lang="en-US" altLang="ja-JP" sz="2400" dirty="0" smtClean="0"/>
              <a:t>5</a:t>
            </a:r>
            <a:r>
              <a:rPr lang="ja-JP" altLang="en-US" sz="2400" dirty="0" smtClean="0"/>
              <a:t>台（</a:t>
            </a:r>
            <a:r>
              <a:rPr lang="en-US" altLang="ja-JP" sz="2400" dirty="0" smtClean="0"/>
              <a:t>4TB HDD </a:t>
            </a:r>
            <a:r>
              <a:rPr lang="ja-JP" altLang="en-US" sz="2400" dirty="0" smtClean="0"/>
              <a:t>各</a:t>
            </a:r>
            <a:r>
              <a:rPr lang="en-US" altLang="ja-JP" sz="2400" dirty="0" smtClean="0"/>
              <a:t>15</a:t>
            </a:r>
            <a:r>
              <a:rPr lang="ja-JP" altLang="en-US" sz="2400" dirty="0" smtClean="0"/>
              <a:t>台搭載）</a:t>
            </a:r>
            <a:endParaRPr kumimoji="1" lang="ja-JP" altLang="en-US" sz="2400" dirty="0"/>
          </a:p>
        </p:txBody>
      </p:sp>
      <p:sp>
        <p:nvSpPr>
          <p:cNvPr id="42" name="角丸四角形吹き出し 41"/>
          <p:cNvSpPr/>
          <p:nvPr/>
        </p:nvSpPr>
        <p:spPr>
          <a:xfrm>
            <a:off x="637064" y="3934333"/>
            <a:ext cx="2615904" cy="692695"/>
          </a:xfrm>
          <a:prstGeom prst="wedgeRoundRectCallout">
            <a:avLst>
              <a:gd name="adj1" fmla="val 25026"/>
              <a:gd name="adj2" fmla="val -102124"/>
              <a:gd name="adj3" fmla="val 16667"/>
            </a:avLst>
          </a:prstGeom>
          <a:solidFill>
            <a:schemeClr val="tx1"/>
          </a:solidFill>
          <a:ln w="57150" cmpd="sng">
            <a:solidFill>
              <a:srgbClr val="7820FF"/>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solidFill>
                  <a:schemeClr val="bg1"/>
                </a:solidFill>
              </a:rPr>
              <a:t>~5.2TB/night/PC</a:t>
            </a:r>
          </a:p>
          <a:p>
            <a:pPr algn="ctr"/>
            <a:r>
              <a:rPr kumimoji="1" lang="en-US" altLang="ja-JP" dirty="0" smtClean="0">
                <a:solidFill>
                  <a:schemeClr val="bg1"/>
                </a:solidFill>
              </a:rPr>
              <a:t>× 5</a:t>
            </a:r>
            <a:r>
              <a:rPr kumimoji="1" lang="ja-JP" altLang="en-US" dirty="0" smtClean="0">
                <a:solidFill>
                  <a:schemeClr val="bg1"/>
                </a:solidFill>
              </a:rPr>
              <a:t>台</a:t>
            </a:r>
            <a:r>
              <a:rPr kumimoji="1" lang="en-US" altLang="ja-JP" dirty="0" smtClean="0">
                <a:solidFill>
                  <a:schemeClr val="bg1"/>
                </a:solidFill>
              </a:rPr>
              <a:t> ⇒</a:t>
            </a:r>
            <a:r>
              <a:rPr kumimoji="1" lang="en-US" altLang="ja-JP" dirty="0">
                <a:solidFill>
                  <a:schemeClr val="bg1"/>
                </a:solidFill>
              </a:rPr>
              <a:t> </a:t>
            </a:r>
            <a:r>
              <a:rPr kumimoji="1" lang="en-US" altLang="ja-JP" dirty="0" smtClean="0">
                <a:solidFill>
                  <a:schemeClr val="bg1"/>
                </a:solidFill>
              </a:rPr>
              <a:t>~27 TB/night</a:t>
            </a:r>
            <a:endParaRPr kumimoji="1" lang="ja-JP" altLang="en-US" dirty="0">
              <a:solidFill>
                <a:schemeClr val="bg1"/>
              </a:solidFill>
            </a:endParaRPr>
          </a:p>
        </p:txBody>
      </p:sp>
      <p:grpSp>
        <p:nvGrpSpPr>
          <p:cNvPr id="76" name="図形グループ 75"/>
          <p:cNvGrpSpPr/>
          <p:nvPr/>
        </p:nvGrpSpPr>
        <p:grpSpPr>
          <a:xfrm>
            <a:off x="512128" y="1214666"/>
            <a:ext cx="8112711" cy="2427719"/>
            <a:chOff x="512128" y="1214666"/>
            <a:chExt cx="8112711" cy="2427719"/>
          </a:xfrm>
        </p:grpSpPr>
        <p:grpSp>
          <p:nvGrpSpPr>
            <p:cNvPr id="77" name="図形グループ 76"/>
            <p:cNvGrpSpPr/>
            <p:nvPr/>
          </p:nvGrpSpPr>
          <p:grpSpPr>
            <a:xfrm>
              <a:off x="512128" y="1645970"/>
              <a:ext cx="8112711" cy="1996415"/>
              <a:chOff x="858297" y="1926174"/>
              <a:chExt cx="7259719" cy="1771106"/>
            </a:xfrm>
            <a:effectLst/>
          </p:grpSpPr>
          <p:grpSp>
            <p:nvGrpSpPr>
              <p:cNvPr id="81" name="図形グループ 80"/>
              <p:cNvGrpSpPr/>
              <p:nvPr/>
            </p:nvGrpSpPr>
            <p:grpSpPr>
              <a:xfrm>
                <a:off x="858297" y="1926174"/>
                <a:ext cx="7259719" cy="1734025"/>
                <a:chOff x="858297" y="1926174"/>
                <a:chExt cx="7259719" cy="1734025"/>
              </a:xfrm>
            </p:grpSpPr>
            <p:grpSp>
              <p:nvGrpSpPr>
                <p:cNvPr id="85" name="図形グループ 84"/>
                <p:cNvGrpSpPr/>
                <p:nvPr/>
              </p:nvGrpSpPr>
              <p:grpSpPr>
                <a:xfrm>
                  <a:off x="858297" y="1926174"/>
                  <a:ext cx="7259719" cy="1734025"/>
                  <a:chOff x="858297" y="1926174"/>
                  <a:chExt cx="7259719" cy="1734025"/>
                </a:xfrm>
              </p:grpSpPr>
              <p:sp>
                <p:nvSpPr>
                  <p:cNvPr id="89" name="円/楕円 88"/>
                  <p:cNvSpPr/>
                  <p:nvPr/>
                </p:nvSpPr>
                <p:spPr>
                  <a:xfrm>
                    <a:off x="858297" y="2644649"/>
                    <a:ext cx="3005017" cy="10155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90" name="平行四辺形 89"/>
                  <p:cNvSpPr/>
                  <p:nvPr/>
                </p:nvSpPr>
                <p:spPr>
                  <a:xfrm>
                    <a:off x="3081961" y="3161742"/>
                    <a:ext cx="1023828" cy="429936"/>
                  </a:xfrm>
                  <a:prstGeom prst="parallelogram">
                    <a:avLst>
                      <a:gd name="adj" fmla="val 9733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grpSp>
                <p:nvGrpSpPr>
                  <p:cNvPr id="91" name="図形グループ 90"/>
                  <p:cNvGrpSpPr/>
                  <p:nvPr/>
                </p:nvGrpSpPr>
                <p:grpSpPr>
                  <a:xfrm>
                    <a:off x="1735803" y="2476258"/>
                    <a:ext cx="1263050" cy="812440"/>
                    <a:chOff x="1583614" y="2689926"/>
                    <a:chExt cx="1316260" cy="846666"/>
                  </a:xfrm>
                  <a:effectLst/>
                </p:grpSpPr>
                <p:sp>
                  <p:nvSpPr>
                    <p:cNvPr id="107" name="円柱 106"/>
                    <p:cNvSpPr/>
                    <p:nvPr/>
                  </p:nvSpPr>
                  <p:spPr>
                    <a:xfrm>
                      <a:off x="1798394" y="2689926"/>
                      <a:ext cx="1027356" cy="846666"/>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8" name="円/楕円 107"/>
                    <p:cNvSpPr/>
                    <p:nvPr/>
                  </p:nvSpPr>
                  <p:spPr>
                    <a:xfrm rot="19670516">
                      <a:off x="1583614" y="2697723"/>
                      <a:ext cx="1316260" cy="6464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grpSp>
                <p:nvGrpSpPr>
                  <p:cNvPr id="92" name="図形グループ 91"/>
                  <p:cNvGrpSpPr/>
                  <p:nvPr/>
                </p:nvGrpSpPr>
                <p:grpSpPr>
                  <a:xfrm rot="900000">
                    <a:off x="1110390" y="2115872"/>
                    <a:ext cx="1577750" cy="703905"/>
                    <a:chOff x="913962" y="3157605"/>
                    <a:chExt cx="1644218" cy="733559"/>
                  </a:xfrm>
                  <a:effectLst/>
                </p:grpSpPr>
                <p:sp>
                  <p:nvSpPr>
                    <p:cNvPr id="102" name="台形 101"/>
                    <p:cNvSpPr/>
                    <p:nvPr/>
                  </p:nvSpPr>
                  <p:spPr>
                    <a:xfrm rot="18000000">
                      <a:off x="1745616" y="3291423"/>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3" name="平行四辺形 102"/>
                    <p:cNvSpPr/>
                    <p:nvPr/>
                  </p:nvSpPr>
                  <p:spPr>
                    <a:xfrm>
                      <a:off x="2095500" y="3481917"/>
                      <a:ext cx="462680" cy="409247"/>
                    </a:xfrm>
                    <a:prstGeom prst="parallelogram">
                      <a:avLst>
                        <a:gd name="adj" fmla="val 5473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a:p>
                  </p:txBody>
                </p:sp>
                <p:sp>
                  <p:nvSpPr>
                    <p:cNvPr id="104" name="円柱 103"/>
                    <p:cNvSpPr/>
                    <p:nvPr/>
                  </p:nvSpPr>
                  <p:spPr>
                    <a:xfrm rot="16687793">
                      <a:off x="1347878" y="2723689"/>
                      <a:ext cx="529167" cy="139700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5" name="台形 104"/>
                    <p:cNvSpPr/>
                    <p:nvPr/>
                  </p:nvSpPr>
                  <p:spPr>
                    <a:xfrm rot="18000000">
                      <a:off x="1968501" y="3291422"/>
                      <a:ext cx="486833" cy="518584"/>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106" name="円/楕円 105"/>
                    <p:cNvSpPr/>
                    <p:nvPr/>
                  </p:nvSpPr>
                  <p:spPr>
                    <a:xfrm>
                      <a:off x="1883835" y="3302002"/>
                      <a:ext cx="317500" cy="3175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grpSp>
              <p:sp>
                <p:nvSpPr>
                  <p:cNvPr id="93" name="直方体 92"/>
                  <p:cNvSpPr/>
                  <p:nvPr/>
                </p:nvSpPr>
                <p:spPr>
                  <a:xfrm>
                    <a:off x="6014995" y="1926174"/>
                    <a:ext cx="2103021" cy="1665504"/>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sp>
                <p:nvSpPr>
                  <p:cNvPr id="94" name="直方体 93"/>
                  <p:cNvSpPr/>
                  <p:nvPr/>
                </p:nvSpPr>
                <p:spPr>
                  <a:xfrm>
                    <a:off x="2603574" y="2951509"/>
                    <a:ext cx="324151" cy="430927"/>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000" dirty="0"/>
                  </a:p>
                </p:txBody>
              </p:sp>
              <p:sp>
                <p:nvSpPr>
                  <p:cNvPr id="95" name="直方体 94"/>
                  <p:cNvSpPr/>
                  <p:nvPr/>
                </p:nvSpPr>
                <p:spPr>
                  <a:xfrm>
                    <a:off x="3489820" y="2961664"/>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sp>
                <p:nvSpPr>
                  <p:cNvPr id="96" name="直方体 95"/>
                  <p:cNvSpPr/>
                  <p:nvPr/>
                </p:nvSpPr>
                <p:spPr>
                  <a:xfrm>
                    <a:off x="6428522" y="2951509"/>
                    <a:ext cx="395240" cy="430927"/>
                  </a:xfrm>
                  <a:prstGeom prst="cub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000" dirty="0"/>
                  </a:p>
                </p:txBody>
              </p:sp>
              <p:cxnSp>
                <p:nvCxnSpPr>
                  <p:cNvPr id="97" name="直線コネクタ 96"/>
                  <p:cNvCxnSpPr/>
                  <p:nvPr/>
                </p:nvCxnSpPr>
                <p:spPr>
                  <a:xfrm>
                    <a:off x="3885060" y="3288698"/>
                    <a:ext cx="687855"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5060379" y="3288698"/>
                    <a:ext cx="1368144"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a:off x="4379111" y="3288698"/>
                    <a:ext cx="802279" cy="0"/>
                  </a:xfrm>
                  <a:prstGeom prst="line">
                    <a:avLst/>
                  </a:prstGeom>
                  <a:ln w="38100" cap="flat" cmpd="sng">
                    <a:solidFill>
                      <a:srgbClr val="FF5579"/>
                    </a:solidFill>
                    <a:prstDash val="sysDot"/>
                  </a:ln>
                  <a:effectLst/>
                </p:spPr>
                <p:style>
                  <a:lnRef idx="2">
                    <a:schemeClr val="accent1"/>
                  </a:lnRef>
                  <a:fillRef idx="0">
                    <a:schemeClr val="accent1"/>
                  </a:fillRef>
                  <a:effectRef idx="1">
                    <a:schemeClr val="accent1"/>
                  </a:effectRef>
                  <a:fontRef idx="minor">
                    <a:schemeClr val="tx1"/>
                  </a:fontRef>
                </p:style>
              </p:cxnSp>
              <p:sp>
                <p:nvSpPr>
                  <p:cNvPr id="100" name="直方体 99"/>
                  <p:cNvSpPr/>
                  <p:nvPr/>
                </p:nvSpPr>
                <p:spPr>
                  <a:xfrm>
                    <a:off x="3081960" y="2476258"/>
                    <a:ext cx="1023829" cy="1094189"/>
                  </a:xfrm>
                  <a:prstGeom prst="cube">
                    <a:avLst>
                      <a:gd name="adj" fmla="val 41824"/>
                    </a:avLst>
                  </a:prstGeom>
                  <a:noFill/>
                  <a:ln w="28575" cmpd="sng">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2000" dirty="0"/>
                  </a:p>
                </p:txBody>
              </p:sp>
              <p:cxnSp>
                <p:nvCxnSpPr>
                  <p:cNvPr id="101" name="直線コネクタ 100"/>
                  <p:cNvCxnSpPr/>
                  <p:nvPr/>
                </p:nvCxnSpPr>
                <p:spPr>
                  <a:xfrm>
                    <a:off x="2928918" y="3282979"/>
                    <a:ext cx="556073"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cxnSp>
              <p:nvCxnSpPr>
                <p:cNvPr id="86" name="直線コネクタ 85"/>
                <p:cNvCxnSpPr/>
                <p:nvPr/>
              </p:nvCxnSpPr>
              <p:spPr>
                <a:xfrm>
                  <a:off x="1698903" y="2495789"/>
                  <a:ext cx="231556" cy="9565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a:off x="1923909" y="2591444"/>
                  <a:ext cx="0" cy="691535"/>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1899036" y="3282979"/>
                  <a:ext cx="696398" cy="0"/>
                </a:xfrm>
                <a:prstGeom prst="line">
                  <a:avLst/>
                </a:prstGeom>
                <a:ln w="38100" cmpd="sng">
                  <a:solidFill>
                    <a:srgbClr val="FF5579"/>
                  </a:solidFill>
                </a:ln>
                <a:effectLst/>
              </p:spPr>
              <p:style>
                <a:lnRef idx="2">
                  <a:schemeClr val="accent1"/>
                </a:lnRef>
                <a:fillRef idx="0">
                  <a:schemeClr val="accent1"/>
                </a:fillRef>
                <a:effectRef idx="1">
                  <a:schemeClr val="accent1"/>
                </a:effectRef>
                <a:fontRef idx="minor">
                  <a:schemeClr val="tx1"/>
                </a:fontRef>
              </p:style>
            </p:cxnSp>
          </p:grpSp>
          <p:sp>
            <p:nvSpPr>
              <p:cNvPr id="82" name="テキスト ボックス 81"/>
              <p:cNvSpPr txBox="1"/>
              <p:nvPr/>
            </p:nvSpPr>
            <p:spPr>
              <a:xfrm>
                <a:off x="2550303" y="3358726"/>
                <a:ext cx="389850" cy="338554"/>
              </a:xfrm>
              <a:prstGeom prst="rect">
                <a:avLst/>
              </a:prstGeom>
              <a:noFill/>
              <a:effectLst/>
            </p:spPr>
            <p:txBody>
              <a:bodyPr wrap="none" rtlCol="0">
                <a:spAutoFit/>
              </a:bodyPr>
              <a:lstStyle/>
              <a:p>
                <a:r>
                  <a:rPr kumimoji="1" lang="en-US" altLang="ja-JP" sz="1600" dirty="0" smtClean="0">
                    <a:solidFill>
                      <a:srgbClr val="F9FFEE"/>
                    </a:solidFill>
                  </a:rPr>
                  <a:t>①</a:t>
                </a:r>
                <a:endParaRPr kumimoji="1" lang="ja-JP" altLang="en-US" sz="1600" dirty="0">
                  <a:solidFill>
                    <a:srgbClr val="F9FFEE"/>
                  </a:solidFill>
                </a:endParaRPr>
              </a:p>
            </p:txBody>
          </p:sp>
          <p:sp>
            <p:nvSpPr>
              <p:cNvPr id="83" name="テキスト ボックス 82"/>
              <p:cNvSpPr txBox="1"/>
              <p:nvPr/>
            </p:nvSpPr>
            <p:spPr>
              <a:xfrm>
                <a:off x="3738437" y="2675794"/>
                <a:ext cx="389850" cy="338554"/>
              </a:xfrm>
              <a:prstGeom prst="rect">
                <a:avLst/>
              </a:prstGeom>
              <a:noFill/>
              <a:effectLst/>
            </p:spPr>
            <p:txBody>
              <a:bodyPr wrap="none" rtlCol="0">
                <a:spAutoFit/>
              </a:bodyPr>
              <a:lstStyle/>
              <a:p>
                <a:r>
                  <a:rPr kumimoji="1" lang="en-US" altLang="ja-JP" sz="1600" dirty="0" smtClean="0">
                    <a:solidFill>
                      <a:srgbClr val="F9FFEE"/>
                    </a:solidFill>
                  </a:rPr>
                  <a:t>②</a:t>
                </a:r>
                <a:endParaRPr kumimoji="1" lang="ja-JP" altLang="en-US" sz="1600" dirty="0">
                  <a:solidFill>
                    <a:srgbClr val="F9FFEE"/>
                  </a:solidFill>
                </a:endParaRPr>
              </a:p>
            </p:txBody>
          </p:sp>
          <p:sp>
            <p:nvSpPr>
              <p:cNvPr id="84" name="テキスト ボックス 83"/>
              <p:cNvSpPr txBox="1"/>
              <p:nvPr/>
            </p:nvSpPr>
            <p:spPr>
              <a:xfrm>
                <a:off x="6696022" y="3272917"/>
                <a:ext cx="389850" cy="338554"/>
              </a:xfrm>
              <a:prstGeom prst="rect">
                <a:avLst/>
              </a:prstGeom>
              <a:noFill/>
              <a:effectLst/>
            </p:spPr>
            <p:txBody>
              <a:bodyPr wrap="none" rtlCol="0">
                <a:spAutoFit/>
              </a:bodyPr>
              <a:lstStyle/>
              <a:p>
                <a:r>
                  <a:rPr kumimoji="1" lang="en-US" altLang="ja-JP" sz="1600" dirty="0" smtClean="0">
                    <a:solidFill>
                      <a:srgbClr val="F9FFEE"/>
                    </a:solidFill>
                  </a:rPr>
                  <a:t>③</a:t>
                </a:r>
                <a:endParaRPr kumimoji="1" lang="ja-JP" altLang="en-US" sz="1600" dirty="0">
                  <a:solidFill>
                    <a:srgbClr val="F9FFEE"/>
                  </a:solidFill>
                </a:endParaRPr>
              </a:p>
            </p:txBody>
          </p:sp>
        </p:grpSp>
        <p:sp>
          <p:nvSpPr>
            <p:cNvPr id="78" name="テキスト ボックス 77"/>
            <p:cNvSpPr txBox="1"/>
            <p:nvPr/>
          </p:nvSpPr>
          <p:spPr>
            <a:xfrm>
              <a:off x="1623724" y="1399332"/>
              <a:ext cx="877163" cy="369332"/>
            </a:xfrm>
            <a:prstGeom prst="rect">
              <a:avLst/>
            </a:prstGeom>
            <a:noFill/>
            <a:ln w="38100" cmpd="sng">
              <a:noFill/>
            </a:ln>
          </p:spPr>
          <p:txBody>
            <a:bodyPr wrap="none" rtlCol="0">
              <a:spAutoFit/>
            </a:bodyPr>
            <a:lstStyle/>
            <a:p>
              <a:r>
                <a:rPr kumimoji="1" lang="ja-JP" altLang="en-US" dirty="0" smtClean="0"/>
                <a:t>ドーム</a:t>
              </a:r>
              <a:endParaRPr kumimoji="1" lang="ja-JP" altLang="en-US" dirty="0"/>
            </a:p>
          </p:txBody>
        </p:sp>
        <p:sp>
          <p:nvSpPr>
            <p:cNvPr id="79" name="テキスト ボックス 78"/>
            <p:cNvSpPr txBox="1"/>
            <p:nvPr/>
          </p:nvSpPr>
          <p:spPr>
            <a:xfrm>
              <a:off x="6478951" y="1214666"/>
              <a:ext cx="646331" cy="369332"/>
            </a:xfrm>
            <a:prstGeom prst="rect">
              <a:avLst/>
            </a:prstGeom>
            <a:noFill/>
            <a:ln w="38100" cmpd="sng">
              <a:noFill/>
            </a:ln>
          </p:spPr>
          <p:txBody>
            <a:bodyPr wrap="none" rtlCol="0">
              <a:spAutoFit/>
            </a:bodyPr>
            <a:lstStyle/>
            <a:p>
              <a:r>
                <a:rPr kumimoji="1" lang="ja-JP" altLang="en-US" dirty="0" smtClean="0"/>
                <a:t>本館</a:t>
              </a:r>
              <a:endParaRPr kumimoji="1" lang="ja-JP" altLang="en-US" dirty="0"/>
            </a:p>
          </p:txBody>
        </p:sp>
        <p:sp>
          <p:nvSpPr>
            <p:cNvPr id="80" name="テキスト ボックス 79"/>
            <p:cNvSpPr txBox="1"/>
            <p:nvPr/>
          </p:nvSpPr>
          <p:spPr>
            <a:xfrm>
              <a:off x="3315342" y="1832804"/>
              <a:ext cx="877163" cy="369332"/>
            </a:xfrm>
            <a:prstGeom prst="rect">
              <a:avLst/>
            </a:prstGeom>
            <a:noFill/>
            <a:ln w="38100" cmpd="sng">
              <a:noFill/>
            </a:ln>
          </p:spPr>
          <p:txBody>
            <a:bodyPr wrap="none" rtlCol="0">
              <a:spAutoFit/>
            </a:bodyPr>
            <a:lstStyle/>
            <a:p>
              <a:r>
                <a:rPr kumimoji="1" lang="ja-JP" altLang="en-US" dirty="0" smtClean="0"/>
                <a:t>制御室</a:t>
              </a:r>
              <a:endParaRPr kumimoji="1" lang="ja-JP" altLang="en-US" dirty="0"/>
            </a:p>
          </p:txBody>
        </p:sp>
      </p:grpSp>
      <p:sp>
        <p:nvSpPr>
          <p:cNvPr id="38" name="角丸四角形 37"/>
          <p:cNvSpPr/>
          <p:nvPr/>
        </p:nvSpPr>
        <p:spPr>
          <a:xfrm>
            <a:off x="2190690" y="2570230"/>
            <a:ext cx="1924080" cy="1030357"/>
          </a:xfrm>
          <a:prstGeom prst="roundRect">
            <a:avLst/>
          </a:prstGeom>
          <a:noFill/>
          <a:ln w="57150" cmpd="sng">
            <a:solidFill>
              <a:srgbClr val="FF2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67196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観測用</a:t>
            </a:r>
            <a:r>
              <a:rPr kumimoji="1" lang="en-US" altLang="ja-JP" dirty="0" smtClean="0"/>
              <a:t>PC〜</a:t>
            </a:r>
            <a:r>
              <a:rPr kumimoji="1" lang="ja-JP" altLang="en-US" dirty="0" smtClean="0"/>
              <a:t>１次サーバ</a:t>
            </a:r>
            <a:endParaRPr kumimoji="1" lang="ja-JP" altLang="en-US" dirty="0"/>
          </a:p>
        </p:txBody>
      </p:sp>
      <p:sp>
        <p:nvSpPr>
          <p:cNvPr id="3" name="コンテンツ プレースホルダー 2"/>
          <p:cNvSpPr>
            <a:spLocks noGrp="1"/>
          </p:cNvSpPr>
          <p:nvPr>
            <p:ph idx="1"/>
          </p:nvPr>
        </p:nvSpPr>
        <p:spPr>
          <a:xfrm>
            <a:off x="430690" y="4589899"/>
            <a:ext cx="8229600" cy="2060447"/>
          </a:xfrm>
        </p:spPr>
        <p:txBody>
          <a:bodyPr>
            <a:normAutofit fontScale="77500" lnSpcReduction="20000"/>
          </a:bodyPr>
          <a:lstStyle/>
          <a:p>
            <a:r>
              <a:rPr lang="ja-JP" altLang="en-US" dirty="0" smtClean="0"/>
              <a:t>数</a:t>
            </a:r>
            <a:r>
              <a:rPr kumimoji="1" lang="ja-JP" altLang="en-US" dirty="0" smtClean="0"/>
              <a:t>時間で転送</a:t>
            </a:r>
            <a:r>
              <a:rPr kumimoji="1" lang="ja-JP" altLang="en-US" dirty="0" smtClean="0"/>
              <a:t>可能</a:t>
            </a:r>
            <a:endParaRPr kumimoji="1" lang="en-US" altLang="ja-JP" dirty="0" smtClean="0"/>
          </a:p>
          <a:p>
            <a:r>
              <a:rPr lang="en-US" altLang="ja-JP" dirty="0"/>
              <a:t>~</a:t>
            </a:r>
            <a:r>
              <a:rPr kumimoji="1" lang="en-US" altLang="ja-JP" dirty="0" smtClean="0"/>
              <a:t>10</a:t>
            </a:r>
            <a:r>
              <a:rPr kumimoji="1" lang="ja-JP" altLang="en-US" dirty="0" smtClean="0"/>
              <a:t>日分の生データを１次サーバに保存</a:t>
            </a:r>
            <a:endParaRPr kumimoji="1" lang="en-US" altLang="ja-JP" dirty="0" smtClean="0"/>
          </a:p>
          <a:p>
            <a:r>
              <a:rPr kumimoji="1" lang="ja-JP" altLang="en-US" dirty="0" smtClean="0"/>
              <a:t>１次サーバ内で</a:t>
            </a:r>
            <a:r>
              <a:rPr kumimoji="1" lang="en-US" altLang="ja-JP" dirty="0" smtClean="0"/>
              <a:t>data reduction ⇒ 1/50</a:t>
            </a:r>
            <a:r>
              <a:rPr kumimoji="1" lang="ja-JP" altLang="en-US" dirty="0" smtClean="0">
                <a:solidFill>
                  <a:srgbClr val="FFBFD9"/>
                </a:solidFill>
              </a:rPr>
              <a:t>（検討中）</a:t>
            </a:r>
            <a:endParaRPr kumimoji="1" lang="en-US" altLang="ja-JP" dirty="0" smtClean="0">
              <a:solidFill>
                <a:srgbClr val="FFBFD9"/>
              </a:solidFill>
            </a:endParaRPr>
          </a:p>
          <a:p>
            <a:pPr lvl="1"/>
            <a:r>
              <a:rPr lang="en-US" altLang="ja-JP" dirty="0" smtClean="0"/>
              <a:t>100 frame co-add</a:t>
            </a:r>
          </a:p>
          <a:p>
            <a:pPr lvl="1"/>
            <a:r>
              <a:rPr kumimoji="1" lang="ja-JP" altLang="en-US" dirty="0" smtClean="0"/>
              <a:t>天体周りのトリミング</a:t>
            </a:r>
            <a:r>
              <a:rPr kumimoji="1" lang="en-US" altLang="ja-JP" dirty="0" smtClean="0"/>
              <a:t> 1/100</a:t>
            </a:r>
          </a:p>
        </p:txBody>
      </p:sp>
      <p:grpSp>
        <p:nvGrpSpPr>
          <p:cNvPr id="61" name="図形グループ 60"/>
          <p:cNvGrpSpPr/>
          <p:nvPr/>
        </p:nvGrpSpPr>
        <p:grpSpPr>
          <a:xfrm>
            <a:off x="3035186" y="1425486"/>
            <a:ext cx="6048946" cy="3161024"/>
            <a:chOff x="1480057" y="1631891"/>
            <a:chExt cx="6893270" cy="3602246"/>
          </a:xfrm>
        </p:grpSpPr>
        <p:cxnSp>
          <p:nvCxnSpPr>
            <p:cNvPr id="4" name="直線矢印コネクタ 3"/>
            <p:cNvCxnSpPr/>
            <p:nvPr/>
          </p:nvCxnSpPr>
          <p:spPr>
            <a:xfrm>
              <a:off x="4749922" y="2098341"/>
              <a:ext cx="814811"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sp>
          <p:nvSpPr>
            <p:cNvPr id="5" name="直方体 4"/>
            <p:cNvSpPr/>
            <p:nvPr/>
          </p:nvSpPr>
          <p:spPr>
            <a:xfrm>
              <a:off x="3095333" y="1672680"/>
              <a:ext cx="933276" cy="44079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38" name="テキスト ボックス 37"/>
            <p:cNvSpPr txBox="1"/>
            <p:nvPr/>
          </p:nvSpPr>
          <p:spPr>
            <a:xfrm>
              <a:off x="3287937" y="2152589"/>
              <a:ext cx="491031" cy="339045"/>
            </a:xfrm>
            <a:prstGeom prst="rect">
              <a:avLst/>
            </a:prstGeom>
            <a:noFill/>
          </p:spPr>
          <p:txBody>
            <a:bodyPr vert="eaVert" wrap="none" rtlCol="0">
              <a:spAutoFit/>
            </a:bodyPr>
            <a:lstStyle/>
            <a:p>
              <a:r>
                <a:rPr kumimoji="1" lang="ja-JP" altLang="en-US" sz="1600" dirty="0" smtClean="0"/>
                <a:t>＝</a:t>
              </a:r>
              <a:endParaRPr kumimoji="1" lang="ja-JP" altLang="en-US" sz="1600" dirty="0"/>
            </a:p>
          </p:txBody>
        </p:sp>
        <p:sp>
          <p:nvSpPr>
            <p:cNvPr id="40" name="テキスト ボックス 39"/>
            <p:cNvSpPr txBox="1"/>
            <p:nvPr/>
          </p:nvSpPr>
          <p:spPr>
            <a:xfrm>
              <a:off x="6396658" y="2154683"/>
              <a:ext cx="491031" cy="339045"/>
            </a:xfrm>
            <a:prstGeom prst="rect">
              <a:avLst/>
            </a:prstGeom>
            <a:noFill/>
          </p:spPr>
          <p:txBody>
            <a:bodyPr vert="eaVert" wrap="none" rtlCol="0">
              <a:spAutoFit/>
            </a:bodyPr>
            <a:lstStyle/>
            <a:p>
              <a:r>
                <a:rPr kumimoji="1" lang="ja-JP" altLang="en-US" sz="1600" dirty="0" smtClean="0"/>
                <a:t>＝</a:t>
              </a:r>
              <a:endParaRPr kumimoji="1" lang="ja-JP" altLang="en-US" sz="1600" dirty="0"/>
            </a:p>
          </p:txBody>
        </p:sp>
        <p:sp>
          <p:nvSpPr>
            <p:cNvPr id="42" name="角丸四角形 41"/>
            <p:cNvSpPr/>
            <p:nvPr/>
          </p:nvSpPr>
          <p:spPr>
            <a:xfrm>
              <a:off x="5157329" y="2517131"/>
              <a:ext cx="3014858" cy="2108050"/>
            </a:xfrm>
            <a:prstGeom prst="roundRect">
              <a:avLst>
                <a:gd name="adj" fmla="val 850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dirty="0"/>
            </a:p>
          </p:txBody>
        </p:sp>
        <p:sp>
          <p:nvSpPr>
            <p:cNvPr id="43" name="正方形/長方形 42"/>
            <p:cNvSpPr/>
            <p:nvPr/>
          </p:nvSpPr>
          <p:spPr>
            <a:xfrm>
              <a:off x="5393012" y="2698529"/>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4" name="正方形/長方形 43"/>
            <p:cNvSpPr/>
            <p:nvPr/>
          </p:nvSpPr>
          <p:spPr>
            <a:xfrm>
              <a:off x="5393012" y="3066545"/>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5" name="正方形/長方形 44"/>
            <p:cNvSpPr/>
            <p:nvPr/>
          </p:nvSpPr>
          <p:spPr>
            <a:xfrm>
              <a:off x="5388156" y="3443026"/>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6" name="正方形/長方形 45"/>
            <p:cNvSpPr/>
            <p:nvPr/>
          </p:nvSpPr>
          <p:spPr>
            <a:xfrm>
              <a:off x="5393012" y="3818264"/>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7" name="正方形/長方形 46"/>
            <p:cNvSpPr/>
            <p:nvPr/>
          </p:nvSpPr>
          <p:spPr>
            <a:xfrm>
              <a:off x="5393012" y="4184704"/>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8" name="正方形/長方形 47"/>
            <p:cNvSpPr/>
            <p:nvPr/>
          </p:nvSpPr>
          <p:spPr>
            <a:xfrm>
              <a:off x="6274372" y="2704334"/>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49" name="正方形/長方形 48"/>
            <p:cNvSpPr/>
            <p:nvPr/>
          </p:nvSpPr>
          <p:spPr>
            <a:xfrm>
              <a:off x="6274372" y="3072350"/>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0" name="正方形/長方形 49"/>
            <p:cNvSpPr/>
            <p:nvPr/>
          </p:nvSpPr>
          <p:spPr>
            <a:xfrm>
              <a:off x="6269516" y="3448829"/>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1" name="正方形/長方形 50"/>
            <p:cNvSpPr/>
            <p:nvPr/>
          </p:nvSpPr>
          <p:spPr>
            <a:xfrm>
              <a:off x="6274372" y="3824069"/>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2" name="正方形/長方形 51"/>
            <p:cNvSpPr/>
            <p:nvPr/>
          </p:nvSpPr>
          <p:spPr>
            <a:xfrm>
              <a:off x="6274372" y="4190508"/>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3" name="正方形/長方形 52"/>
            <p:cNvSpPr/>
            <p:nvPr/>
          </p:nvSpPr>
          <p:spPr>
            <a:xfrm>
              <a:off x="7156091" y="2698291"/>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4" name="正方形/長方形 53"/>
            <p:cNvSpPr/>
            <p:nvPr/>
          </p:nvSpPr>
          <p:spPr>
            <a:xfrm>
              <a:off x="7156091" y="3066307"/>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5" name="正方形/長方形 54"/>
            <p:cNvSpPr/>
            <p:nvPr/>
          </p:nvSpPr>
          <p:spPr>
            <a:xfrm>
              <a:off x="7151235" y="3442787"/>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6" name="正方形/長方形 55"/>
            <p:cNvSpPr/>
            <p:nvPr/>
          </p:nvSpPr>
          <p:spPr>
            <a:xfrm>
              <a:off x="7156091" y="3818024"/>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sp>
          <p:nvSpPr>
            <p:cNvPr id="57" name="正方形/長方形 56"/>
            <p:cNvSpPr/>
            <p:nvPr/>
          </p:nvSpPr>
          <p:spPr>
            <a:xfrm>
              <a:off x="7156091" y="4184466"/>
              <a:ext cx="734234" cy="2615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smtClean="0">
                  <a:solidFill>
                    <a:srgbClr val="48224C"/>
                  </a:solidFill>
                </a:rPr>
                <a:t>HDD</a:t>
              </a:r>
              <a:endParaRPr kumimoji="1" lang="ja-JP" altLang="en-US" sz="1100" dirty="0">
                <a:solidFill>
                  <a:srgbClr val="48224C"/>
                </a:solidFill>
              </a:endParaRPr>
            </a:p>
          </p:txBody>
        </p:sp>
        <p:cxnSp>
          <p:nvCxnSpPr>
            <p:cNvPr id="58" name="直線コネクタ 57"/>
            <p:cNvCxnSpPr/>
            <p:nvPr/>
          </p:nvCxnSpPr>
          <p:spPr>
            <a:xfrm>
              <a:off x="3932239" y="1893608"/>
              <a:ext cx="2365097" cy="1"/>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59" name="直線コネクタ 58"/>
            <p:cNvCxnSpPr/>
            <p:nvPr/>
          </p:nvCxnSpPr>
          <p:spPr>
            <a:xfrm>
              <a:off x="4137250" y="3574674"/>
              <a:ext cx="1020079" cy="0"/>
            </a:xfrm>
            <a:prstGeom prst="line">
              <a:avLst/>
            </a:prstGeom>
            <a:ln w="38100" cmpd="sng"/>
          </p:spPr>
          <p:style>
            <a:lnRef idx="1">
              <a:schemeClr val="accent6"/>
            </a:lnRef>
            <a:fillRef idx="0">
              <a:schemeClr val="accent6"/>
            </a:fillRef>
            <a:effectRef idx="0">
              <a:schemeClr val="accent6"/>
            </a:effectRef>
            <a:fontRef idx="minor">
              <a:schemeClr val="tx1"/>
            </a:fontRef>
          </p:style>
        </p:cxnSp>
        <p:grpSp>
          <p:nvGrpSpPr>
            <p:cNvPr id="72" name="図形グループ 71"/>
            <p:cNvGrpSpPr/>
            <p:nvPr/>
          </p:nvGrpSpPr>
          <p:grpSpPr>
            <a:xfrm>
              <a:off x="1480057" y="2506299"/>
              <a:ext cx="2657193" cy="1790967"/>
              <a:chOff x="1154626" y="2378019"/>
              <a:chExt cx="2508632" cy="1790967"/>
            </a:xfrm>
          </p:grpSpPr>
          <p:sp>
            <p:nvSpPr>
              <p:cNvPr id="7" name="角丸四角形 6"/>
              <p:cNvSpPr/>
              <p:nvPr/>
            </p:nvSpPr>
            <p:spPr>
              <a:xfrm>
                <a:off x="2542647" y="2378019"/>
                <a:ext cx="1120611" cy="1790967"/>
              </a:xfrm>
              <a:prstGeom prst="roundRect">
                <a:avLst>
                  <a:gd name="adj" fmla="val 973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600" dirty="0"/>
              </a:p>
            </p:txBody>
          </p:sp>
          <p:grpSp>
            <p:nvGrpSpPr>
              <p:cNvPr id="8" name="図形グループ 7"/>
              <p:cNvGrpSpPr/>
              <p:nvPr/>
            </p:nvGrpSpPr>
            <p:grpSpPr>
              <a:xfrm>
                <a:off x="1749511" y="2600399"/>
                <a:ext cx="1713728" cy="252168"/>
                <a:chOff x="6857728" y="3819640"/>
                <a:chExt cx="1713728" cy="419044"/>
              </a:xfrm>
            </p:grpSpPr>
            <p:sp>
              <p:nvSpPr>
                <p:cNvPr id="34" name="正方形/長方形 33"/>
                <p:cNvSpPr/>
                <p:nvPr/>
              </p:nvSpPr>
              <p:spPr>
                <a:xfrm>
                  <a:off x="7872713" y="3819640"/>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100" dirty="0" smtClean="0">
                      <a:solidFill>
                        <a:srgbClr val="48224C"/>
                      </a:solidFill>
                    </a:rPr>
                    <a:t>SSD</a:t>
                  </a:r>
                  <a:endParaRPr kumimoji="1" lang="ja-JP" altLang="en-US" sz="1100" dirty="0">
                    <a:solidFill>
                      <a:srgbClr val="48224C"/>
                    </a:solidFill>
                  </a:endParaRPr>
                </a:p>
              </p:txBody>
            </p:sp>
            <p:cxnSp>
              <p:nvCxnSpPr>
                <p:cNvPr id="36" name="直線矢印コネクタ 35"/>
                <p:cNvCxnSpPr/>
                <p:nvPr/>
              </p:nvCxnSpPr>
              <p:spPr>
                <a:xfrm>
                  <a:off x="7376311" y="4028396"/>
                  <a:ext cx="501373" cy="0"/>
                </a:xfrm>
                <a:prstGeom prst="straightConnector1">
                  <a:avLst/>
                </a:prstGeom>
                <a:ln w="38100" cmpd="sng">
                  <a:solidFill>
                    <a:srgbClr val="8582FF"/>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6857728" y="4028396"/>
                  <a:ext cx="518585" cy="0"/>
                </a:xfrm>
                <a:prstGeom prst="line">
                  <a:avLst/>
                </a:prstGeom>
                <a:ln w="38100" cmpd="sng">
                  <a:solidFill>
                    <a:srgbClr val="8582FF"/>
                  </a:solidFill>
                  <a:prstDash val="sysDash"/>
                </a:ln>
              </p:spPr>
              <p:style>
                <a:lnRef idx="2">
                  <a:schemeClr val="accent1"/>
                </a:lnRef>
                <a:fillRef idx="0">
                  <a:schemeClr val="accent1"/>
                </a:fillRef>
                <a:effectRef idx="1">
                  <a:schemeClr val="accent1"/>
                </a:effectRef>
                <a:fontRef idx="minor">
                  <a:schemeClr val="tx1"/>
                </a:fontRef>
              </p:style>
            </p:cxnSp>
          </p:grpSp>
          <p:grpSp>
            <p:nvGrpSpPr>
              <p:cNvPr id="9" name="図形グループ 8"/>
              <p:cNvGrpSpPr/>
              <p:nvPr/>
            </p:nvGrpSpPr>
            <p:grpSpPr>
              <a:xfrm>
                <a:off x="1750454" y="2961408"/>
                <a:ext cx="1713728" cy="252168"/>
                <a:chOff x="6857728" y="3819640"/>
                <a:chExt cx="1713728" cy="419044"/>
              </a:xfrm>
            </p:grpSpPr>
            <p:sp>
              <p:nvSpPr>
                <p:cNvPr id="29" name="正方形/長方形 28"/>
                <p:cNvSpPr/>
                <p:nvPr/>
              </p:nvSpPr>
              <p:spPr>
                <a:xfrm>
                  <a:off x="7872713" y="3819640"/>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100" dirty="0" smtClean="0">
                      <a:solidFill>
                        <a:srgbClr val="48224C"/>
                      </a:solidFill>
                    </a:rPr>
                    <a:t>SSD</a:t>
                  </a:r>
                  <a:endParaRPr kumimoji="1" lang="ja-JP" altLang="en-US" sz="1100" dirty="0">
                    <a:solidFill>
                      <a:srgbClr val="48224C"/>
                    </a:solidFill>
                  </a:endParaRPr>
                </a:p>
              </p:txBody>
            </p:sp>
            <p:cxnSp>
              <p:nvCxnSpPr>
                <p:cNvPr id="31" name="直線矢印コネクタ 30"/>
                <p:cNvCxnSpPr/>
                <p:nvPr/>
              </p:nvCxnSpPr>
              <p:spPr>
                <a:xfrm>
                  <a:off x="7376311" y="4028396"/>
                  <a:ext cx="501373" cy="0"/>
                </a:xfrm>
                <a:prstGeom prst="straightConnector1">
                  <a:avLst/>
                </a:prstGeom>
                <a:ln w="38100" cmpd="sng">
                  <a:solidFill>
                    <a:srgbClr val="8582FF"/>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H="1">
                  <a:off x="6857728" y="4028396"/>
                  <a:ext cx="518585" cy="0"/>
                </a:xfrm>
                <a:prstGeom prst="line">
                  <a:avLst/>
                </a:prstGeom>
                <a:ln w="38100" cmpd="sng">
                  <a:solidFill>
                    <a:srgbClr val="8582FF"/>
                  </a:solidFill>
                  <a:prstDash val="sysDash"/>
                </a:ln>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1751804" y="3332764"/>
                <a:ext cx="1713728" cy="252168"/>
                <a:chOff x="6857728" y="3819640"/>
                <a:chExt cx="1713728" cy="419044"/>
              </a:xfrm>
            </p:grpSpPr>
            <p:sp>
              <p:nvSpPr>
                <p:cNvPr id="24" name="正方形/長方形 23"/>
                <p:cNvSpPr/>
                <p:nvPr/>
              </p:nvSpPr>
              <p:spPr>
                <a:xfrm>
                  <a:off x="7872713" y="3819640"/>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100" dirty="0" smtClean="0">
                      <a:solidFill>
                        <a:srgbClr val="48224C"/>
                      </a:solidFill>
                    </a:rPr>
                    <a:t>SSD</a:t>
                  </a:r>
                  <a:endParaRPr kumimoji="1" lang="ja-JP" altLang="en-US" sz="1100" dirty="0">
                    <a:solidFill>
                      <a:srgbClr val="48224C"/>
                    </a:solidFill>
                  </a:endParaRPr>
                </a:p>
              </p:txBody>
            </p:sp>
            <p:cxnSp>
              <p:nvCxnSpPr>
                <p:cNvPr id="26" name="直線矢印コネクタ 25"/>
                <p:cNvCxnSpPr/>
                <p:nvPr/>
              </p:nvCxnSpPr>
              <p:spPr>
                <a:xfrm>
                  <a:off x="7376311" y="4028396"/>
                  <a:ext cx="501373" cy="0"/>
                </a:xfrm>
                <a:prstGeom prst="straightConnector1">
                  <a:avLst/>
                </a:prstGeom>
                <a:ln w="38100" cmpd="sng">
                  <a:solidFill>
                    <a:srgbClr val="8582FF"/>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H="1">
                  <a:off x="6857728" y="4028396"/>
                  <a:ext cx="518585" cy="0"/>
                </a:xfrm>
                <a:prstGeom prst="line">
                  <a:avLst/>
                </a:prstGeom>
                <a:ln w="38100" cmpd="sng">
                  <a:solidFill>
                    <a:srgbClr val="8582FF"/>
                  </a:solidFill>
                  <a:prstDash val="sysDash"/>
                </a:ln>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751804" y="3698005"/>
                <a:ext cx="1713728" cy="252168"/>
                <a:chOff x="6857728" y="3819640"/>
                <a:chExt cx="1713728" cy="419044"/>
              </a:xfrm>
            </p:grpSpPr>
            <p:sp>
              <p:nvSpPr>
                <p:cNvPr id="19" name="正方形/長方形 18"/>
                <p:cNvSpPr/>
                <p:nvPr/>
              </p:nvSpPr>
              <p:spPr>
                <a:xfrm>
                  <a:off x="7872713" y="3819640"/>
                  <a:ext cx="698743" cy="4190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100" dirty="0" smtClean="0">
                      <a:solidFill>
                        <a:srgbClr val="48224C"/>
                      </a:solidFill>
                    </a:rPr>
                    <a:t>SSD</a:t>
                  </a:r>
                  <a:endParaRPr kumimoji="1" lang="ja-JP" altLang="en-US" sz="1100" dirty="0">
                    <a:solidFill>
                      <a:srgbClr val="48224C"/>
                    </a:solidFill>
                  </a:endParaRPr>
                </a:p>
              </p:txBody>
            </p:sp>
            <p:cxnSp>
              <p:nvCxnSpPr>
                <p:cNvPr id="21" name="直線矢印コネクタ 20"/>
                <p:cNvCxnSpPr/>
                <p:nvPr/>
              </p:nvCxnSpPr>
              <p:spPr>
                <a:xfrm>
                  <a:off x="7376311" y="4028396"/>
                  <a:ext cx="501373" cy="0"/>
                </a:xfrm>
                <a:prstGeom prst="straightConnector1">
                  <a:avLst/>
                </a:prstGeom>
                <a:ln w="38100" cmpd="sng">
                  <a:solidFill>
                    <a:srgbClr val="8582FF"/>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H="1">
                  <a:off x="6857728" y="4028396"/>
                  <a:ext cx="518585" cy="0"/>
                </a:xfrm>
                <a:prstGeom prst="line">
                  <a:avLst/>
                </a:prstGeom>
                <a:ln w="38100" cmpd="sng">
                  <a:solidFill>
                    <a:srgbClr val="8582FF"/>
                  </a:solidFill>
                  <a:prstDash val="sysDash"/>
                </a:ln>
              </p:spPr>
              <p:style>
                <a:lnRef idx="2">
                  <a:schemeClr val="accent1"/>
                </a:lnRef>
                <a:fillRef idx="0">
                  <a:schemeClr val="accent1"/>
                </a:fillRef>
                <a:effectRef idx="1">
                  <a:schemeClr val="accent1"/>
                </a:effectRef>
                <a:fontRef idx="minor">
                  <a:schemeClr val="tx1"/>
                </a:fontRef>
              </p:style>
            </p:cxnSp>
          </p:grpSp>
          <p:sp>
            <p:nvSpPr>
              <p:cNvPr id="71" name="テキスト ボックス 70"/>
              <p:cNvSpPr txBox="1"/>
              <p:nvPr/>
            </p:nvSpPr>
            <p:spPr>
              <a:xfrm>
                <a:off x="1154626" y="3668717"/>
                <a:ext cx="198676" cy="385810"/>
              </a:xfrm>
              <a:prstGeom prst="rect">
                <a:avLst/>
              </a:prstGeom>
              <a:noFill/>
            </p:spPr>
            <p:txBody>
              <a:bodyPr wrap="none" rtlCol="0">
                <a:spAutoFit/>
              </a:bodyPr>
              <a:lstStyle/>
              <a:p>
                <a:endParaRPr kumimoji="1" lang="ja-JP" altLang="en-US" sz="1600" dirty="0"/>
              </a:p>
            </p:txBody>
          </p:sp>
        </p:grpSp>
        <p:sp>
          <p:nvSpPr>
            <p:cNvPr id="74" name="テキスト ボックス 73"/>
            <p:cNvSpPr txBox="1"/>
            <p:nvPr/>
          </p:nvSpPr>
          <p:spPr>
            <a:xfrm>
              <a:off x="5781619" y="4561041"/>
              <a:ext cx="1933071" cy="385810"/>
            </a:xfrm>
            <a:prstGeom prst="rect">
              <a:avLst/>
            </a:prstGeom>
            <a:solidFill>
              <a:schemeClr val="tx1"/>
            </a:solidFill>
            <a:ln w="38100" cmpd="sng">
              <a:solidFill>
                <a:srgbClr val="FF3C5E"/>
              </a:solidFill>
            </a:ln>
          </p:spPr>
          <p:txBody>
            <a:bodyPr wrap="none" rtlCol="0">
              <a:spAutoFit/>
            </a:bodyPr>
            <a:lstStyle/>
            <a:p>
              <a:pPr algn="ctr"/>
              <a:r>
                <a:rPr lang="en-US" altLang="ja-JP" sz="1600" dirty="0" smtClean="0">
                  <a:solidFill>
                    <a:srgbClr val="000000"/>
                  </a:solidFill>
                </a:rPr>
                <a:t>15 × 4 TB = 60TB</a:t>
              </a:r>
            </a:p>
          </p:txBody>
        </p:sp>
        <p:sp>
          <p:nvSpPr>
            <p:cNvPr id="60" name="テキスト ボックス 59"/>
            <p:cNvSpPr txBox="1"/>
            <p:nvPr/>
          </p:nvSpPr>
          <p:spPr>
            <a:xfrm>
              <a:off x="2471566" y="4490380"/>
              <a:ext cx="1786174" cy="350737"/>
            </a:xfrm>
            <a:prstGeom prst="rect">
              <a:avLst/>
            </a:prstGeom>
            <a:solidFill>
              <a:schemeClr val="tx1"/>
            </a:solidFill>
            <a:ln w="38100" cmpd="sng">
              <a:solidFill>
                <a:srgbClr val="FF3C5E"/>
              </a:solidFill>
            </a:ln>
          </p:spPr>
          <p:txBody>
            <a:bodyPr wrap="none" rtlCol="0">
              <a:spAutoFit/>
            </a:bodyPr>
            <a:lstStyle/>
            <a:p>
              <a:pPr algn="ctr"/>
              <a:r>
                <a:rPr lang="en-US" altLang="ja-JP" sz="1400" dirty="0" smtClean="0">
                  <a:solidFill>
                    <a:srgbClr val="000000"/>
                  </a:solidFill>
                </a:rPr>
                <a:t>~5.2TB/night/PC</a:t>
              </a:r>
            </a:p>
          </p:txBody>
        </p:sp>
        <p:sp>
          <p:nvSpPr>
            <p:cNvPr id="62" name="テキスト ボックス 61"/>
            <p:cNvSpPr txBox="1"/>
            <p:nvPr/>
          </p:nvSpPr>
          <p:spPr>
            <a:xfrm>
              <a:off x="7746383" y="4772472"/>
              <a:ext cx="626944" cy="461665"/>
            </a:xfrm>
            <a:prstGeom prst="rect">
              <a:avLst/>
            </a:prstGeom>
            <a:noFill/>
          </p:spPr>
          <p:txBody>
            <a:bodyPr wrap="none" rtlCol="0">
              <a:spAutoFit/>
            </a:bodyPr>
            <a:lstStyle/>
            <a:p>
              <a:r>
                <a:rPr kumimoji="1" lang="en-US" altLang="ja-JP" sz="2000" dirty="0" smtClean="0"/>
                <a:t>× 5</a:t>
              </a:r>
              <a:endParaRPr kumimoji="1" lang="ja-JP" altLang="en-US" sz="2000" dirty="0"/>
            </a:p>
          </p:txBody>
        </p:sp>
        <p:sp>
          <p:nvSpPr>
            <p:cNvPr id="39" name="直方体 38"/>
            <p:cNvSpPr/>
            <p:nvPr/>
          </p:nvSpPr>
          <p:spPr>
            <a:xfrm>
              <a:off x="6140880" y="1631891"/>
              <a:ext cx="976706" cy="481581"/>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grpSp>
      <p:sp>
        <p:nvSpPr>
          <p:cNvPr id="66" name="直方体 65"/>
          <p:cNvSpPr/>
          <p:nvPr/>
        </p:nvSpPr>
        <p:spPr>
          <a:xfrm>
            <a:off x="209452" y="3184819"/>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67" name="直方体 66"/>
          <p:cNvSpPr/>
          <p:nvPr/>
        </p:nvSpPr>
        <p:spPr>
          <a:xfrm>
            <a:off x="209452" y="2982216"/>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68" name="直方体 67"/>
          <p:cNvSpPr/>
          <p:nvPr/>
        </p:nvSpPr>
        <p:spPr>
          <a:xfrm>
            <a:off x="209452" y="2785740"/>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69" name="直方体 68"/>
          <p:cNvSpPr/>
          <p:nvPr/>
        </p:nvSpPr>
        <p:spPr>
          <a:xfrm>
            <a:off x="209452" y="2574680"/>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0" name="直方体 69"/>
          <p:cNvSpPr/>
          <p:nvPr/>
        </p:nvSpPr>
        <p:spPr>
          <a:xfrm>
            <a:off x="209452" y="2370529"/>
            <a:ext cx="818963" cy="386801"/>
          </a:xfrm>
          <a:prstGeom prst="cube">
            <a:avLst>
              <a:gd name="adj" fmla="val 502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73" name="直方体 72"/>
          <p:cNvSpPr/>
          <p:nvPr/>
        </p:nvSpPr>
        <p:spPr>
          <a:xfrm>
            <a:off x="2094882" y="3145467"/>
            <a:ext cx="857074" cy="422594"/>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cxnSp>
        <p:nvCxnSpPr>
          <p:cNvPr id="75" name="直線コネクタ 74"/>
          <p:cNvCxnSpPr/>
          <p:nvPr/>
        </p:nvCxnSpPr>
        <p:spPr>
          <a:xfrm>
            <a:off x="3242734" y="1457575"/>
            <a:ext cx="0" cy="2696989"/>
          </a:xfrm>
          <a:prstGeom prst="line">
            <a:avLst/>
          </a:prstGeom>
          <a:ln w="38100" cmpd="sng">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6" name="直方体 75"/>
          <p:cNvSpPr/>
          <p:nvPr/>
        </p:nvSpPr>
        <p:spPr>
          <a:xfrm>
            <a:off x="2094882" y="2909814"/>
            <a:ext cx="857074" cy="422594"/>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sp>
        <p:nvSpPr>
          <p:cNvPr id="77" name="直方体 76"/>
          <p:cNvSpPr/>
          <p:nvPr/>
        </p:nvSpPr>
        <p:spPr>
          <a:xfrm>
            <a:off x="2094882" y="2676867"/>
            <a:ext cx="857074" cy="422594"/>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sp>
        <p:nvSpPr>
          <p:cNvPr id="78" name="直方体 77"/>
          <p:cNvSpPr/>
          <p:nvPr/>
        </p:nvSpPr>
        <p:spPr>
          <a:xfrm>
            <a:off x="2094882" y="2440672"/>
            <a:ext cx="857074" cy="422594"/>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sp>
        <p:nvSpPr>
          <p:cNvPr id="79" name="直方体 78"/>
          <p:cNvSpPr/>
          <p:nvPr/>
        </p:nvSpPr>
        <p:spPr>
          <a:xfrm>
            <a:off x="2094882" y="2210963"/>
            <a:ext cx="857074" cy="422594"/>
          </a:xfrm>
          <a:prstGeom prst="cube">
            <a:avLst>
              <a:gd name="adj" fmla="val 442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200" dirty="0" smtClean="0"/>
              <a:t> </a:t>
            </a:r>
            <a:endParaRPr kumimoji="1" lang="ja-JP" altLang="en-US" sz="1200" dirty="0"/>
          </a:p>
        </p:txBody>
      </p:sp>
      <p:cxnSp>
        <p:nvCxnSpPr>
          <p:cNvPr id="81" name="直線コネクタ 80"/>
          <p:cNvCxnSpPr/>
          <p:nvPr/>
        </p:nvCxnSpPr>
        <p:spPr>
          <a:xfrm>
            <a:off x="915258" y="3383482"/>
            <a:ext cx="1178398" cy="0"/>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83" name="直線コネクタ 82"/>
          <p:cNvCxnSpPr/>
          <p:nvPr/>
        </p:nvCxnSpPr>
        <p:spPr>
          <a:xfrm>
            <a:off x="916484" y="3187204"/>
            <a:ext cx="1178398" cy="0"/>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84" name="直線コネクタ 83"/>
          <p:cNvCxnSpPr>
            <a:endCxn id="77" idx="2"/>
          </p:cNvCxnSpPr>
          <p:nvPr/>
        </p:nvCxnSpPr>
        <p:spPr>
          <a:xfrm flipV="1">
            <a:off x="915258" y="2981561"/>
            <a:ext cx="1179624" cy="21571"/>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85" name="直線コネクタ 84"/>
          <p:cNvCxnSpPr>
            <a:endCxn id="78" idx="2"/>
          </p:cNvCxnSpPr>
          <p:nvPr/>
        </p:nvCxnSpPr>
        <p:spPr>
          <a:xfrm flipV="1">
            <a:off x="915258" y="2745366"/>
            <a:ext cx="1179624" cy="40374"/>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86" name="直線コネクタ 85"/>
          <p:cNvCxnSpPr/>
          <p:nvPr/>
        </p:nvCxnSpPr>
        <p:spPr>
          <a:xfrm flipV="1">
            <a:off x="915258" y="2498170"/>
            <a:ext cx="1178398" cy="76510"/>
          </a:xfrm>
          <a:prstGeom prst="line">
            <a:avLst/>
          </a:prstGeom>
          <a:ln w="38100" cmpd="sng"/>
        </p:spPr>
        <p:style>
          <a:lnRef idx="1">
            <a:schemeClr val="accent6"/>
          </a:lnRef>
          <a:fillRef idx="0">
            <a:schemeClr val="accent6"/>
          </a:fillRef>
          <a:effectRef idx="0">
            <a:schemeClr val="accent6"/>
          </a:effectRef>
          <a:fontRef idx="minor">
            <a:schemeClr val="tx1"/>
          </a:fontRef>
        </p:style>
      </p:cxnSp>
      <p:cxnSp>
        <p:nvCxnSpPr>
          <p:cNvPr id="92" name="直線矢印コネクタ 91"/>
          <p:cNvCxnSpPr/>
          <p:nvPr/>
        </p:nvCxnSpPr>
        <p:spPr>
          <a:xfrm>
            <a:off x="5939539" y="1834803"/>
            <a:ext cx="71500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p:nvPr/>
        </p:nvCxnSpPr>
        <p:spPr>
          <a:xfrm>
            <a:off x="1286834" y="2135993"/>
            <a:ext cx="715009" cy="0"/>
          </a:xfrm>
          <a:prstGeom prst="straightConnector1">
            <a:avLst/>
          </a:prstGeom>
          <a:ln w="38100" cmpd="sng">
            <a:solidFill>
              <a:srgbClr val="FF57E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9118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トワイライト">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オースティン">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トワイライト.thmx</Template>
  <TotalTime>2458</TotalTime>
  <Words>1167</Words>
  <Application>Microsoft Macintosh PowerPoint</Application>
  <PresentationFormat>画面に合わせる (4:3)</PresentationFormat>
  <Paragraphs>286</Paragraphs>
  <Slides>18</Slides>
  <Notes>5</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トワイライト</vt:lpstr>
      <vt:lpstr>木曽超広視野CMOSカメラ データ取得部のシステム設計</vt:lpstr>
      <vt:lpstr>シュミット望遠鏡</vt:lpstr>
      <vt:lpstr>CMOSセンサーを用いた新カメラ</vt:lpstr>
      <vt:lpstr>CMOSカメラ概要</vt:lpstr>
      <vt:lpstr>データ取得部の必要性能</vt:lpstr>
      <vt:lpstr>データ取得部のベースデザイン</vt:lpstr>
      <vt:lpstr>カメラ〜観測用PC</vt:lpstr>
      <vt:lpstr>データ取得部のベースデザイン</vt:lpstr>
      <vt:lpstr>観測用PC〜１次サーバ</vt:lpstr>
      <vt:lpstr>データ取得部のベースデザイン</vt:lpstr>
      <vt:lpstr>１次サーバ〜２次サーバ</vt:lpstr>
      <vt:lpstr>データ取得部のベースデザイン</vt:lpstr>
      <vt:lpstr>太陽系外縁天体の掩蔽観測</vt:lpstr>
      <vt:lpstr>CMOSセンサーの部分読み出し</vt:lpstr>
      <vt:lpstr>部分読み出し時のデータレート</vt:lpstr>
      <vt:lpstr>Summary</vt:lpstr>
      <vt:lpstr>PowerPoint プレゼンテーション</vt:lpstr>
      <vt:lpstr>Appendix : コスト</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kikuchi yuuuki</dc:creator>
  <cp:lastModifiedBy>kikuchi yuuuki</cp:lastModifiedBy>
  <cp:revision>96</cp:revision>
  <dcterms:created xsi:type="dcterms:W3CDTF">2014-07-07T06:51:30Z</dcterms:created>
  <dcterms:modified xsi:type="dcterms:W3CDTF">2014-07-11T02:47:48Z</dcterms:modified>
</cp:coreProperties>
</file>