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15"/>
  </p:notesMasterIdLst>
  <p:sldIdLst>
    <p:sldId id="256" r:id="rId2"/>
    <p:sldId id="260" r:id="rId3"/>
    <p:sldId id="258" r:id="rId4"/>
    <p:sldId id="259" r:id="rId5"/>
    <p:sldId id="262" r:id="rId6"/>
    <p:sldId id="257" r:id="rId7"/>
    <p:sldId id="263" r:id="rId8"/>
    <p:sldId id="264" r:id="rId9"/>
    <p:sldId id="265" r:id="rId10"/>
    <p:sldId id="266" r:id="rId11"/>
    <p:sldId id="268" r:id="rId12"/>
    <p:sldId id="269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84154" autoAdjust="0"/>
  </p:normalViewPr>
  <p:slideViewPr>
    <p:cSldViewPr snapToGrid="0">
      <p:cViewPr varScale="1">
        <p:scale>
          <a:sx n="66" d="100"/>
          <a:sy n="66" d="100"/>
        </p:scale>
        <p:origin x="528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1DE61-5ECC-4DB6-A3AA-B5F23773F638}" type="datetimeFigureOut">
              <a:rPr kumimoji="1" lang="ja-JP" altLang="en-US" smtClean="0"/>
              <a:t>2014/7/10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28C12-60D5-43EF-8F94-699F23A2A2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402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全</a:t>
            </a:r>
            <a:r>
              <a:rPr kumimoji="1" lang="en-US" altLang="ja-JP" dirty="0" smtClean="0"/>
              <a:t>56</a:t>
            </a:r>
            <a:r>
              <a:rPr kumimoji="1" lang="ja-JP" altLang="en-US" dirty="0" smtClean="0"/>
              <a:t>問のうち、天文からはわずか１問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28C12-60D5-43EF-8F94-699F23A2A26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127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194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8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02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9681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00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7/10/2014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886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7/10/2014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046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610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48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9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50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89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7/10/2014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0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7/10/2014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9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7/10/2014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8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63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7/10/2014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480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kumimoji="1"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88978" y="1928509"/>
            <a:ext cx="7786537" cy="2284784"/>
          </a:xfrm>
        </p:spPr>
        <p:txBody>
          <a:bodyPr/>
          <a:lstStyle/>
          <a:p>
            <a:r>
              <a:rPr lang="ja-JP" altLang="en-US" sz="3300" dirty="0"/>
              <a:t>木曽観測所での学生実習を</a:t>
            </a:r>
            <a:r>
              <a:rPr lang="ja-JP" altLang="en-US" sz="3300" dirty="0"/>
              <a:t>ベース</a:t>
            </a:r>
            <a:r>
              <a:rPr lang="ja-JP" altLang="en-US" sz="3300" dirty="0"/>
              <a:t>とした</a:t>
            </a:r>
            <a:r>
              <a:rPr lang="en-US" altLang="ja-JP" sz="3300" dirty="0"/>
              <a:t/>
            </a:r>
            <a:br>
              <a:rPr lang="en-US" altLang="ja-JP" sz="3300" dirty="0"/>
            </a:br>
            <a:r>
              <a:rPr lang="ja-JP" altLang="en-US" sz="3300" dirty="0"/>
              <a:t>天文解析体験教材の開発</a:t>
            </a:r>
            <a:endParaRPr lang="ja-JP" altLang="en-US" sz="33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66216" y="4571609"/>
            <a:ext cx="6619244" cy="646065"/>
          </a:xfrm>
        </p:spPr>
        <p:txBody>
          <a:bodyPr>
            <a:normAutofit/>
          </a:bodyPr>
          <a:lstStyle/>
          <a:p>
            <a:pPr algn="r"/>
            <a:r>
              <a:rPr lang="ja-JP" altLang="en-US" sz="2700" dirty="0">
                <a:solidFill>
                  <a:schemeClr val="tx1"/>
                </a:solidFill>
              </a:rPr>
              <a:t>三重大学教育学部　伊藤信成</a:t>
            </a:r>
            <a:endParaRPr lang="ja-JP" alt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5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9099" y="659760"/>
            <a:ext cx="7053542" cy="664669"/>
          </a:xfrm>
        </p:spPr>
        <p:txBody>
          <a:bodyPr/>
          <a:lstStyle/>
          <a:p>
            <a:r>
              <a:rPr kumimoji="1" lang="ja-JP" altLang="en-US" dirty="0" smtClean="0"/>
              <a:t>教材の特徴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9099" y="1509486"/>
            <a:ext cx="8253015" cy="4978400"/>
          </a:xfrm>
        </p:spPr>
        <p:txBody>
          <a:bodyPr>
            <a:noAutofit/>
          </a:bodyPr>
          <a:lstStyle/>
          <a:p>
            <a:r>
              <a:rPr lang="ja-JP" altLang="en-US" sz="2800" dirty="0"/>
              <a:t>解説＋解析のセット</a:t>
            </a:r>
            <a:endParaRPr lang="en-US" altLang="ja-JP" sz="2800" dirty="0"/>
          </a:p>
          <a:p>
            <a:pPr lvl="1"/>
            <a:r>
              <a:rPr lang="ja-JP" altLang="en-US" sz="2800" dirty="0"/>
              <a:t>自主</a:t>
            </a:r>
            <a:r>
              <a:rPr lang="ja-JP" altLang="en-US" sz="2800" dirty="0"/>
              <a:t>学習</a:t>
            </a:r>
            <a:r>
              <a:rPr lang="ja-JP" altLang="en-US" sz="2800" dirty="0"/>
              <a:t>が可能なように、詳細な</a:t>
            </a:r>
            <a:r>
              <a:rPr lang="ja-JP" altLang="en-US" sz="2800" dirty="0" smtClean="0"/>
              <a:t>解説</a:t>
            </a:r>
            <a:endParaRPr lang="en-US" altLang="ja-JP" sz="2800" dirty="0"/>
          </a:p>
          <a:p>
            <a:pPr lvl="1"/>
            <a:r>
              <a:rPr lang="ja-JP" altLang="en-US" sz="2800" dirty="0"/>
              <a:t>高校生～大学生の利用を</a:t>
            </a:r>
            <a:r>
              <a:rPr lang="ja-JP" altLang="en-US" sz="2800" dirty="0" smtClean="0"/>
              <a:t>想定（</a:t>
            </a:r>
            <a:r>
              <a:rPr lang="ja-JP" altLang="en-US" sz="2800" dirty="0"/>
              <a:t>指数</a:t>
            </a:r>
            <a:r>
              <a:rPr lang="en-US" altLang="ja-JP" sz="2800" dirty="0"/>
              <a:t>,</a:t>
            </a:r>
            <a:r>
              <a:rPr lang="ja-JP" altLang="en-US" sz="2800" dirty="0"/>
              <a:t>対数</a:t>
            </a:r>
            <a:r>
              <a:rPr lang="en-US" altLang="ja-JP" sz="2800" dirty="0"/>
              <a:t>,</a:t>
            </a:r>
            <a:r>
              <a:rPr lang="ja-JP" altLang="en-US" sz="2800" dirty="0"/>
              <a:t>三角関数）</a:t>
            </a:r>
            <a:endParaRPr lang="en-US" altLang="ja-JP" sz="2800" dirty="0"/>
          </a:p>
          <a:p>
            <a:r>
              <a:rPr lang="en-US" altLang="ja-JP" sz="2800" dirty="0"/>
              <a:t>Web</a:t>
            </a:r>
            <a:r>
              <a:rPr lang="ja-JP" altLang="en-US" sz="2800" dirty="0"/>
              <a:t>で公開・・・更新が容易</a:t>
            </a:r>
            <a:r>
              <a:rPr lang="en-US" altLang="ja-JP" sz="2800" dirty="0"/>
              <a:t>, </a:t>
            </a:r>
            <a:r>
              <a:rPr lang="ja-JP" altLang="en-US" sz="2800" dirty="0"/>
              <a:t>動画の利用</a:t>
            </a:r>
            <a:endParaRPr lang="en-US" altLang="ja-JP" sz="2800" dirty="0"/>
          </a:p>
          <a:p>
            <a:r>
              <a:rPr lang="ja-JP" altLang="en-US" sz="2800" dirty="0"/>
              <a:t>同一テーマで複数のデータセット</a:t>
            </a:r>
            <a:endParaRPr lang="en-US" altLang="ja-JP" sz="2800" dirty="0"/>
          </a:p>
          <a:p>
            <a:r>
              <a:rPr lang="ja-JP" altLang="en-US" sz="2800" dirty="0"/>
              <a:t>単発のテーマではなく、系統的なテーマ構成</a:t>
            </a:r>
            <a:endParaRPr lang="en-US" altLang="ja-JP" sz="2800" dirty="0"/>
          </a:p>
          <a:p>
            <a:r>
              <a:rPr lang="en-US" altLang="ja-JP" sz="2800" dirty="0"/>
              <a:t>Excel</a:t>
            </a:r>
            <a:r>
              <a:rPr lang="ja-JP" altLang="en-US" sz="2800" dirty="0"/>
              <a:t>シートのマクロ機能を利用・</a:t>
            </a:r>
            <a:r>
              <a:rPr lang="ja-JP" altLang="en-US" sz="2800" dirty="0" smtClean="0"/>
              <a:t>・負担</a:t>
            </a:r>
            <a:r>
              <a:rPr lang="ja-JP" altLang="en-US" sz="2800" dirty="0"/>
              <a:t>の軽減</a:t>
            </a:r>
            <a:endParaRPr lang="en-US" altLang="ja-JP" sz="2800" dirty="0"/>
          </a:p>
          <a:p>
            <a:r>
              <a:rPr lang="ja-JP" altLang="en-US" sz="2800" dirty="0"/>
              <a:t>解析は</a:t>
            </a:r>
            <a:r>
              <a:rPr lang="en-US" altLang="ja-JP" sz="2800" dirty="0" err="1"/>
              <a:t>Makalii</a:t>
            </a:r>
            <a:r>
              <a:rPr lang="ja-JP" altLang="en-US" sz="2800" dirty="0"/>
              <a:t>の使用を想定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890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5" y="276106"/>
            <a:ext cx="7924798" cy="630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39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8547" y="330374"/>
            <a:ext cx="7053542" cy="496939"/>
          </a:xfrm>
        </p:spPr>
        <p:txBody>
          <a:bodyPr/>
          <a:lstStyle/>
          <a:p>
            <a:r>
              <a:rPr kumimoji="1" lang="ja-JP" altLang="en-US" dirty="0" smtClean="0"/>
              <a:t>学生のアンケートから</a:t>
            </a:r>
            <a:endParaRPr kumimoji="1" lang="ja-JP" altLang="en-US" dirty="0"/>
          </a:p>
        </p:txBody>
      </p:sp>
      <p:pic>
        <p:nvPicPr>
          <p:cNvPr id="7" name="図 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05" y="1543726"/>
            <a:ext cx="4106495" cy="26352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727729"/>
              </p:ext>
            </p:extLst>
          </p:nvPr>
        </p:nvGraphicFramePr>
        <p:xfrm>
          <a:off x="4593045" y="1582537"/>
          <a:ext cx="4333712" cy="3082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33712"/>
              </a:tblGrid>
              <a:tr h="4436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自由記述から抜粋</a:t>
                      </a:r>
                      <a:endParaRPr lang="ja-JP" sz="1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36670" marR="36670" marT="0" marB="0" anchor="ctr">
                    <a:noFill/>
                  </a:tcPr>
                </a:tc>
              </a:tr>
              <a:tr h="2638475"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1)</a:t>
                      </a:r>
                      <a:r>
                        <a:rPr lang="ja-JP" sz="1400" kern="100" dirty="0">
                          <a:effectLst/>
                        </a:rPr>
                        <a:t>意外と</a:t>
                      </a:r>
                      <a:r>
                        <a:rPr lang="ja-JP" sz="1400" kern="100" dirty="0">
                          <a:solidFill>
                            <a:srgbClr val="FFFF00"/>
                          </a:solidFill>
                          <a:effectLst/>
                        </a:rPr>
                        <a:t>地道な作業</a:t>
                      </a:r>
                      <a:r>
                        <a:rPr lang="ja-JP" sz="1400" kern="100" dirty="0">
                          <a:effectLst/>
                        </a:rPr>
                        <a:t>が</a:t>
                      </a:r>
                      <a:r>
                        <a:rPr lang="ja-JP" sz="1400" kern="100" dirty="0" smtClean="0">
                          <a:effectLst/>
                        </a:rPr>
                        <a:t>ある（</a:t>
                      </a:r>
                      <a:r>
                        <a:rPr lang="en-US" sz="1400" kern="100" dirty="0">
                          <a:effectLst/>
                        </a:rPr>
                        <a:t>3</a:t>
                      </a:r>
                      <a:r>
                        <a:rPr lang="ja-JP" sz="1400" kern="100" dirty="0">
                          <a:effectLst/>
                        </a:rPr>
                        <a:t>年）</a:t>
                      </a:r>
                    </a:p>
                    <a:p>
                      <a:pPr indent="139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</a:t>
                      </a:r>
                      <a:r>
                        <a:rPr lang="en-US" sz="1400" kern="100" dirty="0" smtClean="0">
                          <a:effectLst/>
                        </a:rPr>
                        <a:t>)</a:t>
                      </a:r>
                      <a:r>
                        <a:rPr lang="ja-JP" sz="1400" kern="100" dirty="0" smtClean="0">
                          <a:effectLst/>
                        </a:rPr>
                        <a:t>科学的</a:t>
                      </a:r>
                      <a:r>
                        <a:rPr lang="ja-JP" sz="1400" kern="100" dirty="0">
                          <a:effectLst/>
                        </a:rPr>
                        <a:t>な視点から見ることが</a:t>
                      </a:r>
                      <a:r>
                        <a:rPr lang="ja-JP" sz="1400" kern="100" dirty="0" smtClean="0">
                          <a:effectLst/>
                        </a:rPr>
                        <a:t>わかった（</a:t>
                      </a:r>
                      <a:r>
                        <a:rPr lang="en-US" sz="1400" kern="100" dirty="0">
                          <a:effectLst/>
                        </a:rPr>
                        <a:t>2</a:t>
                      </a:r>
                      <a:r>
                        <a:rPr lang="ja-JP" sz="1400" kern="100" dirty="0">
                          <a:effectLst/>
                        </a:rPr>
                        <a:t>年）</a:t>
                      </a:r>
                    </a:p>
                    <a:p>
                      <a:pPr indent="139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kern="100" dirty="0" smtClean="0">
                          <a:effectLst/>
                        </a:rPr>
                        <a:t>3</a:t>
                      </a:r>
                      <a:r>
                        <a:rPr lang="en-US" sz="1400" kern="100" dirty="0" smtClean="0">
                          <a:effectLst/>
                        </a:rPr>
                        <a:t>)</a:t>
                      </a:r>
                      <a:r>
                        <a:rPr lang="ja-JP" sz="1400" kern="100" dirty="0">
                          <a:effectLst/>
                        </a:rPr>
                        <a:t>意外にデジタル化して</a:t>
                      </a:r>
                      <a:r>
                        <a:rPr lang="ja-JP" sz="1400" kern="100" dirty="0" smtClean="0">
                          <a:effectLst/>
                        </a:rPr>
                        <a:t>いた（</a:t>
                      </a:r>
                      <a:r>
                        <a:rPr lang="en-US" sz="1400" kern="100" dirty="0">
                          <a:effectLst/>
                        </a:rPr>
                        <a:t>2</a:t>
                      </a:r>
                      <a:r>
                        <a:rPr lang="ja-JP" sz="1400" kern="100" dirty="0">
                          <a:effectLst/>
                        </a:rPr>
                        <a:t>年）</a:t>
                      </a:r>
                    </a:p>
                    <a:p>
                      <a:pPr indent="139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4)</a:t>
                      </a:r>
                      <a:r>
                        <a:rPr lang="ja-JP" sz="1400" kern="100" dirty="0">
                          <a:effectLst/>
                        </a:rPr>
                        <a:t>自分の思っていた天文学は違い</a:t>
                      </a:r>
                      <a:r>
                        <a:rPr lang="ja-JP" sz="1400" kern="100" dirty="0" smtClean="0">
                          <a:effectLst/>
                        </a:rPr>
                        <a:t>驚いた（</a:t>
                      </a:r>
                      <a:r>
                        <a:rPr lang="en-US" sz="1400" kern="100" dirty="0">
                          <a:effectLst/>
                        </a:rPr>
                        <a:t>2</a:t>
                      </a:r>
                      <a:r>
                        <a:rPr lang="ja-JP" sz="1400" kern="100" dirty="0">
                          <a:effectLst/>
                        </a:rPr>
                        <a:t>年）</a:t>
                      </a:r>
                    </a:p>
                    <a:p>
                      <a:pPr indent="139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5)</a:t>
                      </a:r>
                      <a:r>
                        <a:rPr lang="ja-JP" sz="1400" kern="100" dirty="0">
                          <a:effectLst/>
                        </a:rPr>
                        <a:t>自分想像よりも深いことをしていた．（</a:t>
                      </a:r>
                      <a:r>
                        <a:rPr lang="en-US" sz="1400" kern="100" dirty="0">
                          <a:effectLst/>
                        </a:rPr>
                        <a:t>1</a:t>
                      </a:r>
                      <a:r>
                        <a:rPr lang="ja-JP" sz="1400" kern="100" dirty="0">
                          <a:effectLst/>
                        </a:rPr>
                        <a:t>年</a:t>
                      </a:r>
                      <a:r>
                        <a:rPr lang="ja-JP" sz="1400" kern="100" dirty="0" smtClean="0">
                          <a:effectLst/>
                        </a:rPr>
                        <a:t>）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marL="0" marR="0" indent="1397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 smtClean="0">
                          <a:effectLst/>
                        </a:rPr>
                        <a:t>6)</a:t>
                      </a:r>
                      <a:r>
                        <a:rPr lang="ja-JP" altLang="ja-JP" sz="1400" kern="100" dirty="0" smtClean="0">
                          <a:solidFill>
                            <a:srgbClr val="FFFF00"/>
                          </a:solidFill>
                          <a:effectLst/>
                        </a:rPr>
                        <a:t>一枚の画像からいろいろとがわかる</a:t>
                      </a:r>
                      <a:r>
                        <a:rPr lang="ja-JP" altLang="ja-JP" sz="1400" kern="100" dirty="0" smtClean="0">
                          <a:effectLst/>
                        </a:rPr>
                        <a:t>ことが</a:t>
                      </a:r>
                      <a:r>
                        <a:rPr lang="en-US" altLang="ja-JP" sz="1400" kern="100" dirty="0" smtClean="0">
                          <a:effectLst/>
                        </a:rPr>
                        <a:t>              </a:t>
                      </a:r>
                    </a:p>
                    <a:p>
                      <a:pPr marL="0" marR="0" indent="1397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kern="100" dirty="0" smtClean="0">
                          <a:effectLst/>
                        </a:rPr>
                        <a:t>   </a:t>
                      </a:r>
                      <a:r>
                        <a:rPr lang="ja-JP" altLang="ja-JP" sz="1400" kern="100" dirty="0" smtClean="0">
                          <a:effectLst/>
                        </a:rPr>
                        <a:t>とても面白かった．</a:t>
                      </a:r>
                    </a:p>
                    <a:p>
                      <a:pPr indent="139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kern="100" dirty="0" smtClean="0">
                          <a:effectLst/>
                        </a:rPr>
                        <a:t>7)</a:t>
                      </a:r>
                      <a:r>
                        <a:rPr lang="ja-JP" sz="1400" kern="100" dirty="0" smtClean="0">
                          <a:solidFill>
                            <a:srgbClr val="FFFF00"/>
                          </a:solidFill>
                          <a:effectLst/>
                        </a:rPr>
                        <a:t>数字</a:t>
                      </a:r>
                      <a:r>
                        <a:rPr lang="ja-JP" sz="1400" kern="100" dirty="0">
                          <a:effectLst/>
                        </a:rPr>
                        <a:t>で様々なことを</a:t>
                      </a:r>
                      <a:r>
                        <a:rPr lang="ja-JP" sz="1400" kern="100" dirty="0" smtClean="0">
                          <a:effectLst/>
                        </a:rPr>
                        <a:t>割り出す（</a:t>
                      </a:r>
                      <a:r>
                        <a:rPr lang="en-US" sz="1400" kern="100" dirty="0">
                          <a:effectLst/>
                        </a:rPr>
                        <a:t>1</a:t>
                      </a:r>
                      <a:r>
                        <a:rPr lang="ja-JP" sz="1400" kern="100" dirty="0">
                          <a:effectLst/>
                        </a:rPr>
                        <a:t>年</a:t>
                      </a:r>
                      <a:r>
                        <a:rPr lang="ja-JP" sz="1400" kern="100" dirty="0" smtClean="0">
                          <a:effectLst/>
                        </a:rPr>
                        <a:t>）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indent="139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8)</a:t>
                      </a:r>
                      <a:r>
                        <a:rPr lang="ja-JP" sz="1400" kern="100" dirty="0">
                          <a:effectLst/>
                        </a:rPr>
                        <a:t>文系</a:t>
                      </a:r>
                      <a:r>
                        <a:rPr lang="ja-JP" sz="1400" kern="100" dirty="0" smtClean="0">
                          <a:effectLst/>
                        </a:rPr>
                        <a:t>科目と</a:t>
                      </a:r>
                      <a:r>
                        <a:rPr lang="ja-JP" sz="1400" kern="100" dirty="0">
                          <a:effectLst/>
                        </a:rPr>
                        <a:t>思っていたが</a:t>
                      </a:r>
                      <a:r>
                        <a:rPr lang="ja-JP" sz="1400" kern="100" dirty="0">
                          <a:solidFill>
                            <a:srgbClr val="FFFF00"/>
                          </a:solidFill>
                          <a:effectLst/>
                        </a:rPr>
                        <a:t>物理学が必要</a:t>
                      </a:r>
                      <a:r>
                        <a:rPr lang="ja-JP" sz="1400" kern="100" dirty="0">
                          <a:effectLst/>
                        </a:rPr>
                        <a:t>．（</a:t>
                      </a:r>
                      <a:r>
                        <a:rPr lang="en-US" sz="1400" kern="100" dirty="0">
                          <a:effectLst/>
                        </a:rPr>
                        <a:t>2</a:t>
                      </a:r>
                      <a:r>
                        <a:rPr lang="ja-JP" sz="1400" kern="100" dirty="0">
                          <a:effectLst/>
                        </a:rPr>
                        <a:t>年</a:t>
                      </a:r>
                      <a:r>
                        <a:rPr lang="ja-JP" sz="1400" kern="100" dirty="0" smtClean="0">
                          <a:effectLst/>
                        </a:rPr>
                        <a:t>）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indent="139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9)</a:t>
                      </a:r>
                      <a:r>
                        <a:rPr lang="ja-JP" sz="1400" kern="100" dirty="0">
                          <a:effectLst/>
                        </a:rPr>
                        <a:t>天文には</a:t>
                      </a:r>
                      <a:r>
                        <a:rPr lang="ja-JP" sz="1400" kern="100" dirty="0">
                          <a:solidFill>
                            <a:srgbClr val="FFFF00"/>
                          </a:solidFill>
                          <a:effectLst/>
                        </a:rPr>
                        <a:t>物理や数学が必要</a:t>
                      </a:r>
                      <a:r>
                        <a:rPr lang="ja-JP" sz="1400" kern="100" dirty="0">
                          <a:effectLst/>
                        </a:rPr>
                        <a:t>なことがわかった</a:t>
                      </a:r>
                      <a:r>
                        <a:rPr lang="ja-JP" sz="1400" kern="100" dirty="0" smtClean="0">
                          <a:effectLst/>
                        </a:rPr>
                        <a:t>．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indent="139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kern="100" dirty="0" smtClean="0">
                          <a:effectLst/>
                        </a:rPr>
                        <a:t>    </a:t>
                      </a:r>
                      <a:r>
                        <a:rPr lang="ja-JP" sz="1400" kern="100" dirty="0" smtClean="0">
                          <a:effectLst/>
                        </a:rPr>
                        <a:t>まず</a:t>
                      </a:r>
                      <a:r>
                        <a:rPr lang="ja-JP" sz="1400" kern="100" dirty="0">
                          <a:effectLst/>
                        </a:rPr>
                        <a:t>は高校での勉強を</a:t>
                      </a:r>
                      <a:r>
                        <a:rPr lang="ja-JP" sz="1400" kern="100" dirty="0" smtClean="0">
                          <a:effectLst/>
                        </a:rPr>
                        <a:t>がんばる（</a:t>
                      </a:r>
                      <a:r>
                        <a:rPr lang="en-US" sz="1400" kern="100" dirty="0">
                          <a:effectLst/>
                        </a:rPr>
                        <a:t>1</a:t>
                      </a:r>
                      <a:r>
                        <a:rPr lang="ja-JP" sz="1400" kern="100" dirty="0">
                          <a:effectLst/>
                        </a:rPr>
                        <a:t>年</a:t>
                      </a:r>
                      <a:r>
                        <a:rPr lang="ja-JP" sz="1400" kern="100" dirty="0" smtClean="0">
                          <a:effectLst/>
                        </a:rPr>
                        <a:t>）</a:t>
                      </a:r>
                      <a:endParaRPr lang="ja-JP" sz="1400" kern="100" dirty="0">
                        <a:effectLst/>
                      </a:endParaRPr>
                    </a:p>
                  </a:txBody>
                  <a:tcPr marL="36670" marR="36670" marT="0" marB="0" anchor="ctr">
                    <a:noFill/>
                  </a:tcPr>
                </a:tc>
              </a:tr>
            </a:tbl>
          </a:graphicData>
        </a:graphic>
      </p:graphicFrame>
      <p:grpSp>
        <p:nvGrpSpPr>
          <p:cNvPr id="11" name="グループ化 10"/>
          <p:cNvGrpSpPr/>
          <p:nvPr/>
        </p:nvGrpSpPr>
        <p:grpSpPr>
          <a:xfrm>
            <a:off x="182880" y="4198281"/>
            <a:ext cx="4549140" cy="1175929"/>
            <a:chOff x="518063" y="4720500"/>
            <a:chExt cx="6065520" cy="1567905"/>
          </a:xfrm>
        </p:grpSpPr>
        <p:sp>
          <p:nvSpPr>
            <p:cNvPr id="9" name="下矢印 8"/>
            <p:cNvSpPr/>
            <p:nvPr/>
          </p:nvSpPr>
          <p:spPr>
            <a:xfrm>
              <a:off x="2651760" y="4720500"/>
              <a:ext cx="1447800" cy="59826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18063" y="5303520"/>
              <a:ext cx="606552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6922" indent="-136922">
                <a:buFont typeface="Arial" panose="020B0604020202020204" pitchFamily="34" charset="0"/>
                <a:buChar char="•"/>
              </a:pPr>
              <a:r>
                <a:rPr kumimoji="1" lang="ja-JP" altLang="en-US" sz="2100" dirty="0"/>
                <a:t>満足度はどの学年でも</a:t>
              </a:r>
              <a:r>
                <a:rPr kumimoji="1" lang="en-US" altLang="ja-JP" sz="2100" dirty="0"/>
                <a:t>85</a:t>
              </a:r>
              <a:r>
                <a:rPr kumimoji="1" lang="ja-JP" altLang="en-US" sz="2100" dirty="0"/>
                <a:t>％以上</a:t>
              </a:r>
              <a:endParaRPr kumimoji="1" lang="en-US" altLang="ja-JP" sz="2100" dirty="0"/>
            </a:p>
            <a:p>
              <a:pPr marL="136922" indent="-136922">
                <a:buFont typeface="Arial" panose="020B0604020202020204" pitchFamily="34" charset="0"/>
                <a:buChar char="•"/>
              </a:pPr>
              <a:r>
                <a:rPr kumimoji="1" lang="ja-JP" altLang="en-US" sz="2100" dirty="0"/>
                <a:t>学年が上がるにつれ満足度も上昇</a:t>
              </a:r>
              <a:endParaRPr kumimoji="1" lang="ja-JP" altLang="en-US" sz="2100" dirty="0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4851565" y="4635546"/>
            <a:ext cx="4194737" cy="1175929"/>
            <a:chOff x="990599" y="4720500"/>
            <a:chExt cx="5592983" cy="1567905"/>
          </a:xfrm>
        </p:grpSpPr>
        <p:sp>
          <p:nvSpPr>
            <p:cNvPr id="13" name="下矢印 12"/>
            <p:cNvSpPr/>
            <p:nvPr/>
          </p:nvSpPr>
          <p:spPr>
            <a:xfrm>
              <a:off x="2651760" y="4720500"/>
              <a:ext cx="1447800" cy="59826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990599" y="5303520"/>
              <a:ext cx="5592983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6922" indent="-136922">
                <a:buFont typeface="Arial" panose="020B0604020202020204" pitchFamily="34" charset="0"/>
                <a:buChar char="•"/>
              </a:pPr>
              <a:r>
                <a:rPr kumimoji="1" lang="ja-JP" altLang="en-US" sz="2100" dirty="0"/>
                <a:t>天文学の</a:t>
              </a:r>
              <a:r>
                <a:rPr kumimoji="1" lang="ja-JP" altLang="en-US" sz="2100" dirty="0"/>
                <a:t>認識</a:t>
              </a:r>
              <a:r>
                <a:rPr kumimoji="1" lang="ja-JP" altLang="en-US" sz="2100" dirty="0"/>
                <a:t>が改善されている</a:t>
              </a:r>
              <a:endParaRPr kumimoji="1" lang="en-US" altLang="ja-JP" sz="2100" dirty="0"/>
            </a:p>
            <a:p>
              <a:pPr marL="136922" indent="-136922">
                <a:buFont typeface="Arial" panose="020B0604020202020204" pitchFamily="34" charset="0"/>
                <a:buChar char="•"/>
              </a:pPr>
              <a:r>
                <a:rPr kumimoji="1" lang="ja-JP" altLang="en-US" sz="2100" dirty="0"/>
                <a:t>高校の授業の動機づけにも貢献</a:t>
              </a:r>
              <a:endParaRPr kumimoji="1" lang="ja-JP" altLang="en-US" sz="2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5686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5555" y="746846"/>
            <a:ext cx="7053542" cy="565134"/>
          </a:xfrm>
        </p:spPr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611420" y="1646348"/>
            <a:ext cx="7981038" cy="39126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ja-JP" altLang="en-US" sz="2800" dirty="0"/>
              <a:t>教育系学部の学生にとっても木曽実習は効果大</a:t>
            </a:r>
            <a:endParaRPr lang="en-US" altLang="ja-JP" sz="2800" dirty="0"/>
          </a:p>
          <a:p>
            <a:r>
              <a:rPr lang="ja-JP" altLang="en-US" sz="2800" dirty="0"/>
              <a:t>実習を長期継続することで地域全体として利益</a:t>
            </a:r>
            <a:endParaRPr lang="en-US" altLang="ja-JP" sz="2800" dirty="0"/>
          </a:p>
          <a:p>
            <a:r>
              <a:rPr lang="ja-JP" altLang="en-US" sz="2800" dirty="0"/>
              <a:t>学生実習の経験をもとに天文教材を開発</a:t>
            </a:r>
            <a:endParaRPr lang="en-US" altLang="ja-JP" sz="2800" dirty="0"/>
          </a:p>
          <a:p>
            <a:pPr lvl="1"/>
            <a:r>
              <a:rPr lang="ja-JP" altLang="en-US" sz="2800" dirty="0"/>
              <a:t>木曽のアーカイブ・データを利用</a:t>
            </a:r>
            <a:endParaRPr lang="en-US" altLang="ja-JP" sz="2800" dirty="0"/>
          </a:p>
          <a:p>
            <a:pPr lvl="1"/>
            <a:r>
              <a:rPr lang="en-US" altLang="ja-JP" sz="2800" dirty="0"/>
              <a:t>Web</a:t>
            </a:r>
            <a:r>
              <a:rPr lang="ja-JP" altLang="en-US" sz="2800" dirty="0"/>
              <a:t>で公開</a:t>
            </a:r>
            <a:endParaRPr lang="en-US" altLang="ja-JP" sz="2800" dirty="0"/>
          </a:p>
          <a:p>
            <a:pPr lvl="1"/>
            <a:r>
              <a:rPr lang="en-US" altLang="ja-JP" sz="2800" dirty="0" err="1"/>
              <a:t>Makalii</a:t>
            </a:r>
            <a:r>
              <a:rPr lang="ja-JP" altLang="en-US" sz="2800" dirty="0"/>
              <a:t>と</a:t>
            </a:r>
            <a:r>
              <a:rPr lang="en-US" altLang="ja-JP" sz="2800" dirty="0"/>
              <a:t>Excel</a:t>
            </a:r>
            <a:r>
              <a:rPr lang="ja-JP" altLang="en-US" sz="2800" dirty="0"/>
              <a:t>を利用</a:t>
            </a:r>
            <a:endParaRPr lang="en-US" altLang="ja-JP" sz="2800" dirty="0"/>
          </a:p>
          <a:p>
            <a:r>
              <a:rPr lang="ja-JP" altLang="en-US" sz="2800" dirty="0"/>
              <a:t>高校生に対する試行では概ね高評価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791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527176" cy="1400530"/>
          </a:xfrm>
        </p:spPr>
        <p:txBody>
          <a:bodyPr/>
          <a:lstStyle/>
          <a:p>
            <a:r>
              <a:rPr kumimoji="1" lang="ja-JP" altLang="en-US" dirty="0" smtClean="0"/>
              <a:t>大学合同実習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sz="2800" dirty="0"/>
              <a:t>文教大</a:t>
            </a:r>
            <a:r>
              <a:rPr lang="en-US" altLang="ja-JP" sz="2800" dirty="0"/>
              <a:t>, </a:t>
            </a:r>
            <a:r>
              <a:rPr lang="ja-JP" altLang="en-US" sz="2800" dirty="0"/>
              <a:t>学芸大</a:t>
            </a:r>
            <a:r>
              <a:rPr lang="en-US" altLang="ja-JP" sz="2800" dirty="0"/>
              <a:t>,</a:t>
            </a:r>
            <a:r>
              <a:rPr lang="ja-JP" altLang="en-US" sz="2800" dirty="0"/>
              <a:t>日本女子大</a:t>
            </a:r>
            <a:r>
              <a:rPr lang="en-US" altLang="ja-JP" sz="2800" dirty="0"/>
              <a:t>, </a:t>
            </a:r>
            <a:r>
              <a:rPr lang="ja-JP" altLang="en-US" sz="2800" dirty="0"/>
              <a:t>和歌山大</a:t>
            </a:r>
            <a:r>
              <a:rPr lang="en-US" altLang="ja-JP" sz="2800" dirty="0"/>
              <a:t> ,</a:t>
            </a:r>
            <a:r>
              <a:rPr lang="ja-JP" altLang="en-US" sz="2800" dirty="0"/>
              <a:t>三重大</a:t>
            </a:r>
            <a:endParaRPr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3504" y="1853247"/>
            <a:ext cx="8235696" cy="4271781"/>
          </a:xfrm>
        </p:spPr>
        <p:txBody>
          <a:bodyPr>
            <a:normAutofit/>
          </a:bodyPr>
          <a:lstStyle/>
          <a:p>
            <a:r>
              <a:rPr lang="ja-JP" altLang="en-US" sz="2700" dirty="0"/>
              <a:t>大学の夏休み期間中の３泊</a:t>
            </a:r>
            <a:r>
              <a:rPr lang="ja-JP" altLang="en-US" sz="2700" dirty="0"/>
              <a:t>４日が基本</a:t>
            </a:r>
            <a:endParaRPr lang="en-US" altLang="ja-JP" sz="2700" dirty="0"/>
          </a:p>
          <a:p>
            <a:r>
              <a:rPr lang="ja-JP" altLang="en-US" sz="2700" dirty="0"/>
              <a:t>大学混成グループでの</a:t>
            </a:r>
            <a:r>
              <a:rPr lang="ja-JP" altLang="en-US" sz="2700" dirty="0"/>
              <a:t>実習（</a:t>
            </a:r>
            <a:r>
              <a:rPr lang="en-US" altLang="ja-JP" sz="2700" dirty="0"/>
              <a:t>30</a:t>
            </a:r>
            <a:r>
              <a:rPr lang="ja-JP" altLang="en-US" sz="2700" dirty="0"/>
              <a:t>～</a:t>
            </a:r>
            <a:r>
              <a:rPr lang="en-US" altLang="ja-JP" sz="2700" dirty="0"/>
              <a:t>40</a:t>
            </a:r>
            <a:r>
              <a:rPr lang="ja-JP" altLang="en-US" sz="2700" dirty="0"/>
              <a:t>名）</a:t>
            </a:r>
            <a:endParaRPr lang="en-US" altLang="ja-JP" sz="2700" dirty="0"/>
          </a:p>
          <a:p>
            <a:r>
              <a:rPr lang="ja-JP" altLang="en-US" sz="2700" dirty="0"/>
              <a:t>合同で行うことで学生・教員双方にメリット</a:t>
            </a:r>
            <a:endParaRPr lang="en-US" altLang="ja-JP" sz="2700" dirty="0"/>
          </a:p>
          <a:p>
            <a:r>
              <a:rPr lang="ja-JP" altLang="en-US" sz="2700" dirty="0"/>
              <a:t>三重大での実習の位置付け</a:t>
            </a:r>
            <a:endParaRPr lang="en-US" altLang="ja-JP" sz="2700" dirty="0"/>
          </a:p>
          <a:p>
            <a:pPr lvl="2"/>
            <a:r>
              <a:rPr lang="en-US" altLang="ja-JP" sz="2400" dirty="0"/>
              <a:t>2</a:t>
            </a:r>
            <a:r>
              <a:rPr lang="ja-JP" altLang="en-US" sz="2400" dirty="0"/>
              <a:t>単位</a:t>
            </a:r>
            <a:r>
              <a:rPr lang="en-US" altLang="ja-JP" sz="2400" dirty="0"/>
              <a:t>, </a:t>
            </a:r>
            <a:r>
              <a:rPr lang="ja-JP" altLang="en-US" sz="2400" dirty="0"/>
              <a:t>教員免許取得のための選択科目の１つ</a:t>
            </a:r>
            <a:endParaRPr lang="en-US" altLang="ja-JP" sz="2400" dirty="0"/>
          </a:p>
          <a:p>
            <a:pPr lvl="2"/>
            <a:r>
              <a:rPr lang="en-US" altLang="ja-JP" sz="2400" dirty="0"/>
              <a:t>2</a:t>
            </a:r>
            <a:r>
              <a:rPr lang="ja-JP" altLang="en-US" sz="2400" dirty="0"/>
              <a:t>年次</a:t>
            </a:r>
            <a:endParaRPr lang="en-US" altLang="ja-JP" sz="2400" dirty="0"/>
          </a:p>
          <a:p>
            <a:pPr lvl="2"/>
            <a:r>
              <a:rPr lang="ja-JP" altLang="en-US" sz="2400" dirty="0"/>
              <a:t>ゼミ</a:t>
            </a:r>
            <a:r>
              <a:rPr lang="ja-JP" altLang="en-US" sz="2400" dirty="0"/>
              <a:t>の学生だけでなく、理科コースの全学生対象</a:t>
            </a:r>
            <a:endParaRPr lang="en-US" altLang="ja-JP" sz="24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730172" y="5495054"/>
            <a:ext cx="4513943" cy="805374"/>
            <a:chOff x="3730172" y="5495054"/>
            <a:chExt cx="4513943" cy="805374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4615543" y="5654097"/>
              <a:ext cx="36285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dirty="0" smtClean="0"/>
                <a:t>今年度で</a:t>
              </a:r>
              <a:r>
                <a:rPr kumimoji="1" lang="en-US" altLang="ja-JP" sz="3600" dirty="0" smtClean="0"/>
                <a:t>10</a:t>
              </a:r>
              <a:r>
                <a:rPr kumimoji="1" lang="ja-JP" altLang="en-US" sz="3600" dirty="0" smtClean="0"/>
                <a:t>年目</a:t>
              </a:r>
              <a:endParaRPr kumimoji="1" lang="ja-JP" altLang="en-US" sz="3600" dirty="0"/>
            </a:p>
          </p:txBody>
        </p:sp>
        <p:sp>
          <p:nvSpPr>
            <p:cNvPr id="5" name="曲折矢印 4"/>
            <p:cNvSpPr/>
            <p:nvPr/>
          </p:nvSpPr>
          <p:spPr>
            <a:xfrm rot="10800000" flipH="1">
              <a:off x="3730172" y="5495054"/>
              <a:ext cx="885371" cy="717674"/>
            </a:xfrm>
            <a:prstGeom prst="bentArrow">
              <a:avLst>
                <a:gd name="adj1" fmla="val 37766"/>
                <a:gd name="adj2" fmla="val 31067"/>
                <a:gd name="adj3" fmla="val 25000"/>
                <a:gd name="adj4" fmla="val 4375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148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8055" y="567570"/>
            <a:ext cx="7053542" cy="638091"/>
          </a:xfrm>
        </p:spPr>
        <p:txBody>
          <a:bodyPr/>
          <a:lstStyle/>
          <a:p>
            <a:r>
              <a:rPr kumimoji="1" lang="ja-JP" altLang="en-US" sz="3600" dirty="0" smtClean="0"/>
              <a:t>なぜ教育学部？</a:t>
            </a:r>
            <a:r>
              <a:rPr lang="ja-JP" altLang="en-US" sz="3600" dirty="0"/>
              <a:t>　</a:t>
            </a:r>
            <a:r>
              <a:rPr lang="ja-JP" altLang="en-US" sz="3600" dirty="0" smtClean="0"/>
              <a:t>なぜ木曽？</a:t>
            </a:r>
            <a:endParaRPr kumimoji="1" lang="ja-JP" altLang="en-US" sz="3600" dirty="0"/>
          </a:p>
        </p:txBody>
      </p:sp>
      <p:sp>
        <p:nvSpPr>
          <p:cNvPr id="4" name="二等辺三角形 3"/>
          <p:cNvSpPr/>
          <p:nvPr/>
        </p:nvSpPr>
        <p:spPr>
          <a:xfrm>
            <a:off x="946404" y="3851495"/>
            <a:ext cx="1522476" cy="119329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5" name="左右矢印 4"/>
          <p:cNvSpPr/>
          <p:nvPr/>
        </p:nvSpPr>
        <p:spPr>
          <a:xfrm>
            <a:off x="131525" y="5159087"/>
            <a:ext cx="3152235" cy="228600"/>
          </a:xfrm>
          <a:prstGeom prst="left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6" name="二等辺三角形 5"/>
          <p:cNvSpPr/>
          <p:nvPr/>
        </p:nvSpPr>
        <p:spPr>
          <a:xfrm>
            <a:off x="946404" y="2063480"/>
            <a:ext cx="1522476" cy="298130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二等辺三角形 6"/>
          <p:cNvSpPr/>
          <p:nvPr/>
        </p:nvSpPr>
        <p:spPr>
          <a:xfrm>
            <a:off x="248055" y="2063479"/>
            <a:ext cx="2932890" cy="298130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44248" y="1481898"/>
            <a:ext cx="606714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kumimoji="1" lang="ja-JP" altLang="en-US" sz="2100" dirty="0"/>
              <a:t>教科書の内容＋</a:t>
            </a:r>
            <a:r>
              <a:rPr kumimoji="1" lang="en-US" altLang="ja-JP" sz="2400" dirty="0">
                <a:latin typeface="Symbol" panose="05050102010706020507" pitchFamily="18" charset="2"/>
              </a:rPr>
              <a:t>a </a:t>
            </a:r>
            <a:r>
              <a:rPr kumimoji="1" lang="ja-JP" altLang="en-US" sz="2100" dirty="0"/>
              <a:t>の知識・情報が必要</a:t>
            </a:r>
            <a:endParaRPr kumimoji="1" lang="en-US" altLang="ja-JP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kumimoji="1" lang="ja-JP" altLang="en-US" sz="2100" dirty="0"/>
              <a:t>多</a:t>
            </a:r>
            <a:r>
              <a:rPr kumimoji="1" lang="ja-JP" altLang="en-US" sz="2100" dirty="0"/>
              <a:t>くの学生にとって、天文の学習は中学で終了</a:t>
            </a:r>
            <a:endParaRPr kumimoji="1" lang="en-US" altLang="ja-JP" sz="2100" dirty="0"/>
          </a:p>
          <a:p>
            <a:pPr marL="557213" lvl="1" indent="-214313">
              <a:buFont typeface="Arial" panose="020B0604020202020204" pitchFamily="34" charset="0"/>
              <a:buChar char="•"/>
              <a:tabLst>
                <a:tab pos="3429000" algn="l"/>
              </a:tabLst>
            </a:pPr>
            <a:r>
              <a:rPr kumimoji="1" lang="ja-JP" altLang="en-US" sz="2100" dirty="0"/>
              <a:t>天文は暗記教科</a:t>
            </a:r>
            <a:endParaRPr kumimoji="1" lang="en-US" altLang="ja-JP" sz="2100" dirty="0"/>
          </a:p>
          <a:p>
            <a:pPr marL="557213" lvl="1" indent="-214313">
              <a:buFont typeface="Arial" panose="020B0604020202020204" pitchFamily="34" charset="0"/>
              <a:buChar char="•"/>
              <a:tabLst>
                <a:tab pos="3429000" algn="l"/>
              </a:tabLst>
            </a:pPr>
            <a:r>
              <a:rPr kumimoji="1" lang="ja-JP" altLang="en-US" sz="2100" dirty="0"/>
              <a:t>太陽</a:t>
            </a:r>
            <a:r>
              <a:rPr kumimoji="1" lang="ja-JP" altLang="en-US" sz="2100" dirty="0"/>
              <a:t>系内の知見がほぼ全て</a:t>
            </a:r>
            <a:endParaRPr kumimoji="1" lang="en-US" altLang="ja-JP" sz="2100" dirty="0"/>
          </a:p>
          <a:p>
            <a:pPr marL="557213" lvl="1" indent="-214313">
              <a:buFont typeface="Arial" panose="020B0604020202020204" pitchFamily="34" charset="0"/>
              <a:buChar char="•"/>
              <a:tabLst>
                <a:tab pos="3367088" algn="l"/>
                <a:tab pos="3429000" algn="l"/>
              </a:tabLst>
            </a:pPr>
            <a:r>
              <a:rPr kumimoji="1" lang="ja-JP" altLang="en-US" sz="2100" dirty="0"/>
              <a:t>ロマンと神秘</a:t>
            </a:r>
            <a:endParaRPr kumimoji="1" lang="en-US" altLang="ja-JP" sz="2100" dirty="0"/>
          </a:p>
          <a:p>
            <a:pPr marL="214313" indent="-214313">
              <a:buFont typeface="Arial" panose="020B0604020202020204" pitchFamily="34" charset="0"/>
              <a:buChar char="•"/>
              <a:tabLst>
                <a:tab pos="3367088" algn="l"/>
                <a:tab pos="3429000" algn="l"/>
              </a:tabLst>
            </a:pPr>
            <a:r>
              <a:rPr kumimoji="1" lang="ja-JP" altLang="en-US" sz="2100" dirty="0"/>
              <a:t>小中学校の教員は、子どもが出会う最初の科学コミュニケーター</a:t>
            </a:r>
            <a:endParaRPr kumimoji="1" lang="en-US" altLang="ja-JP" sz="2100" dirty="0"/>
          </a:p>
          <a:p>
            <a:pPr marL="214313" indent="-214313">
              <a:buFont typeface="Arial" panose="020B0604020202020204" pitchFamily="34" charset="0"/>
              <a:buChar char="•"/>
              <a:tabLst>
                <a:tab pos="3367088" algn="l"/>
                <a:tab pos="3429000" algn="l"/>
              </a:tabLst>
            </a:pPr>
            <a:endParaRPr kumimoji="1" lang="ja-JP" altLang="en-US" sz="21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689" y="1298193"/>
            <a:ext cx="7471693" cy="280072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3283760" y="4440685"/>
            <a:ext cx="569407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kumimoji="1" lang="ja-JP" altLang="en-US" sz="2100" dirty="0"/>
              <a:t>研究施設であること。</a:t>
            </a:r>
            <a:endParaRPr kumimoji="1" lang="en-US" altLang="ja-JP" sz="210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kumimoji="1" lang="ja-JP" altLang="en-US" sz="2100" dirty="0"/>
              <a:t>観望ではなく、科学としての取組み</a:t>
            </a:r>
            <a:endParaRPr kumimoji="1" lang="en-US" altLang="ja-JP" sz="210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kumimoji="1" lang="ja-JP" altLang="en-US" sz="2100" dirty="0"/>
              <a:t>充実した資料・情報</a:t>
            </a:r>
            <a:endParaRPr kumimoji="1" lang="en-US" altLang="ja-JP" sz="210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kumimoji="1" lang="ja-JP" altLang="en-US" sz="2100" dirty="0"/>
              <a:t>教育面</a:t>
            </a:r>
            <a:r>
              <a:rPr kumimoji="1" lang="ja-JP" altLang="en-US" sz="2100" dirty="0"/>
              <a:t>で</a:t>
            </a:r>
            <a:r>
              <a:rPr kumimoji="1" lang="ja-JP" altLang="en-US" sz="2100" dirty="0"/>
              <a:t>の実績（銀河学校</a:t>
            </a:r>
            <a:r>
              <a:rPr kumimoji="1" lang="en-US" altLang="ja-JP" sz="2100" dirty="0"/>
              <a:t>, SSH, SPP</a:t>
            </a:r>
            <a:r>
              <a:rPr kumimoji="1" lang="ja-JP" altLang="en-US" sz="2100" dirty="0"/>
              <a:t>）</a:t>
            </a:r>
            <a:endParaRPr kumimoji="1" lang="en-US" altLang="ja-JP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kumimoji="1" lang="ja-JP" altLang="en-US" sz="2100" dirty="0"/>
              <a:t>集中できる環境</a:t>
            </a:r>
            <a:endParaRPr kumimoji="1" lang="en-US" altLang="ja-JP" sz="21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689" y="4481958"/>
            <a:ext cx="7471693" cy="190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5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0120" y="496598"/>
            <a:ext cx="7053542" cy="623500"/>
          </a:xfrm>
        </p:spPr>
        <p:txBody>
          <a:bodyPr/>
          <a:lstStyle/>
          <a:p>
            <a:r>
              <a:rPr kumimoji="1" lang="ja-JP" altLang="en-US" dirty="0" smtClean="0"/>
              <a:t>実習内容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7484" y="1937021"/>
            <a:ext cx="7022738" cy="1853119"/>
          </a:xfrm>
        </p:spPr>
        <p:txBody>
          <a:bodyPr>
            <a:normAutofit lnSpcReduction="10000"/>
          </a:bodyPr>
          <a:lstStyle/>
          <a:p>
            <a:r>
              <a:rPr lang="en-US" altLang="ja-JP" sz="2400" dirty="0"/>
              <a:t>1</a:t>
            </a:r>
            <a:r>
              <a:rPr lang="ja-JP" altLang="en-US" sz="2400" dirty="0"/>
              <a:t>日目：見学，班編成，テーマ選定，観測</a:t>
            </a:r>
            <a:endParaRPr lang="en-US" altLang="ja-JP" sz="2400" dirty="0"/>
          </a:p>
          <a:p>
            <a:r>
              <a:rPr lang="en-US" altLang="ja-JP" sz="2400" dirty="0"/>
              <a:t>2</a:t>
            </a:r>
            <a:r>
              <a:rPr lang="ja-JP" altLang="en-US" sz="2400" dirty="0"/>
              <a:t>日目：解析練習（一次処理</a:t>
            </a:r>
            <a:r>
              <a:rPr lang="en-US" altLang="ja-JP" sz="2400" dirty="0"/>
              <a:t>, 3</a:t>
            </a:r>
            <a:r>
              <a:rPr lang="ja-JP" altLang="en-US" sz="2400" dirty="0"/>
              <a:t>色合成</a:t>
            </a:r>
            <a:r>
              <a:rPr lang="en-US" altLang="ja-JP" sz="2400" dirty="0"/>
              <a:t>)</a:t>
            </a:r>
            <a:r>
              <a:rPr lang="ja-JP" altLang="en-US" sz="2400" dirty="0" err="1"/>
              <a:t>，</a:t>
            </a:r>
            <a:r>
              <a:rPr lang="ja-JP" altLang="en-US" sz="2400" dirty="0"/>
              <a:t>本解析</a:t>
            </a:r>
            <a:endParaRPr lang="en-US" altLang="ja-JP" sz="2400" dirty="0"/>
          </a:p>
          <a:p>
            <a:r>
              <a:rPr lang="en-US" altLang="ja-JP" sz="2400" dirty="0"/>
              <a:t>3</a:t>
            </a:r>
            <a:r>
              <a:rPr lang="ja-JP" altLang="en-US" sz="2400" dirty="0"/>
              <a:t>日目：解析作業（続き），</a:t>
            </a:r>
            <a:r>
              <a:rPr lang="ja-JP" altLang="en-US" sz="2400" dirty="0">
                <a:solidFill>
                  <a:srgbClr val="FFFF00"/>
                </a:solidFill>
              </a:rPr>
              <a:t>発表会</a:t>
            </a:r>
            <a:endParaRPr lang="en-US" altLang="ja-JP" sz="2400" dirty="0">
              <a:solidFill>
                <a:srgbClr val="FFFF00"/>
              </a:solidFill>
            </a:endParaRPr>
          </a:p>
          <a:p>
            <a:r>
              <a:rPr lang="en-US" altLang="ja-JP" sz="2400" dirty="0"/>
              <a:t>4</a:t>
            </a:r>
            <a:r>
              <a:rPr lang="ja-JP" altLang="en-US" sz="2400" dirty="0"/>
              <a:t>日目：エクスカーション（赤沢</a:t>
            </a:r>
            <a:r>
              <a:rPr lang="en-US" altLang="ja-JP" sz="2400" dirty="0"/>
              <a:t>, </a:t>
            </a:r>
            <a:r>
              <a:rPr lang="ja-JP" altLang="en-US" sz="2400" dirty="0"/>
              <a:t>寝覚</a:t>
            </a:r>
            <a:r>
              <a:rPr lang="ja-JP" altLang="en-US" sz="2400" dirty="0"/>
              <a:t>）</a:t>
            </a:r>
            <a:endParaRPr lang="en-US" altLang="ja-JP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" t="2525"/>
          <a:stretch/>
        </p:blipFill>
        <p:spPr bwMode="auto">
          <a:xfrm>
            <a:off x="6605989" y="3180010"/>
            <a:ext cx="2317865" cy="310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46" y="4040608"/>
            <a:ext cx="2295469" cy="256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P:\Univ\2008\講義\地学実習\IMG_03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81" y="4103104"/>
            <a:ext cx="2908485" cy="21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itoh\Desktop\木曽実習2013\DSCF03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95" y="4103104"/>
            <a:ext cx="3134896" cy="235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2908738" y="1162392"/>
            <a:ext cx="4765127" cy="774629"/>
            <a:chOff x="3878317" y="406855"/>
            <a:chExt cx="6353503" cy="1032839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3878317" y="406855"/>
              <a:ext cx="6353503" cy="615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/>
                <a:t>テーマは基本的に教員側が提供</a:t>
              </a:r>
              <a:endParaRPr kumimoji="1" lang="ja-JP" altLang="en-US" sz="2400" dirty="0"/>
            </a:p>
          </p:txBody>
        </p:sp>
        <p:sp>
          <p:nvSpPr>
            <p:cNvPr id="5" name="下矢印 4"/>
            <p:cNvSpPr/>
            <p:nvPr/>
          </p:nvSpPr>
          <p:spPr>
            <a:xfrm>
              <a:off x="6574221" y="930166"/>
              <a:ext cx="740979" cy="509528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08693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1042" y="413356"/>
            <a:ext cx="7053542" cy="468726"/>
          </a:xfrm>
        </p:spPr>
        <p:txBody>
          <a:bodyPr/>
          <a:lstStyle/>
          <a:p>
            <a:r>
              <a:rPr kumimoji="1" lang="ja-JP" altLang="en-US" dirty="0" smtClean="0"/>
              <a:t>学生のアンケートから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1042" y="4085006"/>
            <a:ext cx="8392886" cy="1586648"/>
          </a:xfrm>
        </p:spPr>
        <p:txBody>
          <a:bodyPr>
            <a:noAutofit/>
          </a:bodyPr>
          <a:lstStyle/>
          <a:p>
            <a:r>
              <a:rPr lang="ja-JP" altLang="en-US" sz="2400" dirty="0"/>
              <a:t>ここで経験したことを</a:t>
            </a:r>
            <a:r>
              <a:rPr lang="ja-JP" altLang="en-US" sz="2400" dirty="0">
                <a:solidFill>
                  <a:srgbClr val="FFFF00"/>
                </a:solidFill>
              </a:rPr>
              <a:t>子どもたちに伝える</a:t>
            </a:r>
            <a:r>
              <a:rPr lang="ja-JP" altLang="en-US" sz="2400" dirty="0"/>
              <a:t>ことで</a:t>
            </a:r>
            <a:r>
              <a:rPr lang="ja-JP" altLang="en-US" sz="2400" dirty="0" smtClean="0"/>
              <a:t>、天文についてよりよく伝えられる。</a:t>
            </a:r>
            <a:endParaRPr lang="en-US" altLang="ja-JP" sz="2400" dirty="0" smtClean="0"/>
          </a:p>
          <a:p>
            <a:r>
              <a:rPr kumimoji="1" lang="en-US" altLang="ja-JP" sz="2400" dirty="0"/>
              <a:t>1</a:t>
            </a:r>
            <a:r>
              <a:rPr kumimoji="1" lang="ja-JP" altLang="en-US" sz="2400" dirty="0"/>
              <a:t>回</a:t>
            </a:r>
            <a:r>
              <a:rPr kumimoji="1" lang="ja-JP" altLang="en-US" sz="2400" dirty="0" smtClean="0"/>
              <a:t>でも経験していることで</a:t>
            </a:r>
            <a:r>
              <a:rPr kumimoji="1" lang="ja-JP" altLang="en-US" sz="2400" dirty="0" smtClean="0">
                <a:solidFill>
                  <a:srgbClr val="FFFF00"/>
                </a:solidFill>
              </a:rPr>
              <a:t>自信</a:t>
            </a:r>
            <a:r>
              <a:rPr kumimoji="1" lang="ja-JP" altLang="en-US" sz="2400" dirty="0" smtClean="0"/>
              <a:t>につながる。</a:t>
            </a:r>
            <a:endParaRPr kumimoji="1" lang="en-US" altLang="ja-JP" sz="2400" dirty="0" smtClean="0"/>
          </a:p>
          <a:p>
            <a:r>
              <a:rPr lang="ja-JP" altLang="en-US" sz="2400" dirty="0" smtClean="0">
                <a:solidFill>
                  <a:srgbClr val="FFFF00"/>
                </a:solidFill>
              </a:rPr>
              <a:t>研究者</a:t>
            </a:r>
            <a:r>
              <a:rPr lang="ja-JP" altLang="en-US" sz="2400" dirty="0">
                <a:solidFill>
                  <a:srgbClr val="FFFF00"/>
                </a:solidFill>
              </a:rPr>
              <a:t>の方々に会って</a:t>
            </a:r>
            <a:r>
              <a:rPr lang="ja-JP" altLang="en-US" sz="2400" dirty="0"/>
              <a:t>、天文に対して興味が</a:t>
            </a:r>
            <a:r>
              <a:rPr lang="ja-JP" altLang="en-US" sz="2400" dirty="0" smtClean="0"/>
              <a:t>増した。</a:t>
            </a:r>
            <a:endParaRPr lang="en-US" altLang="ja-JP" sz="2400" dirty="0" smtClean="0"/>
          </a:p>
          <a:p>
            <a:r>
              <a:rPr lang="ja-JP" altLang="en-US" sz="2400" dirty="0">
                <a:solidFill>
                  <a:srgbClr val="FFFF00"/>
                </a:solidFill>
              </a:rPr>
              <a:t>初めて会った人と協力</a:t>
            </a:r>
            <a:r>
              <a:rPr lang="ja-JP" altLang="en-US" sz="2400" dirty="0"/>
              <a:t>して作業する経験</a:t>
            </a:r>
            <a:r>
              <a:rPr lang="ja-JP" altLang="en-US" sz="2400" dirty="0" smtClean="0"/>
              <a:t>は役</a:t>
            </a:r>
            <a:r>
              <a:rPr lang="ja-JP" altLang="en-US" sz="2400" dirty="0"/>
              <a:t>に</a:t>
            </a:r>
            <a:r>
              <a:rPr lang="ja-JP" altLang="en-US" sz="2400" dirty="0" smtClean="0"/>
              <a:t>立つ</a:t>
            </a:r>
            <a:endParaRPr lang="en-US" altLang="ja-JP" sz="2400" dirty="0" smtClean="0"/>
          </a:p>
          <a:p>
            <a:r>
              <a:rPr lang="ja-JP" altLang="en-US" sz="2400" dirty="0"/>
              <a:t>自分の考えの浅さが身にしみました</a:t>
            </a:r>
            <a:r>
              <a:rPr lang="ja-JP" altLang="en-US" sz="2400" dirty="0" smtClean="0"/>
              <a:t>。</a:t>
            </a:r>
            <a:endParaRPr kumimoji="1"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681" y="1153189"/>
            <a:ext cx="7682618" cy="142393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860" y="2577123"/>
            <a:ext cx="8219896" cy="150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0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3637" y="622211"/>
            <a:ext cx="7053542" cy="596843"/>
          </a:xfrm>
        </p:spPr>
        <p:txBody>
          <a:bodyPr/>
          <a:lstStyle/>
          <a:p>
            <a:r>
              <a:rPr lang="ja-JP" altLang="en-US" dirty="0"/>
              <a:t>実習</a:t>
            </a:r>
            <a:r>
              <a:rPr lang="ja-JP" altLang="en-US" dirty="0" smtClean="0"/>
              <a:t>を継続する意義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9314" y="1526486"/>
            <a:ext cx="8824686" cy="3842522"/>
          </a:xfrm>
        </p:spPr>
        <p:txBody>
          <a:bodyPr>
            <a:noAutofit/>
          </a:bodyPr>
          <a:lstStyle/>
          <a:p>
            <a:r>
              <a:rPr lang="ja-JP" altLang="en-US" sz="2800" dirty="0"/>
              <a:t>三重県での中学校数　</a:t>
            </a:r>
            <a:r>
              <a:rPr lang="ja-JP" altLang="en-US" sz="2800" dirty="0" smtClean="0"/>
              <a:t>・・</a:t>
            </a:r>
            <a:r>
              <a:rPr lang="en-US" altLang="ja-JP" sz="2800" dirty="0"/>
              <a:t>181</a:t>
            </a:r>
            <a:r>
              <a:rPr lang="ja-JP" altLang="en-US" sz="2800" dirty="0"/>
              <a:t>（公</a:t>
            </a:r>
            <a:r>
              <a:rPr lang="en-US" altLang="ja-JP" sz="2800" dirty="0"/>
              <a:t>170, </a:t>
            </a:r>
            <a:r>
              <a:rPr lang="ja-JP" altLang="en-US" sz="2800" dirty="0"/>
              <a:t>国</a:t>
            </a:r>
            <a:r>
              <a:rPr lang="en-US" altLang="ja-JP" sz="2800" dirty="0"/>
              <a:t>1,</a:t>
            </a:r>
            <a:r>
              <a:rPr lang="ja-JP" altLang="en-US" sz="2800" dirty="0"/>
              <a:t>私</a:t>
            </a:r>
            <a:r>
              <a:rPr lang="en-US" altLang="ja-JP" sz="2800" dirty="0"/>
              <a:t>10</a:t>
            </a:r>
            <a:r>
              <a:rPr lang="ja-JP" altLang="en-US" sz="2800" dirty="0"/>
              <a:t>）</a:t>
            </a:r>
            <a:endParaRPr lang="en-US" altLang="ja-JP" sz="2800" dirty="0"/>
          </a:p>
          <a:p>
            <a:r>
              <a:rPr lang="ja-JP" altLang="en-US" sz="2800" dirty="0"/>
              <a:t>三重県での中学校（理科）教員数　・・・～</a:t>
            </a:r>
            <a:r>
              <a:rPr lang="en-US" altLang="ja-JP" sz="2800" dirty="0"/>
              <a:t>550</a:t>
            </a:r>
            <a:r>
              <a:rPr lang="ja-JP" altLang="en-US" sz="2800" dirty="0"/>
              <a:t>名</a:t>
            </a:r>
            <a:endParaRPr lang="en-US" altLang="ja-JP" sz="2800" dirty="0"/>
          </a:p>
          <a:p>
            <a:pPr marL="740569" lvl="1" indent="136922"/>
            <a:r>
              <a:rPr lang="en-US" altLang="ja-JP" sz="2800" dirty="0"/>
              <a:t>1</a:t>
            </a:r>
            <a:r>
              <a:rPr lang="ja-JP" altLang="en-US" sz="2800" dirty="0"/>
              <a:t>校あたり約３名の理科教員　</a:t>
            </a:r>
            <a:endParaRPr lang="en-US" altLang="ja-JP" sz="2800" dirty="0" smtClean="0"/>
          </a:p>
          <a:p>
            <a:pPr marL="740569" lvl="1" indent="0">
              <a:buNone/>
            </a:pPr>
            <a:r>
              <a:rPr lang="ja-JP" altLang="en-US" sz="2800" dirty="0" smtClean="0"/>
              <a:t>（</a:t>
            </a:r>
            <a:r>
              <a:rPr lang="ja-JP" altLang="en-US" sz="2800" dirty="0"/>
              <a:t>各学年１名に相当）</a:t>
            </a:r>
            <a:endParaRPr lang="en-US" altLang="ja-JP" sz="2800" dirty="0"/>
          </a:p>
          <a:p>
            <a:pPr>
              <a:buClr>
                <a:srgbClr val="FFFF00"/>
              </a:buClr>
            </a:pPr>
            <a:r>
              <a:rPr lang="ja-JP" altLang="en-US" sz="2800" dirty="0"/>
              <a:t>三重大での木曽実習経験者・・・</a:t>
            </a:r>
            <a:r>
              <a:rPr lang="en-US" altLang="ja-JP" sz="2800" dirty="0"/>
              <a:t>134</a:t>
            </a:r>
            <a:r>
              <a:rPr lang="ja-JP" altLang="en-US" sz="2800" dirty="0"/>
              <a:t>名（</a:t>
            </a:r>
            <a:r>
              <a:rPr lang="en-US" altLang="ja-JP" sz="2800" dirty="0"/>
              <a:t>9</a:t>
            </a:r>
            <a:r>
              <a:rPr lang="ja-JP" altLang="en-US" sz="2800" dirty="0"/>
              <a:t>年</a:t>
            </a:r>
            <a:r>
              <a:rPr lang="ja-JP" altLang="en-US" sz="2800" dirty="0"/>
              <a:t>）</a:t>
            </a:r>
            <a:endParaRPr lang="en-US" altLang="ja-JP" sz="2800" dirty="0"/>
          </a:p>
          <a:p>
            <a:pPr>
              <a:buClr>
                <a:srgbClr val="FFFF00"/>
              </a:buClr>
            </a:pPr>
            <a:r>
              <a:rPr lang="ja-JP" altLang="en-US" sz="2800" dirty="0"/>
              <a:t>上記経験者の内、中学校採用者・・</a:t>
            </a:r>
            <a:r>
              <a:rPr lang="en-US" altLang="ja-JP" sz="2800" dirty="0"/>
              <a:t>74</a:t>
            </a:r>
            <a:r>
              <a:rPr lang="ja-JP" altLang="en-US" sz="2800" dirty="0" smtClean="0"/>
              <a:t>名</a:t>
            </a:r>
            <a:endParaRPr lang="en-US" altLang="ja-JP" sz="2800" dirty="0"/>
          </a:p>
          <a:p>
            <a:pPr>
              <a:buClr>
                <a:srgbClr val="FFFF00"/>
              </a:buClr>
            </a:pPr>
            <a:r>
              <a:rPr lang="en-US" altLang="ja-JP" sz="2800" dirty="0"/>
              <a:t>20</a:t>
            </a:r>
            <a:r>
              <a:rPr lang="ja-JP" altLang="en-US" sz="2800" dirty="0"/>
              <a:t>年間、木曽実習を続けたとすると・・・</a:t>
            </a:r>
            <a:endParaRPr lang="en-US" altLang="ja-JP" sz="2800" dirty="0"/>
          </a:p>
          <a:p>
            <a:pPr lvl="1">
              <a:buClr>
                <a:srgbClr val="FFFF00"/>
              </a:buClr>
            </a:pPr>
            <a:r>
              <a:rPr lang="ja-JP" altLang="en-US" sz="2800" dirty="0" smtClean="0"/>
              <a:t>実習</a:t>
            </a:r>
            <a:r>
              <a:rPr lang="ja-JP" altLang="en-US" sz="2800" dirty="0"/>
              <a:t>経験者の中学（理科）</a:t>
            </a:r>
            <a:r>
              <a:rPr lang="ja-JP" altLang="en-US" sz="2800" dirty="0" smtClean="0"/>
              <a:t>教員割合</a:t>
            </a:r>
            <a:r>
              <a:rPr lang="ja-JP" altLang="en-US" sz="2800" dirty="0"/>
              <a:t>・・</a:t>
            </a:r>
            <a:r>
              <a:rPr lang="en-US" altLang="ja-JP" sz="2800" dirty="0"/>
              <a:t>34</a:t>
            </a:r>
            <a:r>
              <a:rPr lang="ja-JP" altLang="en-US" sz="2800" dirty="0"/>
              <a:t>％</a:t>
            </a:r>
            <a:endParaRPr lang="en-US" altLang="ja-JP" sz="2800" dirty="0"/>
          </a:p>
          <a:p>
            <a:pPr lvl="1">
              <a:buClr>
                <a:srgbClr val="FFFF00"/>
              </a:buClr>
            </a:pPr>
            <a:r>
              <a:rPr lang="ja-JP" altLang="en-US" sz="2800" dirty="0"/>
              <a:t>三重県内の</a:t>
            </a:r>
            <a:r>
              <a:rPr lang="ja-JP" altLang="en-US" sz="2800" dirty="0">
                <a:solidFill>
                  <a:srgbClr val="FFFF00"/>
                </a:solidFill>
              </a:rPr>
              <a:t>全ての中学</a:t>
            </a:r>
            <a:r>
              <a:rPr lang="ja-JP" altLang="en-US" sz="2800" dirty="0"/>
              <a:t>に１人は木曽実習経験者の教員</a:t>
            </a:r>
            <a:endParaRPr lang="ja-JP" altLang="en-US" sz="2800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6430625" y="1951079"/>
            <a:ext cx="2128665" cy="2830213"/>
            <a:chOff x="7864415" y="1764630"/>
            <a:chExt cx="2838221" cy="3773618"/>
          </a:xfrm>
        </p:grpSpPr>
        <p:cxnSp>
          <p:nvCxnSpPr>
            <p:cNvPr id="5" name="直線コネクタ 4"/>
            <p:cNvCxnSpPr/>
            <p:nvPr/>
          </p:nvCxnSpPr>
          <p:spPr>
            <a:xfrm>
              <a:off x="9476509" y="2493818"/>
              <a:ext cx="1226127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円弧 5"/>
            <p:cNvSpPr/>
            <p:nvPr/>
          </p:nvSpPr>
          <p:spPr>
            <a:xfrm rot="2117725">
              <a:off x="7864415" y="1764630"/>
              <a:ext cx="2415574" cy="3773618"/>
            </a:xfrm>
            <a:prstGeom prst="arc">
              <a:avLst>
                <a:gd name="adj1" fmla="val 17364173"/>
                <a:gd name="adj2" fmla="val 3910171"/>
              </a:avLst>
            </a:prstGeom>
            <a:ln w="76200">
              <a:solidFill>
                <a:srgbClr val="FFFF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7737921" y="4100890"/>
            <a:ext cx="1020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000" dirty="0">
                <a:solidFill>
                  <a:srgbClr val="FFFF00"/>
                </a:solidFill>
              </a:rPr>
              <a:t>13%</a:t>
            </a:r>
            <a:endParaRPr kumimoji="1" lang="ja-JP" altLang="en-U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7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3955" y="616218"/>
            <a:ext cx="7425702" cy="652422"/>
          </a:xfrm>
        </p:spPr>
        <p:txBody>
          <a:bodyPr/>
          <a:lstStyle/>
          <a:p>
            <a:r>
              <a:rPr kumimoji="1" lang="ja-JP" altLang="en-US" sz="4000" dirty="0" smtClean="0"/>
              <a:t>大学の授業でも</a:t>
            </a:r>
            <a:r>
              <a:rPr lang="ja-JP" altLang="en-US" sz="4000" dirty="0" smtClean="0"/>
              <a:t>使える教材開発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3955" y="1616980"/>
            <a:ext cx="8485245" cy="4420963"/>
          </a:xfrm>
        </p:spPr>
        <p:txBody>
          <a:bodyPr>
            <a:noAutofit/>
          </a:bodyPr>
          <a:lstStyle/>
          <a:p>
            <a:r>
              <a:rPr lang="ja-JP" altLang="en-US" sz="2800" dirty="0"/>
              <a:t>天文学の基本的な手法・原理を習得できる</a:t>
            </a:r>
            <a:endParaRPr lang="en-US" altLang="ja-JP" sz="2800" dirty="0"/>
          </a:p>
          <a:p>
            <a:r>
              <a:rPr lang="ja-JP" altLang="en-US" sz="2800" dirty="0"/>
              <a:t>単発の教材ではなく系統的教材</a:t>
            </a:r>
            <a:endParaRPr lang="en-US" altLang="ja-JP" sz="2800" dirty="0"/>
          </a:p>
          <a:p>
            <a:r>
              <a:rPr lang="ja-JP" altLang="en-US" sz="2800" dirty="0"/>
              <a:t>解説と解析がセット</a:t>
            </a:r>
            <a:endParaRPr lang="en-US" altLang="ja-JP" sz="2800" dirty="0"/>
          </a:p>
          <a:p>
            <a:r>
              <a:rPr lang="ja-JP" altLang="en-US" sz="2800" dirty="0"/>
              <a:t>独学</a:t>
            </a:r>
            <a:r>
              <a:rPr lang="ja-JP" altLang="en-US" sz="2800" dirty="0"/>
              <a:t>でも使える</a:t>
            </a:r>
            <a:endParaRPr lang="en-US" altLang="ja-JP" sz="2800" dirty="0"/>
          </a:p>
          <a:p>
            <a:pPr>
              <a:lnSpc>
                <a:spcPct val="150000"/>
              </a:lnSpc>
            </a:pPr>
            <a:r>
              <a:rPr lang="ja-JP" altLang="en-US" sz="2800" dirty="0"/>
              <a:t>木曽のアーカイブデータを</a:t>
            </a:r>
            <a:r>
              <a:rPr lang="ja-JP" altLang="en-US" sz="2800" dirty="0" smtClean="0"/>
              <a:t>利（</a:t>
            </a:r>
            <a:r>
              <a:rPr lang="en-US" altLang="ja-JP" sz="2800" dirty="0"/>
              <a:t>SMOKA</a:t>
            </a:r>
            <a:r>
              <a:rPr lang="ja-JP" altLang="en-US" sz="2800" dirty="0"/>
              <a:t>）</a:t>
            </a:r>
            <a:r>
              <a:rPr lang="ja-JP" altLang="en-US" sz="2800" dirty="0" smtClean="0"/>
              <a:t>・・</a:t>
            </a:r>
            <a:r>
              <a:rPr lang="ja-JP" altLang="en-US" sz="2800" dirty="0"/>
              <a:t>２</a:t>
            </a:r>
            <a:r>
              <a:rPr lang="en-US" altLang="ja-JP" sz="2800" dirty="0"/>
              <a:t>K</a:t>
            </a:r>
          </a:p>
          <a:p>
            <a:pPr lvl="1"/>
            <a:r>
              <a:rPr lang="ja-JP" altLang="en-US" sz="2800" dirty="0"/>
              <a:t>様々</a:t>
            </a:r>
            <a:r>
              <a:rPr lang="ja-JP" altLang="en-US" sz="2800" dirty="0"/>
              <a:t>なテーマでの観測が行われている</a:t>
            </a:r>
            <a:endParaRPr lang="en-US" altLang="ja-JP" sz="2800" dirty="0"/>
          </a:p>
          <a:p>
            <a:pPr lvl="1"/>
            <a:r>
              <a:rPr lang="ja-JP" altLang="en-US" sz="2800" dirty="0"/>
              <a:t>同一装置による</a:t>
            </a:r>
            <a:r>
              <a:rPr lang="ja-JP" altLang="en-US" sz="2800" dirty="0" smtClean="0"/>
              <a:t>観測</a:t>
            </a:r>
            <a:r>
              <a:rPr lang="ja-JP" altLang="en-US" sz="2800" dirty="0"/>
              <a:t>　→　解析手法が共通</a:t>
            </a:r>
            <a:endParaRPr lang="en-US" altLang="ja-JP" sz="2800" dirty="0"/>
          </a:p>
          <a:p>
            <a:pPr lvl="1"/>
            <a:r>
              <a:rPr lang="en-US" altLang="ja-JP" sz="2800" dirty="0"/>
              <a:t>U</a:t>
            </a:r>
            <a:r>
              <a:rPr lang="ja-JP" altLang="en-US" sz="2800" dirty="0"/>
              <a:t>バンドデータが使える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220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4584" y="659761"/>
            <a:ext cx="7053542" cy="456479"/>
          </a:xfrm>
        </p:spPr>
        <p:txBody>
          <a:bodyPr/>
          <a:lstStyle/>
          <a:p>
            <a:r>
              <a:rPr kumimoji="1" lang="ja-JP" altLang="en-US" dirty="0" smtClean="0"/>
              <a:t>テーマ一覧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56402" y="1585471"/>
            <a:ext cx="7660284" cy="4466985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ja-JP" altLang="en-US" sz="2800" dirty="0"/>
              <a:t>等級の推定 １：ポグソンの関係</a:t>
            </a:r>
            <a:r>
              <a:rPr lang="en-US" altLang="ja-JP" sz="2800" dirty="0"/>
              <a:t>, </a:t>
            </a:r>
            <a:r>
              <a:rPr lang="ja-JP" altLang="en-US" sz="2800" dirty="0"/>
              <a:t>相対測光 </a:t>
            </a:r>
            <a:endParaRPr lang="en-US" altLang="ja-JP" sz="2800" dirty="0"/>
          </a:p>
          <a:p>
            <a:pPr marL="342900" indent="-342900">
              <a:buFont typeface="+mj-lt"/>
              <a:buAutoNum type="arabicPeriod"/>
            </a:pPr>
            <a:r>
              <a:rPr lang="ja-JP" altLang="en-US" sz="2800" dirty="0"/>
              <a:t>星の明るさと色：</a:t>
            </a:r>
            <a:r>
              <a:rPr lang="en-US" altLang="ja-JP" sz="2800" dirty="0"/>
              <a:t>HR</a:t>
            </a:r>
            <a:r>
              <a:rPr lang="ja-JP" altLang="en-US" sz="2800" dirty="0"/>
              <a:t>図</a:t>
            </a:r>
            <a:endParaRPr lang="en-US" altLang="ja-JP" sz="2800" dirty="0"/>
          </a:p>
          <a:p>
            <a:pPr marL="342900" indent="-342900">
              <a:buFont typeface="+mj-lt"/>
              <a:buAutoNum type="arabicPeriod"/>
            </a:pPr>
            <a:r>
              <a:rPr lang="ja-JP" altLang="en-US" sz="2800" dirty="0"/>
              <a:t>等級の推定２：大気補正</a:t>
            </a:r>
            <a:r>
              <a:rPr lang="en-US" altLang="ja-JP" sz="2800" dirty="0"/>
              <a:t>, </a:t>
            </a:r>
            <a:r>
              <a:rPr lang="ja-JP" altLang="en-US" sz="2800" dirty="0"/>
              <a:t>カラー補正</a:t>
            </a:r>
            <a:endParaRPr lang="en-US" altLang="ja-JP" sz="2800" dirty="0"/>
          </a:p>
          <a:p>
            <a:pPr marL="342900" indent="-342900">
              <a:buFont typeface="+mj-lt"/>
              <a:buAutoNum type="arabicPeriod"/>
            </a:pPr>
            <a:r>
              <a:rPr lang="ja-JP" altLang="en-US" sz="2800" dirty="0"/>
              <a:t>星</a:t>
            </a:r>
            <a:r>
              <a:rPr lang="ja-JP" altLang="en-US" sz="2800" dirty="0"/>
              <a:t>の表面温度：黒体放射</a:t>
            </a:r>
            <a:endParaRPr lang="en-US" altLang="ja-JP" sz="2800" dirty="0"/>
          </a:p>
          <a:p>
            <a:pPr marL="342900" indent="-342900">
              <a:buFont typeface="+mj-lt"/>
              <a:buAutoNum type="arabicPeriod"/>
            </a:pPr>
            <a:r>
              <a:rPr lang="ja-JP" altLang="en-US" sz="2800" dirty="0"/>
              <a:t>星団までの距離：距離指標，変光星</a:t>
            </a:r>
            <a:endParaRPr lang="en-US" altLang="ja-JP" sz="2800" dirty="0"/>
          </a:p>
          <a:p>
            <a:pPr marL="342900" indent="-342900">
              <a:buFont typeface="+mj-lt"/>
              <a:buAutoNum type="arabicPeriod"/>
            </a:pPr>
            <a:r>
              <a:rPr lang="ja-JP" altLang="en-US" sz="2800" dirty="0"/>
              <a:t>星間吸収の検出：</a:t>
            </a:r>
            <a:r>
              <a:rPr lang="en-US" altLang="ja-JP" sz="2800" dirty="0"/>
              <a:t>2</a:t>
            </a:r>
            <a:r>
              <a:rPr lang="ja-JP" altLang="en-US" sz="2800" dirty="0"/>
              <a:t>色図</a:t>
            </a:r>
            <a:endParaRPr lang="en-US" altLang="ja-JP" sz="2800" dirty="0"/>
          </a:p>
          <a:p>
            <a:pPr marL="342900" indent="-342900">
              <a:buFont typeface="+mj-lt"/>
              <a:buAutoNum type="arabicPeriod"/>
            </a:pPr>
            <a:r>
              <a:rPr lang="ja-JP" altLang="en-US" sz="2800" dirty="0"/>
              <a:t>星団</a:t>
            </a:r>
            <a:r>
              <a:rPr lang="ja-JP" altLang="en-US" sz="2800" dirty="0"/>
              <a:t>の年齢推定：星の進化，等年齢線</a:t>
            </a:r>
            <a:endParaRPr lang="en-US" altLang="ja-JP" sz="2800" dirty="0"/>
          </a:p>
          <a:p>
            <a:pPr marL="342900" indent="-342900">
              <a:buFont typeface="+mj-lt"/>
              <a:buAutoNum type="arabicPeriod"/>
            </a:pPr>
            <a:r>
              <a:rPr lang="ja-JP" altLang="en-US" sz="2800" dirty="0"/>
              <a:t>星雲</a:t>
            </a:r>
            <a:r>
              <a:rPr lang="ja-JP" altLang="en-US" sz="2800" dirty="0"/>
              <a:t>の光り方：連続光</a:t>
            </a:r>
            <a:r>
              <a:rPr lang="en-US" altLang="ja-JP" sz="2800" dirty="0"/>
              <a:t>, </a:t>
            </a:r>
            <a:r>
              <a:rPr lang="ja-JP" altLang="en-US" sz="2800" dirty="0"/>
              <a:t>輝線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5741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9098" y="703303"/>
            <a:ext cx="7053542" cy="456479"/>
          </a:xfrm>
        </p:spPr>
        <p:txBody>
          <a:bodyPr/>
          <a:lstStyle/>
          <a:p>
            <a:r>
              <a:rPr kumimoji="1" lang="ja-JP" altLang="en-US" dirty="0" smtClean="0"/>
              <a:t>テーマ一覧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7484" y="1716180"/>
            <a:ext cx="7823030" cy="1983923"/>
          </a:xfrm>
        </p:spPr>
        <p:txBody>
          <a:bodyPr>
            <a:noAutofit/>
          </a:bodyPr>
          <a:lstStyle/>
          <a:p>
            <a:pPr marL="385763" indent="-385763">
              <a:buFont typeface="+mj-lt"/>
              <a:buAutoNum type="arabicPeriod" startAt="9"/>
            </a:pPr>
            <a:r>
              <a:rPr lang="ja-JP" altLang="en-US" sz="2800" dirty="0"/>
              <a:t>銀河</a:t>
            </a:r>
            <a:r>
              <a:rPr lang="ja-JP" altLang="en-US" sz="2800" dirty="0"/>
              <a:t>の光度分布：楕円銀河</a:t>
            </a:r>
            <a:r>
              <a:rPr lang="en-US" altLang="ja-JP" sz="2800" dirty="0"/>
              <a:t>, </a:t>
            </a:r>
            <a:r>
              <a:rPr lang="ja-JP" altLang="en-US" sz="2800" dirty="0"/>
              <a:t>渦巻銀河</a:t>
            </a:r>
            <a:r>
              <a:rPr lang="en-US" altLang="ja-JP" sz="2800" dirty="0"/>
              <a:t>, </a:t>
            </a:r>
            <a:r>
              <a:rPr lang="ja-JP" altLang="en-US" sz="2800" dirty="0"/>
              <a:t>光度分布</a:t>
            </a:r>
            <a:endParaRPr lang="en-US" altLang="ja-JP" sz="2800" dirty="0"/>
          </a:p>
          <a:p>
            <a:pPr marL="385763" indent="-385763">
              <a:buFont typeface="+mj-lt"/>
              <a:buAutoNum type="arabicPeriod" startAt="9"/>
            </a:pPr>
            <a:r>
              <a:rPr lang="ja-JP" altLang="en-US" sz="2800" dirty="0"/>
              <a:t>銀河の形態と色：カラー分布，</a:t>
            </a:r>
            <a:endParaRPr lang="en-US" altLang="ja-JP" sz="2800" dirty="0"/>
          </a:p>
          <a:p>
            <a:pPr marL="342900" indent="-342900">
              <a:buFont typeface="+mj-lt"/>
              <a:buAutoNum type="arabicPeriod" startAt="9"/>
            </a:pPr>
            <a:r>
              <a:rPr lang="ja-JP" altLang="en-US" sz="2800" dirty="0"/>
              <a:t>銀河団メンバーの光度：銀河団</a:t>
            </a:r>
            <a:r>
              <a:rPr lang="en-US" altLang="ja-JP" sz="2800" dirty="0"/>
              <a:t>, </a:t>
            </a:r>
            <a:r>
              <a:rPr lang="ja-JP" altLang="en-US" sz="2800" dirty="0"/>
              <a:t>光度関数</a:t>
            </a:r>
            <a:endParaRPr lang="en-US" altLang="ja-JP" sz="2800" dirty="0"/>
          </a:p>
          <a:p>
            <a:pPr marL="342900" indent="-342900">
              <a:buFont typeface="+mj-lt"/>
              <a:buAutoNum type="arabicPeriod" startAt="9"/>
            </a:pPr>
            <a:r>
              <a:rPr lang="ja-JP" altLang="en-US" sz="2800" dirty="0"/>
              <a:t>銀河</a:t>
            </a:r>
            <a:r>
              <a:rPr lang="ja-JP" altLang="en-US" sz="2800" dirty="0"/>
              <a:t>の大きさと宇宙年齢：ハッブルの法則</a:t>
            </a:r>
            <a:endParaRPr lang="en-US" altLang="ja-JP" sz="2800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929084" y="4544623"/>
            <a:ext cx="7895602" cy="191423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ja-JP" altLang="en-US" sz="2400" dirty="0"/>
              <a:t>小惑星の検出：座標系，座標変換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400" dirty="0"/>
              <a:t>一次処理：バイアス</a:t>
            </a:r>
            <a:r>
              <a:rPr lang="en-US" altLang="ja-JP" sz="2400" dirty="0"/>
              <a:t>, </a:t>
            </a:r>
            <a:r>
              <a:rPr lang="ja-JP" altLang="en-US" sz="2400" dirty="0"/>
              <a:t>フラット</a:t>
            </a:r>
            <a:r>
              <a:rPr lang="ja-JP" altLang="en-US" sz="2400" dirty="0"/>
              <a:t>補正</a:t>
            </a:r>
            <a:r>
              <a:rPr lang="ja-JP" altLang="en-US" sz="2400" dirty="0"/>
              <a:t>による画質改善</a:t>
            </a:r>
            <a:endParaRPr lang="en-US" altLang="ja-JP" sz="2400" dirty="0"/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sz="2400" dirty="0"/>
              <a:t>3</a:t>
            </a:r>
            <a:r>
              <a:rPr lang="ja-JP" altLang="en-US" sz="2400" dirty="0"/>
              <a:t>色合成  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81432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オン">
  <a:themeElements>
    <a:clrScheme name="イオン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イオン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イオン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1527</TotalTime>
  <Words>851</Words>
  <Application>Microsoft Office PowerPoint</Application>
  <PresentationFormat>画面に合わせる (4:3)</PresentationFormat>
  <Paragraphs>109</Paragraphs>
  <Slides>13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5" baseType="lpstr">
      <vt:lpstr>ＭＳ Ｐゴシック</vt:lpstr>
      <vt:lpstr>ＭＳ 明朝</vt:lpstr>
      <vt:lpstr>メイリオ</vt:lpstr>
      <vt:lpstr>Arial</vt:lpstr>
      <vt:lpstr>Calibri</vt:lpstr>
      <vt:lpstr>Century</vt:lpstr>
      <vt:lpstr>Century Gothic</vt:lpstr>
      <vt:lpstr>Symbol</vt:lpstr>
      <vt:lpstr>Times New Roman</vt:lpstr>
      <vt:lpstr>Wingdings</vt:lpstr>
      <vt:lpstr>Wingdings 3</vt:lpstr>
      <vt:lpstr>イオン</vt:lpstr>
      <vt:lpstr>木曽観測所での学生実習をベースとした 天文解析体験教材の開発</vt:lpstr>
      <vt:lpstr>大学合同実習 文教大, 学芸大,日本女子大, 和歌山大 ,三重大</vt:lpstr>
      <vt:lpstr>なぜ教育学部？　なぜ木曽？</vt:lpstr>
      <vt:lpstr>実習内容</vt:lpstr>
      <vt:lpstr>学生のアンケートから</vt:lpstr>
      <vt:lpstr>実習を継続する意義</vt:lpstr>
      <vt:lpstr>大学の授業でも使える教材開発</vt:lpstr>
      <vt:lpstr>テーマ一覧</vt:lpstr>
      <vt:lpstr>テーマ一覧</vt:lpstr>
      <vt:lpstr>教材の特徴</vt:lpstr>
      <vt:lpstr>PowerPoint プレゼンテーション</vt:lpstr>
      <vt:lpstr>学生のアンケートから</vt:lpstr>
      <vt:lpstr>まとめ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nitoh</dc:creator>
  <cp:lastModifiedBy>nitoh</cp:lastModifiedBy>
  <cp:revision>46</cp:revision>
  <dcterms:created xsi:type="dcterms:W3CDTF">2014-07-03T13:45:24Z</dcterms:created>
  <dcterms:modified xsi:type="dcterms:W3CDTF">2014-07-10T08:57:45Z</dcterms:modified>
</cp:coreProperties>
</file>