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77" r:id="rId3"/>
    <p:sldId id="261" r:id="rId4"/>
    <p:sldId id="298" r:id="rId5"/>
    <p:sldId id="297" r:id="rId6"/>
    <p:sldId id="299" r:id="rId7"/>
    <p:sldId id="300" r:id="rId8"/>
    <p:sldId id="301" r:id="rId9"/>
    <p:sldId id="267" r:id="rId10"/>
    <p:sldId id="302" r:id="rId11"/>
    <p:sldId id="281" r:id="rId12"/>
    <p:sldId id="262" r:id="rId13"/>
    <p:sldId id="303" r:id="rId14"/>
    <p:sldId id="284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6600"/>
    <a:srgbClr val="0000FF"/>
    <a:srgbClr val="00FF00"/>
    <a:srgbClr val="CC00C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7911" autoAdjust="0"/>
  </p:normalViewPr>
  <p:slideViewPr>
    <p:cSldViewPr showGuides="1">
      <p:cViewPr varScale="1">
        <p:scale>
          <a:sx n="125" d="100"/>
          <a:sy n="125" d="100"/>
        </p:scale>
        <p:origin x="-25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E6E1-E56A-4FF8-9095-1624C75F1DE6}" type="datetimeFigureOut">
              <a:rPr kumimoji="1" lang="ja-JP" altLang="en-US" smtClean="0"/>
              <a:pPr/>
              <a:t>13.7.10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D05F-AB62-4CE7-B30B-5B5D5026C21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376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E6E1-E56A-4FF8-9095-1624C75F1DE6}" type="datetimeFigureOut">
              <a:rPr kumimoji="1" lang="ja-JP" altLang="en-US" smtClean="0"/>
              <a:pPr/>
              <a:t>13.7.10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D05F-AB62-4CE7-B30B-5B5D5026C21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215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E6E1-E56A-4FF8-9095-1624C75F1DE6}" type="datetimeFigureOut">
              <a:rPr kumimoji="1" lang="ja-JP" altLang="en-US" smtClean="0"/>
              <a:pPr/>
              <a:t>13.7.10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D05F-AB62-4CE7-B30B-5B5D5026C21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903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E6E1-E56A-4FF8-9095-1624C75F1DE6}" type="datetimeFigureOut">
              <a:rPr kumimoji="1" lang="ja-JP" altLang="en-US" smtClean="0"/>
              <a:pPr/>
              <a:t>13.7.10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D05F-AB62-4CE7-B30B-5B5D5026C21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003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E6E1-E56A-4FF8-9095-1624C75F1DE6}" type="datetimeFigureOut">
              <a:rPr kumimoji="1" lang="ja-JP" altLang="en-US" smtClean="0"/>
              <a:pPr/>
              <a:t>13.7.10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D05F-AB62-4CE7-B30B-5B5D5026C21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103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E6E1-E56A-4FF8-9095-1624C75F1DE6}" type="datetimeFigureOut">
              <a:rPr kumimoji="1" lang="ja-JP" altLang="en-US" smtClean="0"/>
              <a:pPr/>
              <a:t>13.7.10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D05F-AB62-4CE7-B30B-5B5D5026C21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298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E6E1-E56A-4FF8-9095-1624C75F1DE6}" type="datetimeFigureOut">
              <a:rPr kumimoji="1" lang="ja-JP" altLang="en-US" smtClean="0"/>
              <a:pPr/>
              <a:t>13.7.10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D05F-AB62-4CE7-B30B-5B5D5026C21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222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E6E1-E56A-4FF8-9095-1624C75F1DE6}" type="datetimeFigureOut">
              <a:rPr kumimoji="1" lang="ja-JP" altLang="en-US" smtClean="0"/>
              <a:pPr/>
              <a:t>13.7.10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D05F-AB62-4CE7-B30B-5B5D5026C21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278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E6E1-E56A-4FF8-9095-1624C75F1DE6}" type="datetimeFigureOut">
              <a:rPr kumimoji="1" lang="ja-JP" altLang="en-US" smtClean="0"/>
              <a:pPr/>
              <a:t>13.7.10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D05F-AB62-4CE7-B30B-5B5D5026C21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427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E6E1-E56A-4FF8-9095-1624C75F1DE6}" type="datetimeFigureOut">
              <a:rPr kumimoji="1" lang="ja-JP" altLang="en-US" smtClean="0"/>
              <a:pPr/>
              <a:t>13.7.10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D05F-AB62-4CE7-B30B-5B5D5026C21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774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E6E1-E56A-4FF8-9095-1624C75F1DE6}" type="datetimeFigureOut">
              <a:rPr kumimoji="1" lang="ja-JP" altLang="en-US" smtClean="0"/>
              <a:pPr/>
              <a:t>13.7.10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D05F-AB62-4CE7-B30B-5B5D5026C21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902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BE6E1-E56A-4FF8-9095-1624C75F1DE6}" type="datetimeFigureOut">
              <a:rPr kumimoji="1" lang="ja-JP" altLang="en-US" smtClean="0"/>
              <a:pPr/>
              <a:t>13.7.10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2D05F-AB62-4CE7-B30B-5B5D5026C21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462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  <a:ln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岡山</a:t>
            </a:r>
            <a:r>
              <a:rPr kumimoji="1"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>188cm</a:t>
            </a:r>
            <a:r>
              <a:rPr kumimoji="1"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望遠鏡の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改修と</a:t>
            </a:r>
            <a:r>
              <a:rPr kumimoji="1"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kumimoji="1" lang="en-US" altLang="ja-JP" sz="40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kumimoji="1"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その後の展望</a:t>
            </a:r>
            <a:endParaRPr kumimoji="1" lang="ja-JP" altLang="en-US" sz="4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 rot="10800000" flipV="1">
            <a:off x="0" y="404664"/>
            <a:ext cx="7884368" cy="300432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          木曽シンポジウム 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2013.07.09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直角三角形 4"/>
          <p:cNvSpPr/>
          <p:nvPr/>
        </p:nvSpPr>
        <p:spPr>
          <a:xfrm flipH="1">
            <a:off x="6948264" y="404663"/>
            <a:ext cx="936104" cy="32537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2" descr="C:\Users\tsu\Pictures\tel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685801" y="2514601"/>
            <a:ext cx="5029200" cy="377189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727680" y="2819400"/>
            <a:ext cx="3416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岡山天体物理観測所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r>
              <a:rPr kumimoji="1" lang="ja-JP" altLang="ja-JP" sz="2800" dirty="0" smtClean="0"/>
              <a:t>　</a:t>
            </a:r>
            <a:r>
              <a:rPr kumimoji="1" lang="ja-JP" altLang="en-US" sz="2800" dirty="0" smtClean="0"/>
              <a:t>　浮田信治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77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705096"/>
            <a:ext cx="9144000" cy="65808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309460" y="114964"/>
            <a:ext cx="8294988" cy="59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副鏡変位測定　</a:t>
            </a:r>
            <a:r>
              <a:rPr lang="en-US" altLang="ja-JP" sz="24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DEC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方向に振った時</a:t>
            </a:r>
            <a:endParaRPr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" name="Picture 4" descr="C:\test\png\20120719_cell_ewsn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 l="7436" t="11437" r="11156" b="8310"/>
          <a:stretch/>
        </p:blipFill>
        <p:spPr bwMode="auto">
          <a:xfrm>
            <a:off x="246016" y="2886189"/>
            <a:ext cx="4318033" cy="321006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527782" y="1774557"/>
            <a:ext cx="4099198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DEC</a:t>
            </a:r>
            <a:r>
              <a:rPr lang="ja-JP" altLang="en-US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方向（</a:t>
            </a:r>
            <a:r>
              <a:rPr lang="en-US" altLang="ja-JP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-38°</a:t>
            </a:r>
            <a:r>
              <a:rPr lang="ja-JP" altLang="en-US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lang="en-US" altLang="ja-JP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75°</a:t>
            </a:r>
            <a:r>
              <a:rPr lang="ja-JP" altLang="en-US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）に振った時</a:t>
            </a:r>
            <a:endParaRPr lang="en-US" altLang="ja-JP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RA=±0h</a:t>
            </a:r>
            <a:r>
              <a:rPr lang="ja-JP" altLang="en-US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で固定）</a:t>
            </a:r>
            <a:endParaRPr lang="ja-JP" altLang="en-US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518848" y="5063696"/>
            <a:ext cx="39604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918565" y="6108397"/>
            <a:ext cx="316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DEC [degree]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09732" y="3103057"/>
            <a:ext cx="100811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ΔDEC tilt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21900" y="4530582"/>
            <a:ext cx="100811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ΔHA tilt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945134" y="3560754"/>
            <a:ext cx="504056" cy="64873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 flipV="1">
            <a:off x="1648521" y="3910144"/>
            <a:ext cx="487812" cy="627699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1152142" y="4966317"/>
            <a:ext cx="996691" cy="92366"/>
          </a:xfrm>
          <a:prstGeom prst="straightConnector1">
            <a:avLst/>
          </a:prstGeom>
          <a:ln w="1905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1277230" y="4622495"/>
            <a:ext cx="936558" cy="9275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 rot="16200000">
            <a:off x="-1427278" y="4132391"/>
            <a:ext cx="316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ΔHA</a:t>
            </a:r>
            <a:r>
              <a:rPr lang="en-US" altLang="ja-JP" dirty="0" smtClean="0"/>
              <a:t>&amp;ΔDEC</a:t>
            </a:r>
            <a:r>
              <a:rPr lang="ja-JP" altLang="en-US" dirty="0" smtClean="0"/>
              <a:t>　</a:t>
            </a:r>
            <a:r>
              <a:rPr lang="en-US" altLang="ja-JP" dirty="0" smtClean="0"/>
              <a:t>tilt [</a:t>
            </a:r>
            <a:r>
              <a:rPr lang="en-US" altLang="ja-JP" dirty="0" err="1" smtClean="0"/>
              <a:t>arcsec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pic>
        <p:nvPicPr>
          <p:cNvPr id="2050" name="Picture 2" descr="C:\test\png\20130520_mirror_DEC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7404" t="11594" r="10701" b="7440"/>
          <a:stretch/>
        </p:blipFill>
        <p:spPr bwMode="auto">
          <a:xfrm>
            <a:off x="4643884" y="2911171"/>
            <a:ext cx="4387107" cy="320247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5430592" y="6096747"/>
            <a:ext cx="316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DEC [degree]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1265" y="980728"/>
            <a:ext cx="8571215" cy="646331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ヒステリシス、すごく改善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r>
              <a:rPr lang="ja-JP" altLang="en-US" dirty="0" smtClean="0"/>
              <a:t>・北側に振った時にほんの少し残っている。</a:t>
            </a:r>
            <a:endParaRPr kumimoji="1" lang="en-US" altLang="ja-JP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60497" y="2492897"/>
            <a:ext cx="315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改修前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２０１２年　７月１８日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34000" y="249289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改修後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２０１３年　５月２０日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94287" y="5489484"/>
            <a:ext cx="233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北側で少し残っている</a:t>
            </a:r>
            <a:endParaRPr kumimoji="1" lang="ja-JP" altLang="en-US" dirty="0"/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7734848" y="5544866"/>
            <a:ext cx="503191" cy="11265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419600" y="3886200"/>
            <a:ext cx="6226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sym typeface="Wingdings"/>
              </a:rPr>
              <a:t>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003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705096"/>
            <a:ext cx="9144000" cy="65808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309460" y="114964"/>
            <a:ext cx="8294988" cy="59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主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鏡変位測定　測定方法</a:t>
            </a:r>
            <a:endParaRPr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2051720" y="1700808"/>
            <a:ext cx="5040560" cy="48965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594331" y="3212976"/>
            <a:ext cx="1944216" cy="18722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473580" y="3780727"/>
            <a:ext cx="187054" cy="36004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 rot="7200000">
            <a:off x="4625980" y="4057822"/>
            <a:ext cx="187054" cy="36004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 rot="-7200000">
            <a:off x="4309059" y="4049509"/>
            <a:ext cx="187054" cy="36004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endCxn id="7" idx="0"/>
          </p:cNvCxnSpPr>
          <p:nvPr/>
        </p:nvCxnSpPr>
        <p:spPr>
          <a:xfrm flipH="1" flipV="1">
            <a:off x="4566439" y="3212976"/>
            <a:ext cx="5561" cy="56775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3732843" y="4311226"/>
            <a:ext cx="504000" cy="33359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4892035" y="4327852"/>
            <a:ext cx="488679" cy="3252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 descr="P1000731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516216" y="4289166"/>
            <a:ext cx="2564904" cy="2564904"/>
          </a:xfrm>
          <a:prstGeom prst="rect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6564169" y="4365104"/>
            <a:ext cx="1281849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変位センサ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17220" y="2747676"/>
            <a:ext cx="81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北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06901" y="4597754"/>
            <a:ext cx="81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南西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82294" y="4589441"/>
            <a:ext cx="81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南東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23" name="直線コネクタ 22"/>
          <p:cNvCxnSpPr>
            <a:stCxn id="9" idx="1"/>
          </p:cNvCxnSpPr>
          <p:nvPr/>
        </p:nvCxnSpPr>
        <p:spPr>
          <a:xfrm>
            <a:off x="4766271" y="4156845"/>
            <a:ext cx="1749945" cy="39292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7596336" y="5140566"/>
            <a:ext cx="0" cy="36004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7200000" flipV="1">
            <a:off x="7919551" y="5615555"/>
            <a:ext cx="0" cy="36004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-7200000" flipV="1">
            <a:off x="7392198" y="5604490"/>
            <a:ext cx="0" cy="36004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251269" y="917033"/>
            <a:ext cx="8639908" cy="646331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主鏡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の中心穴にレーザ変位センサを３方向設置。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・望遠鏡を様々な方向に振り、変位を測定。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403648" y="2154922"/>
            <a:ext cx="1003354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主鏡</a:t>
            </a:r>
            <a:endParaRPr lang="ja-JP" altLang="en-US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45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705096"/>
            <a:ext cx="9144000" cy="65808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309460" y="114964"/>
            <a:ext cx="8294988" cy="59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主鏡変位測定</a:t>
            </a:r>
            <a:endParaRPr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66800" y="1981200"/>
            <a:ext cx="6080398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カセグレン焦点における</a:t>
            </a:r>
            <a:r>
              <a:rPr lang="en-US" altLang="ja-JP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DEC</a:t>
            </a:r>
            <a:r>
              <a:rPr lang="ja-JP" altLang="en-US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方向のずれ</a:t>
            </a:r>
            <a:r>
              <a:rPr lang="en-US" altLang="ja-JP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ja-JP" altLang="en-US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角度に変換</a:t>
            </a:r>
            <a:r>
              <a:rPr lang="en-US" altLang="ja-JP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endParaRPr lang="ja-JP" altLang="en-US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8600" y="914400"/>
            <a:ext cx="8639908" cy="92333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・最大で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2.7mm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程度の変位。主鏡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1mm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の変位でカセグレン焦点では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23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秒角のずれ。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・変位は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ヒステリシス特性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を持っており、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精度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の高い補正が困難。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⇒対策検討中。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26" name="Picture 2" descr="C:\Users\tsu\Documents\スクリーンショット（2012-08-02 15.46.36）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4755632" cy="338437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1295400" y="6019800"/>
            <a:ext cx="6629400" cy="36933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HA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＝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±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０ｈで固定、</a:t>
            </a:r>
            <a:r>
              <a:rPr lang="en-US" altLang="ja-JP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DEC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方向にー３８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deg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  <a:sym typeface="Wingdings"/>
              </a:rPr>
              <a:t>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７５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deg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で往復運動。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2438400" y="4037012"/>
            <a:ext cx="4267200" cy="1588"/>
          </a:xfrm>
          <a:prstGeom prst="line">
            <a:avLst/>
          </a:prstGeom>
          <a:ln w="19050" cmpd="sng">
            <a:solidFill>
              <a:srgbClr val="FF0000"/>
            </a:solidFill>
          </a:ln>
          <a:effectLst>
            <a:glow rad="101600">
              <a:srgbClr val="FF6600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705600" y="3886200"/>
            <a:ext cx="89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ym typeface="Wingdings"/>
              </a:rPr>
              <a:t></a:t>
            </a:r>
            <a:r>
              <a:rPr kumimoji="1" lang="ja-JP" altLang="en-US" dirty="0" smtClean="0"/>
              <a:t>理想</a:t>
            </a:r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20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705096"/>
            <a:ext cx="9144000" cy="65808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309460" y="114964"/>
            <a:ext cx="8294988" cy="59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 smtClean="0">
                <a:solidFill>
                  <a:srgbClr val="0000FF"/>
                </a:solidFill>
                <a:latin typeface="HGP創英角ｺﾞｼｯｸUB" pitchFamily="50" charset="-128"/>
                <a:ea typeface="HGP創英角ｺﾞｼｯｸUB" pitchFamily="50" charset="-128"/>
              </a:rPr>
              <a:t>3 </a:t>
            </a:r>
            <a:r>
              <a:rPr lang="ja-JP" altLang="en-US" sz="3200" dirty="0" smtClean="0">
                <a:solidFill>
                  <a:srgbClr val="0000FF"/>
                </a:solidFill>
                <a:latin typeface="HGP創英角ｺﾞｼｯｸUB" pitchFamily="50" charset="-128"/>
                <a:ea typeface="HGP創英角ｺﾞｼｯｸUB" pitchFamily="50" charset="-128"/>
              </a:rPr>
              <a:t>岡山</a:t>
            </a:r>
            <a:r>
              <a:rPr lang="en-US" altLang="ja-JP" sz="3200" dirty="0" smtClean="0">
                <a:solidFill>
                  <a:srgbClr val="0000FF"/>
                </a:solidFill>
                <a:latin typeface="HGP創英角ｺﾞｼｯｸUB" pitchFamily="50" charset="-128"/>
                <a:ea typeface="HGP創英角ｺﾞｼｯｸUB" pitchFamily="50" charset="-128"/>
              </a:rPr>
              <a:t>188-cm</a:t>
            </a:r>
            <a:r>
              <a:rPr lang="ja-JP" altLang="en-US" sz="3200" dirty="0" smtClean="0">
                <a:solidFill>
                  <a:srgbClr val="0000FF"/>
                </a:solidFill>
                <a:latin typeface="HGP創英角ｺﾞｼｯｸUB" pitchFamily="50" charset="-128"/>
                <a:ea typeface="HGP創英角ｺﾞｼｯｸUB" pitchFamily="50" charset="-128"/>
              </a:rPr>
              <a:t>共同利用観測に応募しませんか？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200" y="1295400"/>
            <a:ext cx="7620000" cy="156966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観測装置　　　　　　　　　　　　　　　　　　　コンタクトポイント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42900" indent="-342900">
              <a:buAutoNum type="arabicParenBoth"/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高分散分光</a:t>
            </a: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(HIDES)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：　　　　　　　　　</a:t>
            </a: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　泉浦・神戸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42900" indent="-342900">
              <a:buAutoNum type="arabicParenBoth"/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近赤外撮像＆分光</a:t>
            </a: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(ISLE)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：　　　　　　　栁澤・福井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342900" indent="-342900">
              <a:buAutoNum type="arabicParenBoth"/>
            </a:pP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可視撮像</a:t>
            </a: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&amp;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低分散分光</a:t>
            </a: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(KOOLS)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：　　　筒井・黒田・浮田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8200" y="4038600"/>
            <a:ext cx="6629400" cy="73866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詳細は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OAO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のホームページで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http://</a:t>
            </a:r>
            <a:r>
              <a:rPr lang="en-US" altLang="ja-JP" sz="2400" dirty="0" err="1" smtClean="0">
                <a:latin typeface="HGP創英角ｺﾞｼｯｸUB" pitchFamily="50" charset="-128"/>
                <a:ea typeface="HGP創英角ｺﾞｼｯｸUB" pitchFamily="50" charset="-128"/>
              </a:rPr>
              <a:t>www.oao.nao.ac.jp</a:t>
            </a:r>
            <a:r>
              <a:rPr lang="en-US" altLang="ja-JP" sz="2400" dirty="0" smtClean="0">
                <a:latin typeface="HGP創英角ｺﾞｼｯｸUB" pitchFamily="50" charset="-128"/>
                <a:ea typeface="HGP創英角ｺﾞｼｯｸUB" pitchFamily="50" charset="-128"/>
              </a:rPr>
              <a:t>/support/telescope/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20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705096"/>
            <a:ext cx="9144000" cy="65808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52400" y="152400"/>
            <a:ext cx="8294988" cy="59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rgbClr val="0000FF"/>
                </a:solidFill>
                <a:latin typeface="HGP創英角ｺﾞｼｯｸUB" pitchFamily="50" charset="-128"/>
                <a:ea typeface="HGP創英角ｺﾞｼｯｸUB" pitchFamily="50" charset="-128"/>
              </a:rPr>
              <a:t>岡山</a:t>
            </a:r>
            <a:r>
              <a:rPr lang="en-US" altLang="ja-JP" sz="3200" dirty="0" smtClean="0">
                <a:solidFill>
                  <a:srgbClr val="0000FF"/>
                </a:solidFill>
                <a:latin typeface="HGP創英角ｺﾞｼｯｸUB" pitchFamily="50" charset="-128"/>
                <a:ea typeface="HGP創英角ｺﾞｼｯｸUB" pitchFamily="50" charset="-128"/>
              </a:rPr>
              <a:t>188-cm</a:t>
            </a:r>
            <a:r>
              <a:rPr lang="ja-JP" altLang="en-US" sz="3200" dirty="0" smtClean="0">
                <a:solidFill>
                  <a:srgbClr val="0000FF"/>
                </a:solidFill>
                <a:latin typeface="HGP創英角ｺﾞｼｯｸUB" pitchFamily="50" charset="-128"/>
                <a:ea typeface="HGP創英角ｺﾞｼｯｸUB" pitchFamily="50" charset="-128"/>
              </a:rPr>
              <a:t>共同利用観測に応募しませんか？</a:t>
            </a:r>
            <a:endParaRPr lang="ja-JP" altLang="en-US" sz="3200" dirty="0">
              <a:solidFill>
                <a:srgbClr val="0000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4" name="図 13" descr="スクリーンショット 2013-07-05 9.31.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442325" cy="559304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77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705096"/>
            <a:ext cx="9144000" cy="65808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スクリーンショット 2013-07-05 13.04.52.png"/>
          <p:cNvPicPr>
            <a:picLocks noChangeAspect="1"/>
          </p:cNvPicPr>
          <p:nvPr/>
        </p:nvPicPr>
        <p:blipFill>
          <a:blip r:embed="rId2"/>
          <a:srcRect l="18942" r="4457"/>
          <a:stretch>
            <a:fillRect/>
          </a:stretch>
        </p:blipFill>
        <p:spPr>
          <a:xfrm>
            <a:off x="4876800" y="1066800"/>
            <a:ext cx="4016977" cy="441960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309460" y="114964"/>
            <a:ext cx="8294988" cy="59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内容</a:t>
            </a:r>
            <a:endParaRPr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4800" y="990600"/>
            <a:ext cx="4693096" cy="5078314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１．</a:t>
            </a:r>
            <a:r>
              <a:rPr kumimoji="1" lang="ja-JP" altLang="en-US" dirty="0" smtClean="0">
                <a:solidFill>
                  <a:srgbClr val="0000FF"/>
                </a:solidFill>
                <a:latin typeface="HGP創英角ｺﾞｼｯｸUB" pitchFamily="50" charset="-128"/>
                <a:ea typeface="HGP創英角ｺﾞｼｯｸUB" pitchFamily="50" charset="-128"/>
              </a:rPr>
              <a:t>トークの目的</a:t>
            </a:r>
            <a:endParaRPr lang="en-US" altLang="ja-JP" dirty="0" smtClean="0">
              <a:solidFill>
                <a:srgbClr val="0000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岡山</a:t>
            </a:r>
            <a:r>
              <a:rPr lang="en-US" altLang="ja-JP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188-cm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望遠鏡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は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改修工事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によって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パリッと仕立て直され、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ーー＞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素早く目標天体を捉えることが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出来るようになりました。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２．</a:t>
            </a:r>
            <a:r>
              <a:rPr lang="ja-JP" altLang="en-US" dirty="0" smtClean="0">
                <a:solidFill>
                  <a:srgbClr val="0000FF"/>
                </a:solidFill>
                <a:latin typeface="HGP創英角ｺﾞｼｯｸUB" pitchFamily="50" charset="-128"/>
                <a:ea typeface="HGP創英角ｺﾞｼｯｸUB" pitchFamily="50" charset="-128"/>
              </a:rPr>
              <a:t>使い易くなった望遠鏡</a:t>
            </a:r>
            <a:endParaRPr lang="en-US" altLang="ja-JP" dirty="0" smtClean="0">
              <a:solidFill>
                <a:srgbClr val="0000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観測効率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の向上の評価。　　　　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副鏡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の各姿勢における変位測定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主鏡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の各姿勢における変位測定　　　　  　　　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・今後の課題など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３．</a:t>
            </a:r>
            <a:r>
              <a:rPr lang="ja-JP" altLang="en-US" dirty="0" smtClean="0">
                <a:solidFill>
                  <a:srgbClr val="0000FF"/>
                </a:solidFill>
                <a:latin typeface="HGP創英角ｺﾞｼｯｸUB" pitchFamily="50" charset="-128"/>
                <a:ea typeface="HGP創英角ｺﾞｼｯｸUB" pitchFamily="50" charset="-128"/>
              </a:rPr>
              <a:t>岡山の共同利用観測</a:t>
            </a:r>
            <a:endParaRPr lang="en-US" altLang="ja-JP" dirty="0" smtClean="0">
              <a:solidFill>
                <a:srgbClr val="0000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・観測装置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・共同利用観測の状況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dirty="0" smtClean="0">
                <a:solidFill>
                  <a:srgbClr val="CC00CC"/>
                </a:solidFill>
                <a:latin typeface="HGP創英角ｺﾞｼｯｸUB" pitchFamily="50" charset="-128"/>
                <a:ea typeface="HGP創英角ｺﾞｼｯｸUB" pitchFamily="50" charset="-128"/>
              </a:rPr>
              <a:t>岡山の共同利用観測</a:t>
            </a:r>
            <a:r>
              <a:rPr lang="ja-JP" altLang="en-US" smtClean="0">
                <a:solidFill>
                  <a:srgbClr val="CC00CC"/>
                </a:solidFill>
                <a:latin typeface="HGP創英角ｺﾞｼｯｸUB" pitchFamily="50" charset="-128"/>
                <a:ea typeface="HGP創英角ｺﾞｼｯｸUB" pitchFamily="50" charset="-128"/>
              </a:rPr>
              <a:t>に応募してください</a:t>
            </a:r>
            <a:endParaRPr lang="en-US" altLang="ja-JP" dirty="0" smtClean="0">
              <a:solidFill>
                <a:srgbClr val="CC00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86400" y="5562600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Pointing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精度：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１．２</a:t>
            </a:r>
            <a:r>
              <a:rPr lang="en-US" altLang="ja-JP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”</a:t>
            </a:r>
            <a:r>
              <a:rPr lang="ja-JP" altLang="en-US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ｒｍｓ</a:t>
            </a:r>
            <a:endParaRPr lang="en-US" altLang="ja-JP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dirty="0" smtClean="0"/>
              <a:t>案内望遠鏡による測定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93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705096"/>
            <a:ext cx="9144000" cy="65808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309460" y="114964"/>
            <a:ext cx="8294988" cy="59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>
                <a:solidFill>
                  <a:srgbClr val="000090"/>
                </a:solidFill>
                <a:latin typeface="HGP創英角ｺﾞｼｯｸUB" pitchFamily="50" charset="-128"/>
                <a:ea typeface="HGP創英角ｺﾞｼｯｸUB" pitchFamily="50" charset="-128"/>
              </a:rPr>
              <a:t>２</a:t>
            </a:r>
            <a:r>
              <a:rPr lang="en-US" altLang="ja-JP" sz="2800" b="1" dirty="0" smtClean="0">
                <a:solidFill>
                  <a:srgbClr val="000090"/>
                </a:solidFill>
                <a:latin typeface="HGP創英角ｺﾞｼｯｸUB" pitchFamily="50" charset="-128"/>
                <a:ea typeface="HGP創英角ｺﾞｼｯｸUB" pitchFamily="50" charset="-128"/>
              </a:rPr>
              <a:t>−</a:t>
            </a:r>
            <a:r>
              <a:rPr lang="ja-JP" altLang="en-US" sz="2800" b="1" dirty="0" smtClean="0">
                <a:solidFill>
                  <a:srgbClr val="000090"/>
                </a:solidFill>
                <a:latin typeface="HGP創英角ｺﾞｼｯｸUB" pitchFamily="50" charset="-128"/>
                <a:ea typeface="HGP創英角ｺﾞｼｯｸUB" pitchFamily="50" charset="-128"/>
              </a:rPr>
              <a:t>１　</a:t>
            </a:r>
            <a:r>
              <a:rPr lang="ja-JP" altLang="en-US" sz="2400" dirty="0" smtClean="0">
                <a:solidFill>
                  <a:srgbClr val="000090"/>
                </a:solidFill>
                <a:latin typeface="HGP創英角ｺﾞｼｯｸUB" pitchFamily="50" charset="-128"/>
                <a:ea typeface="HGP創英角ｺﾞｼｯｸUB" pitchFamily="50" charset="-128"/>
              </a:rPr>
              <a:t>改修による</a:t>
            </a:r>
            <a:r>
              <a:rPr lang="en-US" altLang="ja-JP" sz="2400" dirty="0" smtClean="0">
                <a:solidFill>
                  <a:srgbClr val="000090"/>
                </a:solidFill>
                <a:latin typeface="HGP創英角ｺﾞｼｯｸUB" pitchFamily="50" charset="-128"/>
                <a:ea typeface="HGP創英角ｺﾞｼｯｸUB" pitchFamily="50" charset="-128"/>
              </a:rPr>
              <a:t>Pointing</a:t>
            </a:r>
            <a:r>
              <a:rPr lang="ja-JP" altLang="en-US" sz="2400" dirty="0" smtClean="0">
                <a:solidFill>
                  <a:srgbClr val="000090"/>
                </a:solidFill>
                <a:latin typeface="HGP創英角ｺﾞｼｯｸUB" pitchFamily="50" charset="-128"/>
                <a:ea typeface="HGP創英角ｺﾞｼｯｸUB" pitchFamily="50" charset="-128"/>
              </a:rPr>
              <a:t>精度向上　　ー機械系</a:t>
            </a:r>
            <a:r>
              <a:rPr lang="en-US" altLang="ja-JP" sz="2400" dirty="0" smtClean="0">
                <a:solidFill>
                  <a:srgbClr val="000090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2400" dirty="0" err="1" smtClean="0">
                <a:solidFill>
                  <a:srgbClr val="000090"/>
                </a:solidFill>
                <a:latin typeface="HGP創英角ｺﾞｼｯｸUB" pitchFamily="50" charset="-128"/>
                <a:ea typeface="HGP創英角ｺﾞｼｯｸUB" pitchFamily="50" charset="-128"/>
              </a:rPr>
              <a:t>vs</a:t>
            </a:r>
            <a:r>
              <a:rPr lang="en-US" altLang="ja-JP" sz="2400" dirty="0" smtClean="0">
                <a:solidFill>
                  <a:srgbClr val="000090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2400" dirty="0" smtClean="0">
                <a:solidFill>
                  <a:srgbClr val="000090"/>
                </a:solidFill>
                <a:latin typeface="HGP創英角ｺﾞｼｯｸUB" pitchFamily="50" charset="-128"/>
                <a:ea typeface="HGP創英角ｺﾞｼｯｸUB" pitchFamily="50" charset="-128"/>
              </a:rPr>
              <a:t>光学系ー</a:t>
            </a:r>
            <a:endParaRPr lang="ja-JP" altLang="en-US" sz="2400" dirty="0">
              <a:solidFill>
                <a:srgbClr val="00009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8188" y="990600"/>
            <a:ext cx="8130012" cy="156966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　　　　　　　　　　改修前　　　　　　改修後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(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現在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      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　将来</a:t>
            </a:r>
            <a:endParaRPr lang="en-US" altLang="ja-JP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guide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望遠鏡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(=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鏡筒部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)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の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Pointing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精度 ： 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  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6”rms        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  <a:sym typeface="Wingdings"/>
              </a:rPr>
              <a:t>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  <a:sym typeface="Wingdings"/>
              </a:rPr>
              <a:t> 1.2〜1.5” rms    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  <a:sym typeface="Wingdings"/>
              </a:rPr>
              <a:t>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  <a:sym typeface="Wingdings"/>
              </a:rPr>
              <a:t>   0.9” rms  </a:t>
            </a:r>
            <a:endParaRPr lang="en-US" altLang="ja-JP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・光学系込みの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Pointing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精度　　　　　　　： 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1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～</a:t>
            </a:r>
            <a:r>
              <a:rPr lang="en-US" altLang="ja-JP" sz="1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20”rms        </a:t>
            </a:r>
            <a:r>
              <a:rPr lang="ja-JP" altLang="en-US" sz="1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  <a:sym typeface="Wingdings"/>
              </a:rPr>
              <a:t></a:t>
            </a:r>
            <a:r>
              <a:rPr lang="en-US" altLang="ja-JP" sz="1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  <a:sym typeface="Wingdings"/>
              </a:rPr>
              <a:t>  〜9” rms         </a:t>
            </a:r>
            <a:r>
              <a:rPr lang="ja-JP" altLang="en-US" sz="1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  <a:sym typeface="Wingdings"/>
              </a:rPr>
              <a:t></a:t>
            </a:r>
            <a:r>
              <a:rPr lang="en-US" altLang="ja-JP" sz="1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  <a:sym typeface="Wingdings"/>
              </a:rPr>
              <a:t>   1.5” rms </a:t>
            </a:r>
            <a:endParaRPr lang="en-US" altLang="ja-JP" sz="16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両者の間で大きな差 ⇒ </a:t>
            </a:r>
            <a:r>
              <a:rPr lang="ja-JP" altLang="en-US" sz="16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鏡</a:t>
            </a:r>
            <a:r>
              <a:rPr lang="ja-JP" altLang="en-US" sz="1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筒部の光学系に</a:t>
            </a:r>
            <a:r>
              <a:rPr lang="en-US" altLang="ja-JP" sz="1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pointing</a:t>
            </a:r>
            <a:r>
              <a:rPr lang="ja-JP" altLang="en-US" sz="1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誤差要因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がある。</a:t>
            </a:r>
            <a:endParaRPr lang="en-US" altLang="ja-JP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主鏡及び副鏡の変位の測定・評価を実施。</a:t>
            </a:r>
            <a:endParaRPr lang="en-US" altLang="ja-JP" sz="16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050" name="Picture 2" descr="C:\Users\tsu\Pictures\tel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921006" y="2636912"/>
            <a:ext cx="5470394" cy="410279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261503" y="5731217"/>
            <a:ext cx="1656184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guide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望遠鏡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4829455" y="5251154"/>
            <a:ext cx="432048" cy="664729"/>
          </a:xfrm>
          <a:prstGeom prst="line">
            <a:avLst/>
          </a:prstGeom>
          <a:ln w="38100" cmpd="sng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721914" y="4503643"/>
            <a:ext cx="1195773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鏡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筒部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5045479" y="4293096"/>
            <a:ext cx="676435" cy="395213"/>
          </a:xfrm>
          <a:prstGeom prst="line">
            <a:avLst/>
          </a:prstGeom>
          <a:ln w="38100" cmpd="sng">
            <a:solidFill>
              <a:srgbClr val="FF0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31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791200"/>
            <a:ext cx="7772400" cy="838200"/>
          </a:xfrm>
        </p:spPr>
        <p:txBody>
          <a:bodyPr>
            <a:noAutofit/>
          </a:bodyPr>
          <a:lstStyle/>
          <a:p>
            <a:r>
              <a:rPr lang="ja-JP" altLang="en-US" sz="2800" dirty="0" smtClean="0">
                <a:solidFill>
                  <a:srgbClr val="0000FF"/>
                </a:solidFill>
              </a:rPr>
              <a:t>露光の終わりから次の天体の露光開始までの時間（デッドタイム）の比較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  <p:pic>
        <p:nvPicPr>
          <p:cNvPr id="5" name="図 4" descr="sep_dTob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66800" y="838200"/>
            <a:ext cx="6393540" cy="483903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43000" y="130315"/>
            <a:ext cx="57912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/>
              <a:t>２</a:t>
            </a:r>
            <a:r>
              <a:rPr lang="en-US" altLang="ja-JP" sz="4000" b="1" dirty="0" smtClean="0"/>
              <a:t>−</a:t>
            </a:r>
            <a:r>
              <a:rPr kumimoji="1" lang="ja-JP" altLang="en-US" sz="4000" b="1" dirty="0" smtClean="0"/>
              <a:t>２　</a:t>
            </a:r>
            <a:r>
              <a:rPr kumimoji="1" lang="ja-JP" altLang="en-US" sz="4000" b="1" dirty="0" smtClean="0">
                <a:solidFill>
                  <a:srgbClr val="FF0000"/>
                </a:solidFill>
              </a:rPr>
              <a:t>観測効率向上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77200" y="6324600"/>
            <a:ext cx="106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(By </a:t>
            </a:r>
            <a:r>
              <a:rPr kumimoji="1" lang="ja-JP" altLang="en-US" dirty="0" smtClean="0"/>
              <a:t>福井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620000" cy="792162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移動</a:t>
            </a:r>
            <a:r>
              <a:rPr lang="en-US" altLang="ja-JP" sz="3556" dirty="0" smtClean="0"/>
              <a:t>(</a:t>
            </a:r>
            <a:r>
              <a:rPr lang="ja-JP" altLang="en-US" sz="3556" dirty="0" smtClean="0"/>
              <a:t>第一打</a:t>
            </a:r>
            <a:r>
              <a:rPr lang="en-US" altLang="ja-JP" sz="3556" dirty="0" smtClean="0"/>
              <a:t>)</a:t>
            </a:r>
            <a:r>
              <a:rPr lang="ja-JP" altLang="en-US" dirty="0" smtClean="0"/>
              <a:t>に必要な時間の比較</a:t>
            </a:r>
            <a:endParaRPr lang="ja-JP" altLang="en-US" dirty="0"/>
          </a:p>
        </p:txBody>
      </p:sp>
      <p:pic>
        <p:nvPicPr>
          <p:cNvPr id="5" name="図 4" descr="sep_dTte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" y="1380870"/>
            <a:ext cx="7236622" cy="547713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27444" y="2301986"/>
            <a:ext cx="38751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1〜9</a:t>
            </a:r>
            <a:r>
              <a:rPr kumimoji="1" lang="ja-JP" altLang="en-US" sz="2800" dirty="0" smtClean="0"/>
              <a:t>分</a:t>
            </a:r>
            <a:r>
              <a:rPr kumimoji="1" lang="en-US" altLang="ja-JP" sz="2800" dirty="0" smtClean="0"/>
              <a:t> ⇒ </a:t>
            </a:r>
            <a:r>
              <a:rPr kumimoji="1" lang="en-US" altLang="ja-JP" sz="3600" b="1" dirty="0" smtClean="0">
                <a:solidFill>
                  <a:srgbClr val="FF0000"/>
                </a:solidFill>
              </a:rPr>
              <a:t>20</a:t>
            </a:r>
            <a:r>
              <a:rPr kumimoji="1" lang="ja-JP" altLang="en-US" sz="3600" b="1" dirty="0" smtClean="0">
                <a:solidFill>
                  <a:srgbClr val="FF0000"/>
                </a:solidFill>
              </a:rPr>
              <a:t>秒</a:t>
            </a:r>
            <a:r>
              <a:rPr kumimoji="1" lang="en-US" altLang="ja-JP" sz="3600" b="1" dirty="0" smtClean="0">
                <a:solidFill>
                  <a:srgbClr val="FF0000"/>
                </a:solidFill>
              </a:rPr>
              <a:t>〜1</a:t>
            </a:r>
            <a:r>
              <a:rPr kumimoji="1" lang="ja-JP" altLang="en-US" sz="3600" b="1" dirty="0" smtClean="0">
                <a:solidFill>
                  <a:srgbClr val="FF0000"/>
                </a:solidFill>
              </a:rPr>
              <a:t>分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944562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望遠鏡指向以外のデッドタイムの比較</a:t>
            </a:r>
            <a:endParaRPr lang="ja-JP" altLang="en-US" dirty="0"/>
          </a:p>
        </p:txBody>
      </p:sp>
      <p:pic>
        <p:nvPicPr>
          <p:cNvPr id="4" name="図 3" descr="sep_dTobs-dTte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12060" y="1098000"/>
            <a:ext cx="7610363" cy="5760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46573" y="1098000"/>
            <a:ext cx="377178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望遠鏡指向以外の浪費時間（スリットへの天体導入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etc.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）も少し減少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5973762"/>
            <a:ext cx="7848600" cy="88423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ディザリング試験</a:t>
            </a:r>
            <a:r>
              <a:rPr lang="en-US" altLang="ja-JP" dirty="0" smtClean="0"/>
              <a:t> (</a:t>
            </a:r>
            <a:r>
              <a:rPr lang="ja-JP" altLang="en-US" sz="3200" dirty="0" smtClean="0"/>
              <a:t>改修前</a:t>
            </a:r>
            <a:r>
              <a:rPr lang="en-US" altLang="ja-JP" sz="3200" dirty="0" smtClean="0"/>
              <a:t>,by</a:t>
            </a:r>
            <a:r>
              <a:rPr lang="ja-JP" altLang="en-US" sz="3200" dirty="0" smtClean="0"/>
              <a:t>柳澤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pic>
        <p:nvPicPr>
          <p:cNvPr id="4" name="図 3" descr="20120201_laser_sensor_test_yanag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155" t="22301" r="13123" b="10844"/>
              <a:stretch>
                <a:fillRect/>
              </a:stretch>
            </p:blipFill>
          </mc:Choice>
          <mc:Fallback>
            <p:blipFill>
              <a:blip r:embed="rId3"/>
              <a:srcRect l="7155" t="22301" r="13123" b="10844"/>
              <a:stretch>
                <a:fillRect/>
              </a:stretch>
            </p:blipFill>
          </mc:Fallback>
        </mc:AlternateContent>
        <p:spPr>
          <a:xfrm>
            <a:off x="0" y="1255830"/>
            <a:ext cx="8153400" cy="483171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62000" y="533400"/>
            <a:ext cx="7675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２</a:t>
            </a:r>
            <a:r>
              <a:rPr kumimoji="1" lang="en-US" altLang="ja-JP" sz="3600" dirty="0" smtClean="0"/>
              <a:t>-</a:t>
            </a:r>
            <a:r>
              <a:rPr kumimoji="1" lang="ja-JP" altLang="en-US" sz="3600" dirty="0" smtClean="0"/>
              <a:t>３</a:t>
            </a:r>
            <a:r>
              <a:rPr kumimoji="1" lang="en-US" altLang="ja-JP" sz="3600" dirty="0" smtClean="0"/>
              <a:t> 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微小角移動</a:t>
            </a:r>
            <a:r>
              <a:rPr kumimoji="1" lang="en-US" altLang="ja-JP" sz="2800" dirty="0" smtClean="0">
                <a:solidFill>
                  <a:srgbClr val="FF6600"/>
                </a:solidFill>
              </a:rPr>
              <a:t>(</a:t>
            </a:r>
            <a:r>
              <a:rPr kumimoji="1" lang="ja-JP" altLang="en-US" sz="2800" dirty="0" smtClean="0">
                <a:solidFill>
                  <a:srgbClr val="FF6600"/>
                </a:solidFill>
              </a:rPr>
              <a:t>アプローチショット</a:t>
            </a:r>
            <a:r>
              <a:rPr kumimoji="1" lang="en-US" altLang="ja-JP" sz="2800" dirty="0" smtClean="0">
                <a:solidFill>
                  <a:srgbClr val="FF6600"/>
                </a:solidFill>
              </a:rPr>
              <a:t>)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の精度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改修後、</a:t>
            </a:r>
            <a:r>
              <a:rPr lang="en-US" altLang="ja-JP" dirty="0" smtClean="0"/>
              <a:t>Dec</a:t>
            </a:r>
            <a:r>
              <a:rPr lang="ja-JP" altLang="en-US" dirty="0" smtClean="0"/>
              <a:t>方向</a:t>
            </a:r>
            <a:r>
              <a:rPr lang="en-US" altLang="ja-JP" dirty="0" smtClean="0"/>
              <a:t> 10’’</a:t>
            </a:r>
            <a:r>
              <a:rPr lang="ja-JP" altLang="en-US" dirty="0" smtClean="0"/>
              <a:t>ステップ</a:t>
            </a:r>
            <a:endParaRPr lang="ja-JP" altLang="en-US" dirty="0"/>
          </a:p>
        </p:txBody>
      </p:sp>
      <p:pic>
        <p:nvPicPr>
          <p:cNvPr id="4" name="図 3" descr="DEC_10_cor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12060" y="1098000"/>
            <a:ext cx="6582857" cy="5760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010400" y="1143000"/>
            <a:ext cx="1474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天域</a:t>
            </a:r>
            <a:r>
              <a:rPr kumimoji="1" lang="ja-JP" altLang="en-US" dirty="0" smtClean="0"/>
              <a:t>５方向で</a:t>
            </a:r>
            <a:endParaRPr kumimoji="1" lang="en-US" altLang="ja-JP" dirty="0" smtClean="0"/>
          </a:p>
          <a:p>
            <a:r>
              <a:rPr lang="ja-JP" altLang="en-US" dirty="0" smtClean="0"/>
              <a:t>測定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72400" y="6248400"/>
            <a:ext cx="1063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(by </a:t>
            </a:r>
            <a:r>
              <a:rPr kumimoji="1" lang="ja-JP" altLang="en-US" dirty="0" smtClean="0"/>
              <a:t>福井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39000" y="4724400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今後の課題：</a:t>
            </a:r>
            <a:endParaRPr kumimoji="1" lang="en-US" altLang="ja-JP" dirty="0" smtClean="0"/>
          </a:p>
          <a:p>
            <a:r>
              <a:rPr lang="ja-JP" altLang="en-US" dirty="0" smtClean="0"/>
              <a:t>自動導入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705096"/>
            <a:ext cx="9144000" cy="65808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309460" y="114964"/>
            <a:ext cx="8294988" cy="59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副鏡変位測定</a:t>
            </a:r>
            <a:endParaRPr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9460" y="1044025"/>
            <a:ext cx="8511012" cy="461665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・副鏡焦点調節機構に変位センサ設置。</a:t>
            </a:r>
            <a:r>
              <a:rPr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光</a:t>
            </a:r>
            <a:r>
              <a:rPr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軸方向の距離を測定。</a:t>
            </a:r>
            <a:endParaRPr lang="en-US" altLang="ja-JP" sz="2400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5541356" y="2772615"/>
            <a:ext cx="3481578" cy="3384376"/>
            <a:chOff x="4730899" y="2210477"/>
            <a:chExt cx="4248472" cy="4098843"/>
          </a:xfrm>
        </p:grpSpPr>
        <p:sp>
          <p:nvSpPr>
            <p:cNvPr id="4" name="円/楕円 3"/>
            <p:cNvSpPr/>
            <p:nvPr/>
          </p:nvSpPr>
          <p:spPr>
            <a:xfrm>
              <a:off x="4730899" y="2210477"/>
              <a:ext cx="4248472" cy="409127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36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" name="グループ化 16"/>
            <p:cNvGrpSpPr/>
            <p:nvPr/>
          </p:nvGrpSpPr>
          <p:grpSpPr>
            <a:xfrm>
              <a:off x="5056452" y="2636365"/>
              <a:ext cx="3772473" cy="3672955"/>
              <a:chOff x="1064950" y="2366165"/>
              <a:chExt cx="4347934" cy="4087171"/>
            </a:xfrm>
          </p:grpSpPr>
          <p:sp>
            <p:nvSpPr>
              <p:cNvPr id="19" name="正方形/長方形 18"/>
              <p:cNvSpPr/>
              <p:nvPr/>
            </p:nvSpPr>
            <p:spPr>
              <a:xfrm>
                <a:off x="2987824" y="4113076"/>
                <a:ext cx="432048" cy="23402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 rot="7453392">
                <a:off x="2019056" y="2267558"/>
                <a:ext cx="432048" cy="23402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 rot="14505358">
                <a:off x="4026730" y="2368552"/>
                <a:ext cx="432048" cy="234026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/>
              <p:cNvGrpSpPr/>
              <p:nvPr/>
            </p:nvGrpSpPr>
            <p:grpSpPr>
              <a:xfrm rot="2560063">
                <a:off x="4132103" y="4587116"/>
                <a:ext cx="676932" cy="714022"/>
                <a:chOff x="5019445" y="3789040"/>
                <a:chExt cx="1008112" cy="1008112"/>
              </a:xfrm>
            </p:grpSpPr>
            <p:sp>
              <p:nvSpPr>
                <p:cNvPr id="32" name="正方形/長方形 31"/>
                <p:cNvSpPr/>
                <p:nvPr/>
              </p:nvSpPr>
              <p:spPr>
                <a:xfrm>
                  <a:off x="5436096" y="3789040"/>
                  <a:ext cx="174810" cy="100811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正方形/長方形 32"/>
                <p:cNvSpPr/>
                <p:nvPr/>
              </p:nvSpPr>
              <p:spPr>
                <a:xfrm rot="5400000">
                  <a:off x="5436096" y="3766630"/>
                  <a:ext cx="174810" cy="100811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3" name="グループ化 22"/>
              <p:cNvGrpSpPr/>
              <p:nvPr/>
            </p:nvGrpSpPr>
            <p:grpSpPr>
              <a:xfrm rot="2560063">
                <a:off x="3280698" y="2366165"/>
                <a:ext cx="676932" cy="714022"/>
                <a:chOff x="5472875" y="3390237"/>
                <a:chExt cx="1008112" cy="1008112"/>
              </a:xfrm>
            </p:grpSpPr>
            <p:sp>
              <p:nvSpPr>
                <p:cNvPr id="30" name="正方形/長方形 29"/>
                <p:cNvSpPr/>
                <p:nvPr/>
              </p:nvSpPr>
              <p:spPr>
                <a:xfrm>
                  <a:off x="5889525" y="3390237"/>
                  <a:ext cx="174810" cy="100811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正方形/長方形 30"/>
                <p:cNvSpPr/>
                <p:nvPr/>
              </p:nvSpPr>
              <p:spPr>
                <a:xfrm rot="5400000">
                  <a:off x="5889526" y="3367826"/>
                  <a:ext cx="174810" cy="100811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4" name="グループ化 23"/>
              <p:cNvGrpSpPr/>
              <p:nvPr/>
            </p:nvGrpSpPr>
            <p:grpSpPr>
              <a:xfrm rot="2560063">
                <a:off x="1556017" y="4575444"/>
                <a:ext cx="676932" cy="714022"/>
                <a:chOff x="5019445" y="3789040"/>
                <a:chExt cx="1008112" cy="1008112"/>
              </a:xfrm>
            </p:grpSpPr>
            <p:sp>
              <p:nvSpPr>
                <p:cNvPr id="28" name="正方形/長方形 27"/>
                <p:cNvSpPr/>
                <p:nvPr/>
              </p:nvSpPr>
              <p:spPr>
                <a:xfrm>
                  <a:off x="5436096" y="3789040"/>
                  <a:ext cx="174810" cy="100811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正方形/長方形 28"/>
                <p:cNvSpPr/>
                <p:nvPr/>
              </p:nvSpPr>
              <p:spPr>
                <a:xfrm rot="5400000">
                  <a:off x="5436096" y="3766630"/>
                  <a:ext cx="174810" cy="100811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5" name="テキスト ボックス 24"/>
              <p:cNvSpPr txBox="1"/>
              <p:nvPr/>
            </p:nvSpPr>
            <p:spPr>
              <a:xfrm>
                <a:off x="3577496" y="5283206"/>
                <a:ext cx="1420219" cy="62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>
                    <a:latin typeface="HGP創英角ｺﾞｼｯｸUB" pitchFamily="50" charset="-128"/>
                    <a:ea typeface="HGP創英角ｺﾞｼｯｸUB" pitchFamily="50" charset="-128"/>
                  </a:rPr>
                  <a:t>南東</a:t>
                </a:r>
                <a:endParaRPr kumimoji="1" lang="ja-JP" altLang="en-US" sz="2400" dirty="0"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1912378" y="5180808"/>
                <a:ext cx="1411122" cy="62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>
                    <a:latin typeface="HGP創英角ｺﾞｼｯｸUB" pitchFamily="50" charset="-128"/>
                    <a:ea typeface="HGP創英角ｺﾞｼｯｸUB" pitchFamily="50" charset="-128"/>
                  </a:rPr>
                  <a:t>南西</a:t>
                </a:r>
                <a:endParaRPr kumimoji="1" lang="ja-JP" altLang="en-US" sz="2400" dirty="0"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2715795" y="2388673"/>
                <a:ext cx="864096" cy="62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>
                    <a:latin typeface="HGP創英角ｺﾞｼｯｸUB" pitchFamily="50" charset="-128"/>
                    <a:ea typeface="HGP創英角ｺﾞｼｯｸUB" pitchFamily="50" charset="-128"/>
                  </a:rPr>
                  <a:t>北</a:t>
                </a:r>
                <a:endParaRPr kumimoji="1" lang="ja-JP" altLang="en-US" sz="2400" dirty="0"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</p:grpSp>
      </p:grpSp>
      <p:grpSp>
        <p:nvGrpSpPr>
          <p:cNvPr id="34" name="グループ化 33"/>
          <p:cNvGrpSpPr/>
          <p:nvPr/>
        </p:nvGrpSpPr>
        <p:grpSpPr>
          <a:xfrm rot="5400000">
            <a:off x="390257" y="1918877"/>
            <a:ext cx="4166861" cy="4882852"/>
            <a:chOff x="1886989" y="1828198"/>
            <a:chExt cx="5353396" cy="6106988"/>
          </a:xfrm>
        </p:grpSpPr>
        <p:sp>
          <p:nvSpPr>
            <p:cNvPr id="35" name="正方形/長方形 34"/>
            <p:cNvSpPr/>
            <p:nvPr/>
          </p:nvSpPr>
          <p:spPr>
            <a:xfrm>
              <a:off x="2156980" y="1828198"/>
              <a:ext cx="4824536" cy="9361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/>
            <p:cNvSpPr/>
            <p:nvPr/>
          </p:nvSpPr>
          <p:spPr>
            <a:xfrm>
              <a:off x="1886989" y="1831606"/>
              <a:ext cx="5353396" cy="1105593"/>
            </a:xfrm>
            <a:custGeom>
              <a:avLst/>
              <a:gdLst>
                <a:gd name="connsiteX0" fmla="*/ 0 w 5353396"/>
                <a:gd name="connsiteY0" fmla="*/ 8313 h 1105593"/>
                <a:gd name="connsiteX1" fmla="*/ 174567 w 5353396"/>
                <a:gd name="connsiteY1" fmla="*/ 8313 h 1105593"/>
                <a:gd name="connsiteX2" fmla="*/ 182880 w 5353396"/>
                <a:gd name="connsiteY2" fmla="*/ 980902 h 1105593"/>
                <a:gd name="connsiteX3" fmla="*/ 5195454 w 5353396"/>
                <a:gd name="connsiteY3" fmla="*/ 980902 h 1105593"/>
                <a:gd name="connsiteX4" fmla="*/ 5178829 w 5353396"/>
                <a:gd name="connsiteY4" fmla="*/ 0 h 1105593"/>
                <a:gd name="connsiteX5" fmla="*/ 5328458 w 5353396"/>
                <a:gd name="connsiteY5" fmla="*/ 0 h 1105593"/>
                <a:gd name="connsiteX6" fmla="*/ 5353396 w 5353396"/>
                <a:gd name="connsiteY6" fmla="*/ 1105593 h 1105593"/>
                <a:gd name="connsiteX7" fmla="*/ 16625 w 5353396"/>
                <a:gd name="connsiteY7" fmla="*/ 1105593 h 1105593"/>
                <a:gd name="connsiteX8" fmla="*/ 0 w 5353396"/>
                <a:gd name="connsiteY8" fmla="*/ 8313 h 110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53396" h="1105593">
                  <a:moveTo>
                    <a:pt x="0" y="8313"/>
                  </a:moveTo>
                  <a:lnTo>
                    <a:pt x="174567" y="8313"/>
                  </a:lnTo>
                  <a:lnTo>
                    <a:pt x="182880" y="980902"/>
                  </a:lnTo>
                  <a:lnTo>
                    <a:pt x="5195454" y="980902"/>
                  </a:lnTo>
                  <a:lnTo>
                    <a:pt x="5178829" y="0"/>
                  </a:lnTo>
                  <a:lnTo>
                    <a:pt x="5328458" y="0"/>
                  </a:lnTo>
                  <a:lnTo>
                    <a:pt x="5353396" y="1105593"/>
                  </a:lnTo>
                  <a:lnTo>
                    <a:pt x="16625" y="1105593"/>
                  </a:lnTo>
                  <a:cubicBezTo>
                    <a:pt x="13854" y="739833"/>
                    <a:pt x="11084" y="374073"/>
                    <a:pt x="0" y="831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3851920" y="2953825"/>
              <a:ext cx="1440160" cy="18433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2605654" y="4797152"/>
              <a:ext cx="3927188" cy="31380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2411760" y="4564502"/>
              <a:ext cx="187054" cy="36004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0" name="直線矢印コネクタ 39"/>
            <p:cNvCxnSpPr/>
            <p:nvPr/>
          </p:nvCxnSpPr>
          <p:spPr>
            <a:xfrm flipH="1" flipV="1">
              <a:off x="2511459" y="2978764"/>
              <a:ext cx="1" cy="1580235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正方形/長方形 40"/>
            <p:cNvSpPr/>
            <p:nvPr/>
          </p:nvSpPr>
          <p:spPr>
            <a:xfrm>
              <a:off x="6545186" y="4572815"/>
              <a:ext cx="187054" cy="36004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2" name="直線矢印コネクタ 41"/>
            <p:cNvCxnSpPr/>
            <p:nvPr/>
          </p:nvCxnSpPr>
          <p:spPr>
            <a:xfrm flipH="1" flipV="1">
              <a:off x="6643605" y="2988639"/>
              <a:ext cx="1" cy="1580235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テキスト ボックス 42"/>
          <p:cNvSpPr txBox="1"/>
          <p:nvPr/>
        </p:nvSpPr>
        <p:spPr>
          <a:xfrm>
            <a:off x="5715808" y="2243621"/>
            <a:ext cx="3038160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副鏡裏側から見た測定位置</a:t>
            </a:r>
            <a:endParaRPr lang="ja-JP" altLang="en-US" dirty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09460" y="2243621"/>
            <a:ext cx="1281849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変位センサ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45" name="直線コネクタ 44"/>
          <p:cNvCxnSpPr>
            <a:endCxn id="39" idx="2"/>
          </p:cNvCxnSpPr>
          <p:nvPr/>
        </p:nvCxnSpPr>
        <p:spPr>
          <a:xfrm>
            <a:off x="1589392" y="2435013"/>
            <a:ext cx="850034" cy="32311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endCxn id="41" idx="1"/>
          </p:cNvCxnSpPr>
          <p:nvPr/>
        </p:nvCxnSpPr>
        <p:spPr>
          <a:xfrm>
            <a:off x="1591309" y="2428287"/>
            <a:ext cx="985406" cy="347433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295165" y="6217056"/>
            <a:ext cx="2592288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副鏡焦点調節機構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14" name="直線コネクタ 13"/>
          <p:cNvCxnSpPr>
            <a:stCxn id="47" idx="0"/>
          </p:cNvCxnSpPr>
          <p:nvPr/>
        </p:nvCxnSpPr>
        <p:spPr>
          <a:xfrm flipV="1">
            <a:off x="1591309" y="5519574"/>
            <a:ext cx="244387" cy="697482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3920513" y="1780723"/>
            <a:ext cx="1099771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副鏡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924800" y="6324600"/>
            <a:ext cx="1063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(by </a:t>
            </a:r>
            <a:r>
              <a:rPr kumimoji="1" lang="ja-JP" altLang="en-US" dirty="0" smtClean="0"/>
              <a:t>筒井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94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11064</TotalTime>
  <Words>788</Words>
  <Application>Microsoft Macintosh PowerPoint</Application>
  <PresentationFormat>画面に合わせる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​​テーマ</vt:lpstr>
      <vt:lpstr>岡山188cm望遠鏡の改修と その後の展望</vt:lpstr>
      <vt:lpstr>スライド 2</vt:lpstr>
      <vt:lpstr>スライド 3</vt:lpstr>
      <vt:lpstr>露光の終わりから次の天体の露光開始までの時間（デッドタイム）の比較</vt:lpstr>
      <vt:lpstr>移動(第一打)に必要な時間の比較</vt:lpstr>
      <vt:lpstr>望遠鏡指向以外のデッドタイムの比較</vt:lpstr>
      <vt:lpstr>ディザリング試験 (改修前,by柳澤)</vt:lpstr>
      <vt:lpstr>改修後、Dec方向 10’’ステップ</vt:lpstr>
      <vt:lpstr>スライド 9</vt:lpstr>
      <vt:lpstr>スライド 10</vt:lpstr>
      <vt:lpstr>スライド 11</vt:lpstr>
      <vt:lpstr>スライド 12</vt:lpstr>
      <vt:lpstr>スライド 13</vt:lpstr>
      <vt:lpstr>スライド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指向・追尾精度向上への準備</dc:title>
  <dc:creator>tsutsui</dc:creator>
  <cp:lastModifiedBy>ukita nobuharu</cp:lastModifiedBy>
  <cp:revision>119</cp:revision>
  <dcterms:created xsi:type="dcterms:W3CDTF">2013-07-10T03:13:16Z</dcterms:created>
  <dcterms:modified xsi:type="dcterms:W3CDTF">2013-07-10T03:14:10Z</dcterms:modified>
</cp:coreProperties>
</file>