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75213" cy="42811700"/>
  <p:notesSz cx="6858000" cy="9144000"/>
  <p:defaultTextStyle>
    <a:defPPr>
      <a:defRPr lang="ja-JP"/>
    </a:defPPr>
    <a:lvl1pPr marL="0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051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101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152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203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0253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8304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6355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4406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33" d="100"/>
          <a:sy n="33" d="100"/>
        </p:scale>
        <p:origin x="-480" y="-80"/>
      </p:cViewPr>
      <p:guideLst>
        <p:guide orient="horz" pos="13484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D202A-CDA7-2F47-A7F5-8360D70BFD94}" type="datetimeFigureOut">
              <a:rPr kumimoji="1" lang="ja-JP" altLang="en-US" smtClean="0"/>
              <a:t>2013/07/10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FB632-EAA1-EF44-9675-9E9774E8B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440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8805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1pPr>
    <a:lvl2pPr marL="2088051" algn="l" defTabSz="208805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2pPr>
    <a:lvl3pPr marL="4176101" algn="l" defTabSz="208805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3pPr>
    <a:lvl4pPr marL="6264152" algn="l" defTabSz="208805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4pPr>
    <a:lvl5pPr marL="8352203" algn="l" defTabSz="208805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5pPr>
    <a:lvl6pPr marL="10440253" algn="l" defTabSz="208805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6pPr>
    <a:lvl7pPr marL="12528304" algn="l" defTabSz="208805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7pPr>
    <a:lvl8pPr marL="14616355" algn="l" defTabSz="208805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8pPr>
    <a:lvl9pPr marL="16704406" algn="l" defTabSz="208805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altLang="ja-JP" sz="6000" dirty="0" smtClean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FB632-EAA1-EF44-9675-9E9774E8B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502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641" y="13299379"/>
            <a:ext cx="25733931" cy="917676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282" y="24259963"/>
            <a:ext cx="21192649" cy="109407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2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8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6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4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7064-8FC7-EF49-9056-4CA4249AA3D4}" type="datetimeFigureOut">
              <a:rPr kumimoji="1" lang="ja-JP" altLang="en-US" smtClean="0"/>
              <a:t>2013/07/10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DA0C-65B2-8848-832D-E86D7FF61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79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7064-8FC7-EF49-9056-4CA4249AA3D4}" type="datetimeFigureOut">
              <a:rPr kumimoji="1" lang="ja-JP" altLang="en-US" smtClean="0"/>
              <a:t>2013/07/10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DA0C-65B2-8848-832D-E86D7FF61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86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2919468" y="12803873"/>
            <a:ext cx="38143616" cy="27274620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478115" y="12803873"/>
            <a:ext cx="113936768" cy="27274620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7064-8FC7-EF49-9056-4CA4249AA3D4}" type="datetimeFigureOut">
              <a:rPr kumimoji="1" lang="ja-JP" altLang="en-US" smtClean="0"/>
              <a:t>2013/07/10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DA0C-65B2-8848-832D-E86D7FF61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74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7064-8FC7-EF49-9056-4CA4249AA3D4}" type="datetimeFigureOut">
              <a:rPr kumimoji="1" lang="ja-JP" altLang="en-US" smtClean="0"/>
              <a:t>2013/07/10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DA0C-65B2-8848-832D-E86D7FF61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069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533" y="27510485"/>
            <a:ext cx="25733931" cy="850287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533" y="18145428"/>
            <a:ext cx="25733931" cy="9365056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05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10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15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20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25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830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635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440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7064-8FC7-EF49-9056-4CA4249AA3D4}" type="datetimeFigureOut">
              <a:rPr kumimoji="1" lang="ja-JP" altLang="en-US" smtClean="0"/>
              <a:t>2013/07/10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DA0C-65B2-8848-832D-E86D7FF61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32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478113" y="74583531"/>
            <a:ext cx="76040190" cy="210966544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5022892" y="74583531"/>
            <a:ext cx="76040194" cy="210966544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7064-8FC7-EF49-9056-4CA4249AA3D4}" type="datetimeFigureOut">
              <a:rPr kumimoji="1" lang="ja-JP" altLang="en-US" smtClean="0"/>
              <a:t>2013/07/10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DA0C-65B2-8848-832D-E86D7FF61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55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1" y="1714453"/>
            <a:ext cx="27247692" cy="713528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583085"/>
            <a:ext cx="13376810" cy="399377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051" indent="0">
              <a:buNone/>
              <a:defRPr sz="9100" b="1"/>
            </a:lvl2pPr>
            <a:lvl3pPr marL="4176101" indent="0">
              <a:buNone/>
              <a:defRPr sz="8200" b="1"/>
            </a:lvl3pPr>
            <a:lvl4pPr marL="6264152" indent="0">
              <a:buNone/>
              <a:defRPr sz="7300" b="1"/>
            </a:lvl4pPr>
            <a:lvl5pPr marL="8352203" indent="0">
              <a:buNone/>
              <a:defRPr sz="7300" b="1"/>
            </a:lvl5pPr>
            <a:lvl6pPr marL="10440253" indent="0">
              <a:buNone/>
              <a:defRPr sz="7300" b="1"/>
            </a:lvl6pPr>
            <a:lvl7pPr marL="12528304" indent="0">
              <a:buNone/>
              <a:defRPr sz="7300" b="1"/>
            </a:lvl7pPr>
            <a:lvl8pPr marL="14616355" indent="0">
              <a:buNone/>
              <a:defRPr sz="7300" b="1"/>
            </a:lvl8pPr>
            <a:lvl9pPr marL="16704406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761" y="13576859"/>
            <a:ext cx="13376810" cy="24666281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79389" y="9583085"/>
            <a:ext cx="13382065" cy="399377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051" indent="0">
              <a:buNone/>
              <a:defRPr sz="9100" b="1"/>
            </a:lvl2pPr>
            <a:lvl3pPr marL="4176101" indent="0">
              <a:buNone/>
              <a:defRPr sz="8200" b="1"/>
            </a:lvl3pPr>
            <a:lvl4pPr marL="6264152" indent="0">
              <a:buNone/>
              <a:defRPr sz="7300" b="1"/>
            </a:lvl4pPr>
            <a:lvl5pPr marL="8352203" indent="0">
              <a:buNone/>
              <a:defRPr sz="7300" b="1"/>
            </a:lvl5pPr>
            <a:lvl6pPr marL="10440253" indent="0">
              <a:buNone/>
              <a:defRPr sz="7300" b="1"/>
            </a:lvl6pPr>
            <a:lvl7pPr marL="12528304" indent="0">
              <a:buNone/>
              <a:defRPr sz="7300" b="1"/>
            </a:lvl7pPr>
            <a:lvl8pPr marL="14616355" indent="0">
              <a:buNone/>
              <a:defRPr sz="7300" b="1"/>
            </a:lvl8pPr>
            <a:lvl9pPr marL="16704406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79389" y="13576859"/>
            <a:ext cx="13382065" cy="24666281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7064-8FC7-EF49-9056-4CA4249AA3D4}" type="datetimeFigureOut">
              <a:rPr kumimoji="1" lang="ja-JP" altLang="en-US" smtClean="0"/>
              <a:t>2013/07/10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DA0C-65B2-8848-832D-E86D7FF61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367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7064-8FC7-EF49-9056-4CA4249AA3D4}" type="datetimeFigureOut">
              <a:rPr kumimoji="1" lang="ja-JP" altLang="en-US" smtClean="0"/>
              <a:t>2013/07/10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DA0C-65B2-8848-832D-E86D7FF61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54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7064-8FC7-EF49-9056-4CA4249AA3D4}" type="datetimeFigureOut">
              <a:rPr kumimoji="1" lang="ja-JP" altLang="en-US" smtClean="0"/>
              <a:t>2013/07/10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DA0C-65B2-8848-832D-E86D7FF61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343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3" y="1704539"/>
            <a:ext cx="9960337" cy="7254205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6767" y="1704543"/>
            <a:ext cx="16924685" cy="3653860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3763" y="8958748"/>
            <a:ext cx="9960337" cy="29284395"/>
          </a:xfrm>
        </p:spPr>
        <p:txBody>
          <a:bodyPr/>
          <a:lstStyle>
            <a:lvl1pPr marL="0" indent="0">
              <a:buNone/>
              <a:defRPr sz="6400"/>
            </a:lvl1pPr>
            <a:lvl2pPr marL="2088051" indent="0">
              <a:buNone/>
              <a:defRPr sz="5500"/>
            </a:lvl2pPr>
            <a:lvl3pPr marL="4176101" indent="0">
              <a:buNone/>
              <a:defRPr sz="4600"/>
            </a:lvl3pPr>
            <a:lvl4pPr marL="6264152" indent="0">
              <a:buNone/>
              <a:defRPr sz="4100"/>
            </a:lvl4pPr>
            <a:lvl5pPr marL="8352203" indent="0">
              <a:buNone/>
              <a:defRPr sz="4100"/>
            </a:lvl5pPr>
            <a:lvl6pPr marL="10440253" indent="0">
              <a:buNone/>
              <a:defRPr sz="4100"/>
            </a:lvl6pPr>
            <a:lvl7pPr marL="12528304" indent="0">
              <a:buNone/>
              <a:defRPr sz="4100"/>
            </a:lvl7pPr>
            <a:lvl8pPr marL="14616355" indent="0">
              <a:buNone/>
              <a:defRPr sz="4100"/>
            </a:lvl8pPr>
            <a:lvl9pPr marL="16704406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7064-8FC7-EF49-9056-4CA4249AA3D4}" type="datetimeFigureOut">
              <a:rPr kumimoji="1" lang="ja-JP" altLang="en-US" smtClean="0"/>
              <a:t>2013/07/10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DA0C-65B2-8848-832D-E86D7FF61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204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4154" y="29968190"/>
            <a:ext cx="18165128" cy="3537915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4154" y="3825305"/>
            <a:ext cx="18165128" cy="25687020"/>
          </a:xfrm>
        </p:spPr>
        <p:txBody>
          <a:bodyPr/>
          <a:lstStyle>
            <a:lvl1pPr marL="0" indent="0">
              <a:buNone/>
              <a:defRPr sz="14600"/>
            </a:lvl1pPr>
            <a:lvl2pPr marL="2088051" indent="0">
              <a:buNone/>
              <a:defRPr sz="12800"/>
            </a:lvl2pPr>
            <a:lvl3pPr marL="4176101" indent="0">
              <a:buNone/>
              <a:defRPr sz="11000"/>
            </a:lvl3pPr>
            <a:lvl4pPr marL="6264152" indent="0">
              <a:buNone/>
              <a:defRPr sz="9100"/>
            </a:lvl4pPr>
            <a:lvl5pPr marL="8352203" indent="0">
              <a:buNone/>
              <a:defRPr sz="9100"/>
            </a:lvl5pPr>
            <a:lvl6pPr marL="10440253" indent="0">
              <a:buNone/>
              <a:defRPr sz="9100"/>
            </a:lvl6pPr>
            <a:lvl7pPr marL="12528304" indent="0">
              <a:buNone/>
              <a:defRPr sz="9100"/>
            </a:lvl7pPr>
            <a:lvl8pPr marL="14616355" indent="0">
              <a:buNone/>
              <a:defRPr sz="9100"/>
            </a:lvl8pPr>
            <a:lvl9pPr marL="16704406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4154" y="33506105"/>
            <a:ext cx="18165128" cy="5024425"/>
          </a:xfrm>
        </p:spPr>
        <p:txBody>
          <a:bodyPr/>
          <a:lstStyle>
            <a:lvl1pPr marL="0" indent="0">
              <a:buNone/>
              <a:defRPr sz="6400"/>
            </a:lvl1pPr>
            <a:lvl2pPr marL="2088051" indent="0">
              <a:buNone/>
              <a:defRPr sz="5500"/>
            </a:lvl2pPr>
            <a:lvl3pPr marL="4176101" indent="0">
              <a:buNone/>
              <a:defRPr sz="4600"/>
            </a:lvl3pPr>
            <a:lvl4pPr marL="6264152" indent="0">
              <a:buNone/>
              <a:defRPr sz="4100"/>
            </a:lvl4pPr>
            <a:lvl5pPr marL="8352203" indent="0">
              <a:buNone/>
              <a:defRPr sz="4100"/>
            </a:lvl5pPr>
            <a:lvl6pPr marL="10440253" indent="0">
              <a:buNone/>
              <a:defRPr sz="4100"/>
            </a:lvl6pPr>
            <a:lvl7pPr marL="12528304" indent="0">
              <a:buNone/>
              <a:defRPr sz="4100"/>
            </a:lvl7pPr>
            <a:lvl8pPr marL="14616355" indent="0">
              <a:buNone/>
              <a:defRPr sz="4100"/>
            </a:lvl8pPr>
            <a:lvl9pPr marL="16704406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7064-8FC7-EF49-9056-4CA4249AA3D4}" type="datetimeFigureOut">
              <a:rPr kumimoji="1" lang="ja-JP" altLang="en-US" smtClean="0"/>
              <a:t>2013/07/10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DA0C-65B2-8848-832D-E86D7FF61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26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761" y="1714453"/>
            <a:ext cx="27247692" cy="7135283"/>
          </a:xfrm>
          <a:prstGeom prst="rect">
            <a:avLst/>
          </a:prstGeom>
        </p:spPr>
        <p:txBody>
          <a:bodyPr vert="horz" lIns="417610" tIns="208805" rIns="417610" bIns="20880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989400"/>
            <a:ext cx="27247692" cy="28253743"/>
          </a:xfrm>
          <a:prstGeom prst="rect">
            <a:avLst/>
          </a:prstGeom>
        </p:spPr>
        <p:txBody>
          <a:bodyPr vert="horz" lIns="417610" tIns="208805" rIns="417610" bIns="20880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761" y="39680107"/>
            <a:ext cx="7064216" cy="2279327"/>
          </a:xfrm>
          <a:prstGeom prst="rect">
            <a:avLst/>
          </a:prstGeom>
        </p:spPr>
        <p:txBody>
          <a:bodyPr vert="horz" lIns="417610" tIns="208805" rIns="417610" bIns="208805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97064-8FC7-EF49-9056-4CA4249AA3D4}" type="datetimeFigureOut">
              <a:rPr kumimoji="1" lang="ja-JP" altLang="en-US" smtClean="0"/>
              <a:t>2013/07/10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4031" y="39680107"/>
            <a:ext cx="9587151" cy="2279327"/>
          </a:xfrm>
          <a:prstGeom prst="rect">
            <a:avLst/>
          </a:prstGeom>
        </p:spPr>
        <p:txBody>
          <a:bodyPr vert="horz" lIns="417610" tIns="208805" rIns="417610" bIns="208805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697236" y="39680107"/>
            <a:ext cx="7064216" cy="2279327"/>
          </a:xfrm>
          <a:prstGeom prst="rect">
            <a:avLst/>
          </a:prstGeom>
        </p:spPr>
        <p:txBody>
          <a:bodyPr vert="horz" lIns="417610" tIns="208805" rIns="417610" bIns="208805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DDA0C-65B2-8848-832D-E86D7FF61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97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805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038" indent="-1566038" algn="l" defTabSz="2088051" rtl="0" eaLnBrk="1" latinLnBrk="0" hangingPunct="1">
        <a:spcBef>
          <a:spcPct val="20000"/>
        </a:spcBef>
        <a:buFont typeface="Arial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082" indent="-1305032" algn="l" defTabSz="2088051" rtl="0" eaLnBrk="1" latinLnBrk="0" hangingPunct="1">
        <a:spcBef>
          <a:spcPct val="20000"/>
        </a:spcBef>
        <a:buFont typeface="Arial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127" indent="-1044025" algn="l" defTabSz="2088051" rtl="0" eaLnBrk="1" latinLnBrk="0" hangingPunct="1">
        <a:spcBef>
          <a:spcPct val="20000"/>
        </a:spcBef>
        <a:buFont typeface="Arial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177" indent="-1044025" algn="l" defTabSz="2088051" rtl="0" eaLnBrk="1" latinLnBrk="0" hangingPunct="1">
        <a:spcBef>
          <a:spcPct val="20000"/>
        </a:spcBef>
        <a:buFont typeface="Arial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228" indent="-1044025" algn="l" defTabSz="2088051" rtl="0" eaLnBrk="1" latinLnBrk="0" hangingPunct="1">
        <a:spcBef>
          <a:spcPct val="20000"/>
        </a:spcBef>
        <a:buFont typeface="Arial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279" indent="-1044025" algn="l" defTabSz="2088051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2329" indent="-1044025" algn="l" defTabSz="2088051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0380" indent="-1044025" algn="l" defTabSz="2088051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8431" indent="-1044025" algn="l" defTabSz="2088051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051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101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152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203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253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304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6355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4406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png"/><Relationship Id="rId20" Type="http://schemas.openxmlformats.org/officeDocument/2006/relationships/image" Target="../media/image18.emf"/><Relationship Id="rId21" Type="http://schemas.openxmlformats.org/officeDocument/2006/relationships/image" Target="../media/image19.emf"/><Relationship Id="rId22" Type="http://schemas.openxmlformats.org/officeDocument/2006/relationships/image" Target="../media/image20.emf"/><Relationship Id="rId23" Type="http://schemas.openxmlformats.org/officeDocument/2006/relationships/image" Target="../media/image21.emf"/><Relationship Id="rId10" Type="http://schemas.openxmlformats.org/officeDocument/2006/relationships/image" Target="../media/image8.png"/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4" Type="http://schemas.openxmlformats.org/officeDocument/2006/relationships/image" Target="../media/image12.png"/><Relationship Id="rId15" Type="http://schemas.openxmlformats.org/officeDocument/2006/relationships/image" Target="../media/image13.png"/><Relationship Id="rId16" Type="http://schemas.openxmlformats.org/officeDocument/2006/relationships/image" Target="../media/image14.png"/><Relationship Id="rId17" Type="http://schemas.openxmlformats.org/officeDocument/2006/relationships/image" Target="../media/image15.png"/><Relationship Id="rId18" Type="http://schemas.openxmlformats.org/officeDocument/2006/relationships/image" Target="../media/image16.png"/><Relationship Id="rId19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680" y="423354"/>
            <a:ext cx="27494879" cy="342531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ja-JP" sz="7000" dirty="0"/>
              <a:t>KISS</a:t>
            </a:r>
            <a:r>
              <a:rPr lang="ja-JP" altLang="en-US" sz="7000" dirty="0"/>
              <a:t>観測を用いた低光度</a:t>
            </a:r>
            <a:r>
              <a:rPr lang="en-US" altLang="ja-JP" sz="7000" dirty="0"/>
              <a:t>AGN</a:t>
            </a:r>
            <a:r>
              <a:rPr lang="ja-JP" altLang="en-US" sz="7000" dirty="0"/>
              <a:t>候補天体の時間変動の検出　</a:t>
            </a:r>
            <a:r>
              <a:rPr lang="en-US" altLang="ja-JP" sz="7000" dirty="0"/>
              <a:t/>
            </a:r>
            <a:br>
              <a:rPr lang="en-US" altLang="ja-JP" sz="7000" dirty="0"/>
            </a:br>
            <a:r>
              <a:rPr lang="ja-JP" altLang="en-US" sz="6000" dirty="0" smtClean="0"/>
              <a:t>松本</a:t>
            </a:r>
            <a:r>
              <a:rPr lang="ja-JP" altLang="en-US" sz="6000" dirty="0"/>
              <a:t>恵</a:t>
            </a:r>
            <a:r>
              <a:rPr lang="ja-JP" altLang="en-US" sz="6000" dirty="0" smtClean="0"/>
              <a:t>未子（甲南大学）、諸隈智貴（東京大学）、</a:t>
            </a:r>
            <a:r>
              <a:rPr lang="ja-JP" altLang="en-US" sz="6000" dirty="0"/>
              <a:t>冨永望（甲南大学</a:t>
            </a:r>
            <a:r>
              <a:rPr lang="ja-JP" altLang="en-US" sz="6000" dirty="0" smtClean="0"/>
              <a:t>）、</a:t>
            </a:r>
            <a:r>
              <a:rPr lang="en-US" altLang="ja-JP" sz="6000" dirty="0" smtClean="0"/>
              <a:t>KISS</a:t>
            </a:r>
            <a:r>
              <a:rPr lang="ja-JP" altLang="en-US" sz="6000" dirty="0" smtClean="0"/>
              <a:t>メンバー</a:t>
            </a:r>
            <a:endParaRPr lang="ja-JP" altLang="en-US" sz="6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680" y="7069829"/>
            <a:ext cx="27494879" cy="325379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ja-JP" altLang="en-US" sz="5000" b="1" spc="214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目的</a:t>
            </a:r>
            <a:endParaRPr lang="en-US" altLang="ja-JP" sz="5000" b="1" spc="214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l"/>
            <a:r>
              <a:rPr lang="ja-JP" altLang="en-US" sz="3600" dirty="0" smtClean="0">
                <a:solidFill>
                  <a:schemeClr val="tx1"/>
                </a:solidFill>
              </a:rPr>
              <a:t>超新星探査観測の</a:t>
            </a:r>
            <a:r>
              <a:rPr lang="ja-JP" altLang="en-US" sz="3600" dirty="0">
                <a:solidFill>
                  <a:schemeClr val="tx1"/>
                </a:solidFill>
              </a:rPr>
              <a:t>副産物として、中心部での変光を示す銀河が多数</a:t>
            </a:r>
            <a:r>
              <a:rPr lang="ja-JP" altLang="en-US" sz="3600" dirty="0" smtClean="0">
                <a:solidFill>
                  <a:schemeClr val="tx1"/>
                </a:solidFill>
              </a:rPr>
              <a:t>見つかっている。その正体は未だ謎</a:t>
            </a:r>
            <a:r>
              <a:rPr lang="ja-JP" altLang="en-US" sz="3600" dirty="0">
                <a:solidFill>
                  <a:schemeClr val="tx1"/>
                </a:solidFill>
              </a:rPr>
              <a:t>で</a:t>
            </a:r>
            <a:r>
              <a:rPr lang="ja-JP" altLang="en-US" sz="3600" dirty="0" smtClean="0">
                <a:solidFill>
                  <a:schemeClr val="tx1"/>
                </a:solidFill>
              </a:rPr>
              <a:t>あるが光度曲線から</a:t>
            </a:r>
            <a:r>
              <a:rPr lang="ja-JP" altLang="en-US" sz="3600" dirty="0">
                <a:solidFill>
                  <a:schemeClr val="tx1"/>
                </a:solidFill>
              </a:rPr>
              <a:t>は</a:t>
            </a:r>
            <a:r>
              <a:rPr lang="en-US" altLang="ja-JP" sz="3600" dirty="0">
                <a:solidFill>
                  <a:schemeClr val="tx1"/>
                </a:solidFill>
              </a:rPr>
              <a:t>AGN</a:t>
            </a:r>
            <a:r>
              <a:rPr lang="ja-JP" altLang="en-US" sz="3600" dirty="0">
                <a:solidFill>
                  <a:schemeClr val="tx1"/>
                </a:solidFill>
              </a:rPr>
              <a:t>である</a:t>
            </a:r>
            <a:r>
              <a:rPr lang="ja-JP" altLang="en-US" sz="3600" dirty="0" smtClean="0">
                <a:solidFill>
                  <a:schemeClr val="tx1"/>
                </a:solidFill>
              </a:rPr>
              <a:t>と推測される。</a:t>
            </a:r>
            <a:r>
              <a:rPr lang="ja-JP" altLang="en-US" sz="3600" dirty="0">
                <a:solidFill>
                  <a:schemeClr val="tx1"/>
                </a:solidFill>
              </a:rPr>
              <a:t>今後も</a:t>
            </a:r>
            <a:r>
              <a:rPr lang="en-US" altLang="ja-JP" sz="3600" dirty="0">
                <a:solidFill>
                  <a:schemeClr val="tx1"/>
                </a:solidFill>
              </a:rPr>
              <a:t>Subaru/Hyper </a:t>
            </a:r>
            <a:r>
              <a:rPr lang="en-US" altLang="ja-JP" sz="3600" dirty="0" err="1">
                <a:solidFill>
                  <a:schemeClr val="tx1"/>
                </a:solidFill>
              </a:rPr>
              <a:t>Suprime</a:t>
            </a:r>
            <a:r>
              <a:rPr lang="en-US" altLang="ja-JP" sz="3600" dirty="0">
                <a:solidFill>
                  <a:schemeClr val="tx1"/>
                </a:solidFill>
              </a:rPr>
              <a:t>-</a:t>
            </a:r>
            <a:r>
              <a:rPr lang="en-US" altLang="ja-JP" sz="3600" dirty="0" err="1">
                <a:solidFill>
                  <a:schemeClr val="tx1"/>
                </a:solidFill>
              </a:rPr>
              <a:t>Cam,Pan</a:t>
            </a:r>
            <a:r>
              <a:rPr lang="en-US" altLang="ja-JP" sz="3600" dirty="0">
                <a:solidFill>
                  <a:schemeClr val="tx1"/>
                </a:solidFill>
              </a:rPr>
              <a:t>-STARRS,LSST</a:t>
            </a:r>
            <a:r>
              <a:rPr lang="ja-JP" altLang="en-US" sz="3600" dirty="0" smtClean="0">
                <a:solidFill>
                  <a:schemeClr val="tx1"/>
                </a:solidFill>
              </a:rPr>
              <a:t>等の大規模探査観測で</a:t>
            </a:r>
            <a:r>
              <a:rPr lang="ja-JP" altLang="en-US" sz="3600" dirty="0">
                <a:solidFill>
                  <a:schemeClr val="tx1"/>
                </a:solidFill>
              </a:rPr>
              <a:t>このような天体が多く見つかることが期待</a:t>
            </a:r>
            <a:r>
              <a:rPr lang="ja-JP" altLang="en-US" sz="3600" dirty="0" smtClean="0">
                <a:solidFill>
                  <a:schemeClr val="tx1"/>
                </a:solidFill>
              </a:rPr>
              <a:t>されるため、その正体を明らかにすることは急務である。そこで、本研究では近傍の低光度</a:t>
            </a:r>
            <a:r>
              <a:rPr lang="en-US" altLang="ja-JP" sz="3600" dirty="0" smtClean="0">
                <a:solidFill>
                  <a:schemeClr val="tx1"/>
                </a:solidFill>
              </a:rPr>
              <a:t>AGN</a:t>
            </a:r>
            <a:r>
              <a:rPr lang="ja-JP" altLang="en-US" sz="3600" dirty="0" smtClean="0">
                <a:solidFill>
                  <a:schemeClr val="tx1"/>
                </a:solidFill>
              </a:rPr>
              <a:t>の詳細</a:t>
            </a:r>
            <a:r>
              <a:rPr lang="ja-JP" altLang="en-US" sz="3600" dirty="0">
                <a:solidFill>
                  <a:schemeClr val="tx1"/>
                </a:solidFill>
              </a:rPr>
              <a:t>な性質を知る</a:t>
            </a:r>
            <a:r>
              <a:rPr lang="ja-JP" altLang="en-US" sz="3600" dirty="0" smtClean="0">
                <a:solidFill>
                  <a:schemeClr val="tx1"/>
                </a:solidFill>
              </a:rPr>
              <a:t>ため、まず近傍</a:t>
            </a:r>
            <a:r>
              <a:rPr lang="ja-JP" altLang="en-US" sz="3600" dirty="0">
                <a:solidFill>
                  <a:schemeClr val="tx1"/>
                </a:solidFill>
              </a:rPr>
              <a:t>の</a:t>
            </a:r>
            <a:r>
              <a:rPr lang="ja-JP" altLang="en-US" sz="3600" dirty="0" smtClean="0">
                <a:solidFill>
                  <a:schemeClr val="tx1"/>
                </a:solidFill>
              </a:rPr>
              <a:t>明るい候補天体の固定を行った。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1524680" y="10477571"/>
            <a:ext cx="13667061" cy="58023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417610" tIns="208805" rIns="417610" bIns="208805" rtlCol="0">
            <a:normAutofit fontScale="92500" lnSpcReduction="10000"/>
          </a:bodyPr>
          <a:lstStyle>
            <a:lvl1pPr marL="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20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92608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7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85216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5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77824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70432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63040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55648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48256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340864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KIso</a:t>
            </a:r>
            <a:r>
              <a:rPr lang="en-US" altLang="ja-JP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Supernova Survey</a:t>
            </a:r>
          </a:p>
          <a:p>
            <a:pPr algn="l"/>
            <a:r>
              <a:rPr lang="en-US" altLang="ja-JP" sz="3900" dirty="0">
                <a:solidFill>
                  <a:schemeClr val="tx1"/>
                </a:solidFill>
              </a:rPr>
              <a:t>KWFC</a:t>
            </a:r>
            <a:r>
              <a:rPr lang="ja-JP" altLang="en-US" sz="3900" dirty="0">
                <a:solidFill>
                  <a:schemeClr val="tx1"/>
                </a:solidFill>
              </a:rPr>
              <a:t>を用いた大規模プロジェクト</a:t>
            </a:r>
            <a:r>
              <a:rPr lang="en-US" altLang="ja-JP" sz="3900" dirty="0" err="1">
                <a:solidFill>
                  <a:schemeClr val="tx1"/>
                </a:solidFill>
              </a:rPr>
              <a:t>KIso</a:t>
            </a:r>
            <a:r>
              <a:rPr lang="en-US" altLang="ja-JP" sz="3900" dirty="0">
                <a:solidFill>
                  <a:schemeClr val="tx1"/>
                </a:solidFill>
              </a:rPr>
              <a:t> Supernova Survey(KISS</a:t>
            </a:r>
            <a:r>
              <a:rPr lang="en-US" altLang="ja-JP" sz="3900" dirty="0" smtClean="0">
                <a:solidFill>
                  <a:schemeClr val="tx1"/>
                </a:solidFill>
              </a:rPr>
              <a:t>)</a:t>
            </a:r>
            <a:r>
              <a:rPr lang="ja-JP" altLang="en-US" sz="3900" dirty="0" smtClean="0">
                <a:solidFill>
                  <a:schemeClr val="tx1"/>
                </a:solidFill>
              </a:rPr>
              <a:t>では、</a:t>
            </a:r>
            <a:endParaRPr lang="en-US" altLang="ja-JP" sz="3900" dirty="0">
              <a:solidFill>
                <a:schemeClr val="tx1"/>
              </a:solidFill>
            </a:endParaRPr>
          </a:p>
          <a:p>
            <a:pPr algn="l"/>
            <a:r>
              <a:rPr lang="ja-JP" altLang="en-US" sz="3900" dirty="0">
                <a:solidFill>
                  <a:schemeClr val="tx1"/>
                </a:solidFill>
              </a:rPr>
              <a:t>爆発直後の超新星爆発の</a:t>
            </a:r>
            <a:r>
              <a:rPr lang="ja-JP" altLang="en-US" sz="3900" dirty="0" smtClean="0">
                <a:solidFill>
                  <a:schemeClr val="tx1"/>
                </a:solidFill>
              </a:rPr>
              <a:t>瞬間（ショックブレイクアウト</a:t>
            </a:r>
            <a:r>
              <a:rPr lang="en-US" altLang="ja-JP" sz="3900" dirty="0" smtClean="0">
                <a:solidFill>
                  <a:schemeClr val="tx1"/>
                </a:solidFill>
              </a:rPr>
              <a:t>)</a:t>
            </a:r>
            <a:r>
              <a:rPr lang="ja-JP" altLang="en-US" sz="3900" dirty="0" smtClean="0">
                <a:solidFill>
                  <a:schemeClr val="tx1"/>
                </a:solidFill>
              </a:rPr>
              <a:t>をとらえることを目的として観測を行っている。</a:t>
            </a:r>
            <a:endParaRPr lang="en-US" altLang="ja-JP" sz="3900" dirty="0">
              <a:solidFill>
                <a:schemeClr val="tx1"/>
              </a:solidFill>
            </a:endParaRPr>
          </a:p>
          <a:p>
            <a:pPr algn="l"/>
            <a:r>
              <a:rPr lang="en-US" altLang="ja-JP" sz="3900" dirty="0">
                <a:solidFill>
                  <a:schemeClr val="tx1"/>
                </a:solidFill>
              </a:rPr>
              <a:t>→</a:t>
            </a:r>
            <a:r>
              <a:rPr lang="ja-JP" altLang="en-US" sz="3900" dirty="0">
                <a:solidFill>
                  <a:schemeClr val="tx1"/>
                </a:solidFill>
              </a:rPr>
              <a:t>１時間おきという高頻度で同じ領域を観測</a:t>
            </a:r>
            <a:endParaRPr lang="en-US" altLang="ja-JP" sz="3900" dirty="0">
              <a:solidFill>
                <a:schemeClr val="tx1"/>
              </a:solidFill>
            </a:endParaRPr>
          </a:p>
          <a:p>
            <a:pPr algn="l"/>
            <a:r>
              <a:rPr lang="en-US" altLang="ja-JP" sz="3900" dirty="0">
                <a:solidFill>
                  <a:schemeClr val="tx1"/>
                </a:solidFill>
              </a:rPr>
              <a:t>→</a:t>
            </a:r>
            <a:r>
              <a:rPr lang="ja-JP" altLang="en-US" sz="3900" dirty="0">
                <a:solidFill>
                  <a:schemeClr val="tx1"/>
                </a:solidFill>
              </a:rPr>
              <a:t>星の最期の姿を解明</a:t>
            </a:r>
            <a:r>
              <a:rPr lang="ja-JP" altLang="en-US" sz="3900" dirty="0" smtClean="0">
                <a:solidFill>
                  <a:schemeClr val="tx1"/>
                </a:solidFill>
              </a:rPr>
              <a:t>する。</a:t>
            </a:r>
            <a:r>
              <a:rPr lang="ja-JP" altLang="en-US" sz="3900" dirty="0">
                <a:solidFill>
                  <a:schemeClr val="tx1"/>
                </a:solidFill>
              </a:rPr>
              <a:t>親星の情報は爆発直後数時間の観測が鍵となる。</a:t>
            </a:r>
            <a:endParaRPr lang="en-US" altLang="ja-JP" sz="3900" dirty="0">
              <a:solidFill>
                <a:schemeClr val="tx1"/>
              </a:solidFill>
            </a:endParaRPr>
          </a:p>
          <a:p>
            <a:pPr algn="l"/>
            <a:r>
              <a:rPr lang="ja-JP" altLang="en-US" sz="3900" dirty="0">
                <a:solidFill>
                  <a:schemeClr val="tx1"/>
                </a:solidFill>
              </a:rPr>
              <a:t>これまでに約４０例の超新星の発見に成功！！</a:t>
            </a:r>
            <a:endParaRPr lang="en-US" altLang="ja-JP" sz="3900" dirty="0">
              <a:solidFill>
                <a:schemeClr val="tx1"/>
              </a:solidFill>
            </a:endParaRPr>
          </a:p>
          <a:p>
            <a:pPr algn="l"/>
            <a:r>
              <a:rPr lang="ja-JP" altLang="en-US" sz="3900" dirty="0">
                <a:solidFill>
                  <a:schemeClr val="tx1"/>
                </a:solidFill>
              </a:rPr>
              <a:t>また</a:t>
            </a:r>
            <a:r>
              <a:rPr lang="en-US" altLang="ja-JP" sz="3900" dirty="0">
                <a:solidFill>
                  <a:schemeClr val="tx1"/>
                </a:solidFill>
              </a:rPr>
              <a:t>,KISS</a:t>
            </a:r>
            <a:r>
              <a:rPr lang="ja-JP" altLang="en-US" sz="3900" dirty="0">
                <a:solidFill>
                  <a:schemeClr val="tx1"/>
                </a:solidFill>
              </a:rPr>
              <a:t>のデータは、変光天体の解析に</a:t>
            </a:r>
            <a:r>
              <a:rPr lang="ja-JP" altLang="en-US" sz="3900" dirty="0" smtClean="0">
                <a:solidFill>
                  <a:schemeClr val="tx1"/>
                </a:solidFill>
              </a:rPr>
              <a:t>ついてにも使えるはず。</a:t>
            </a:r>
            <a:endParaRPr lang="en-US" altLang="ja-JP" sz="3900" dirty="0"/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435139" y="16489155"/>
            <a:ext cx="13637917" cy="11067357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417610" tIns="208805" rIns="417610" bIns="208805" rtlCol="0">
            <a:normAutofit/>
          </a:bodyPr>
          <a:lstStyle>
            <a:lvl1pPr marL="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20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92608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7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85216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5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77824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70432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63040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55648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48256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340864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低光度</a:t>
            </a:r>
            <a:r>
              <a:rPr lang="en-US" altLang="ja-JP" sz="5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AGN</a:t>
            </a:r>
          </a:p>
          <a:p>
            <a:pPr algn="l"/>
            <a:r>
              <a:rPr lang="ja-JP" altLang="en-US" sz="3600" dirty="0">
                <a:solidFill>
                  <a:schemeClr val="tx1"/>
                </a:solidFill>
              </a:rPr>
              <a:t>比較的暗い</a:t>
            </a:r>
            <a:r>
              <a:rPr lang="en-US" altLang="ja-JP" sz="3600" dirty="0">
                <a:solidFill>
                  <a:schemeClr val="tx1"/>
                </a:solidFill>
              </a:rPr>
              <a:t>AGN</a:t>
            </a:r>
            <a:r>
              <a:rPr lang="ja-JP" altLang="en-US" sz="3600" dirty="0">
                <a:solidFill>
                  <a:schemeClr val="tx1"/>
                </a:solidFill>
              </a:rPr>
              <a:t>をさす。近年の深探査では、時間変動を示すが、</a:t>
            </a:r>
            <a:r>
              <a:rPr lang="en-US" altLang="ja-JP" sz="3600" dirty="0">
                <a:solidFill>
                  <a:schemeClr val="tx1"/>
                </a:solidFill>
              </a:rPr>
              <a:t>X</a:t>
            </a:r>
            <a:r>
              <a:rPr lang="ja-JP" altLang="en-US" sz="3600" dirty="0">
                <a:solidFill>
                  <a:schemeClr val="tx1"/>
                </a:solidFill>
              </a:rPr>
              <a:t>線を含むその他の観測では</a:t>
            </a:r>
            <a:r>
              <a:rPr lang="en-US" altLang="ja-JP" sz="3600" dirty="0">
                <a:solidFill>
                  <a:schemeClr val="tx1"/>
                </a:solidFill>
              </a:rPr>
              <a:t>AGN</a:t>
            </a:r>
            <a:r>
              <a:rPr lang="ja-JP" altLang="en-US" sz="3600" dirty="0">
                <a:solidFill>
                  <a:schemeClr val="tx1"/>
                </a:solidFill>
              </a:rPr>
              <a:t>の兆候を示さないものが数多く存在している。しかし、こういう天体は遠方に</a:t>
            </a:r>
            <a:r>
              <a:rPr lang="ja-JP" altLang="en-US" sz="3600" dirty="0" smtClean="0">
                <a:solidFill>
                  <a:schemeClr val="tx1"/>
                </a:solidFill>
              </a:rPr>
              <a:t>存在し追</a:t>
            </a:r>
            <a:r>
              <a:rPr lang="ja-JP" altLang="en-US" sz="3600" dirty="0">
                <a:solidFill>
                  <a:schemeClr val="tx1"/>
                </a:solidFill>
              </a:rPr>
              <a:t>観測が難しい</a:t>
            </a:r>
            <a:r>
              <a:rPr lang="ja-JP" altLang="en-US" sz="3600" dirty="0" smtClean="0">
                <a:solidFill>
                  <a:schemeClr val="tx1"/>
                </a:solidFill>
              </a:rPr>
              <a:t>ため、謎</a:t>
            </a:r>
            <a:r>
              <a:rPr lang="ja-JP" altLang="en-US" sz="3600" dirty="0">
                <a:solidFill>
                  <a:schemeClr val="tx1"/>
                </a:solidFill>
              </a:rPr>
              <a:t>が多く残っている。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>
                <a:solidFill>
                  <a:schemeClr val="tx1"/>
                </a:solidFill>
              </a:rPr>
              <a:t>しかし</a:t>
            </a:r>
            <a:r>
              <a:rPr lang="ja-JP" altLang="en-US" sz="3600" dirty="0" smtClean="0">
                <a:solidFill>
                  <a:schemeClr val="tx1"/>
                </a:solidFill>
              </a:rPr>
              <a:t>、一方で明るい</a:t>
            </a:r>
            <a:r>
              <a:rPr lang="ja-JP" altLang="en-US" sz="3600" dirty="0">
                <a:solidFill>
                  <a:schemeClr val="tx1"/>
                </a:solidFill>
              </a:rPr>
              <a:t>銀河の数１０％が低光度</a:t>
            </a:r>
            <a:r>
              <a:rPr lang="en-US" altLang="ja-JP" sz="3600" dirty="0">
                <a:solidFill>
                  <a:schemeClr val="tx1"/>
                </a:solidFill>
              </a:rPr>
              <a:t>AGN</a:t>
            </a:r>
            <a:r>
              <a:rPr lang="ja-JP" altLang="en-US" sz="3600" dirty="0">
                <a:solidFill>
                  <a:schemeClr val="tx1"/>
                </a:solidFill>
              </a:rPr>
              <a:t>を含んでいると言われている。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 smtClean="0">
                <a:solidFill>
                  <a:schemeClr val="tx1"/>
                </a:solidFill>
              </a:rPr>
              <a:t>またそのうち、特に</a:t>
            </a:r>
            <a:r>
              <a:rPr lang="en-US" altLang="ja-JP" sz="3600" dirty="0" smtClean="0">
                <a:solidFill>
                  <a:schemeClr val="tx1"/>
                </a:solidFill>
              </a:rPr>
              <a:t>LINER</a:t>
            </a:r>
            <a:r>
              <a:rPr lang="en-US" altLang="ja-JP" sz="3600" dirty="0">
                <a:solidFill>
                  <a:schemeClr val="tx1"/>
                </a:solidFill>
              </a:rPr>
              <a:t>(Low-Ionization Narrow Emission Regions</a:t>
            </a:r>
            <a:r>
              <a:rPr lang="en-US" altLang="ja-JP" sz="3600" dirty="0" smtClean="0">
                <a:solidFill>
                  <a:schemeClr val="tx1"/>
                </a:solidFill>
              </a:rPr>
              <a:t>)</a:t>
            </a:r>
            <a:r>
              <a:rPr lang="ja-JP" altLang="en-US" sz="3600" dirty="0" smtClean="0">
                <a:solidFill>
                  <a:schemeClr val="tx1"/>
                </a:solidFill>
              </a:rPr>
              <a:t>と呼ばれる天体の</a:t>
            </a:r>
            <a:r>
              <a:rPr lang="ja-JP" altLang="en-US" sz="3600" dirty="0">
                <a:solidFill>
                  <a:schemeClr val="tx1"/>
                </a:solidFill>
              </a:rPr>
              <a:t>中心部の光源は</a:t>
            </a:r>
            <a:r>
              <a:rPr lang="en-US" altLang="ja-JP" sz="3600" dirty="0">
                <a:solidFill>
                  <a:schemeClr val="tx1"/>
                </a:solidFill>
              </a:rPr>
              <a:t>AGN</a:t>
            </a:r>
            <a:r>
              <a:rPr lang="ja-JP" altLang="en-US" sz="3600" dirty="0">
                <a:solidFill>
                  <a:schemeClr val="tx1"/>
                </a:solidFill>
              </a:rPr>
              <a:t>起源なのか爆発的星形成なのかで論争がある。それを解明するため</a:t>
            </a:r>
            <a:r>
              <a:rPr lang="ja-JP" altLang="en-US" sz="3600" dirty="0" smtClean="0">
                <a:solidFill>
                  <a:schemeClr val="tx1"/>
                </a:solidFill>
              </a:rPr>
              <a:t>には時間</a:t>
            </a:r>
            <a:r>
              <a:rPr lang="ja-JP" altLang="en-US" sz="3600" dirty="0">
                <a:solidFill>
                  <a:schemeClr val="tx1"/>
                </a:solidFill>
              </a:rPr>
              <a:t>変動を見るのが有効で</a:t>
            </a:r>
            <a:r>
              <a:rPr lang="ja-JP" altLang="en-US" sz="3600" dirty="0" smtClean="0">
                <a:solidFill>
                  <a:schemeClr val="tx1"/>
                </a:solidFill>
              </a:rPr>
              <a:t>あると考えられる。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042711" y="10828998"/>
            <a:ext cx="131778" cy="1327773"/>
          </a:xfrm>
          <a:prstGeom prst="rect">
            <a:avLst/>
          </a:prstGeom>
          <a:noFill/>
        </p:spPr>
        <p:txBody>
          <a:bodyPr wrap="none" lIns="65252" tIns="32626" rIns="65252" bIns="32626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15516778" y="10477571"/>
            <a:ext cx="13502781" cy="1734351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417610" tIns="208805" rIns="417610" bIns="208805" rtlCol="0">
            <a:normAutofit/>
          </a:bodyPr>
          <a:lstStyle>
            <a:lvl1pPr marL="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20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92608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7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85216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5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77824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70432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63040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55648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48256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340864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候補天体の検出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 smtClean="0">
                <a:solidFill>
                  <a:schemeClr val="tx1"/>
                </a:solidFill>
              </a:rPr>
              <a:t>・</a:t>
            </a:r>
            <a:r>
              <a:rPr lang="en-US" altLang="ja-JP" sz="3600" dirty="0">
                <a:solidFill>
                  <a:schemeClr val="tx1"/>
                </a:solidFill>
              </a:rPr>
              <a:t>SDSS</a:t>
            </a:r>
            <a:r>
              <a:rPr lang="ja-JP" altLang="en-US" sz="3600" dirty="0">
                <a:solidFill>
                  <a:schemeClr val="tx1"/>
                </a:solidFill>
              </a:rPr>
              <a:t>データと</a:t>
            </a:r>
            <a:r>
              <a:rPr lang="en-US" altLang="ja-JP" sz="3600" dirty="0">
                <a:solidFill>
                  <a:schemeClr val="tx1"/>
                </a:solidFill>
              </a:rPr>
              <a:t>KISS</a:t>
            </a:r>
            <a:r>
              <a:rPr lang="ja-JP" altLang="en-US" sz="3600" dirty="0" smtClean="0">
                <a:solidFill>
                  <a:schemeClr val="tx1"/>
                </a:solidFill>
              </a:rPr>
              <a:t>データで変光が検出される</a:t>
            </a:r>
            <a:r>
              <a:rPr lang="en-US" altLang="ja-JP" sz="3600" dirty="0" smtClean="0">
                <a:solidFill>
                  <a:schemeClr val="tx1"/>
                </a:solidFill>
              </a:rPr>
              <a:t>                                                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>
                <a:solidFill>
                  <a:schemeClr val="tx1"/>
                </a:solidFill>
              </a:rPr>
              <a:t>・</a:t>
            </a:r>
            <a:r>
              <a:rPr lang="en-US" altLang="ja-JP" sz="3600" dirty="0">
                <a:solidFill>
                  <a:schemeClr val="tx1"/>
                </a:solidFill>
              </a:rPr>
              <a:t>SDSS</a:t>
            </a:r>
            <a:r>
              <a:rPr lang="ja-JP" altLang="en-US" sz="3600" dirty="0">
                <a:solidFill>
                  <a:schemeClr val="tx1"/>
                </a:solidFill>
              </a:rPr>
              <a:t>でのファイバー分光データが取得されている</a:t>
            </a:r>
            <a:r>
              <a:rPr lang="en-US" altLang="ja-JP" sz="3600" dirty="0">
                <a:solidFill>
                  <a:schemeClr val="tx1"/>
                </a:solidFill>
              </a:rPr>
              <a:t>                                          </a:t>
            </a:r>
          </a:p>
          <a:p>
            <a:pPr algn="l"/>
            <a:r>
              <a:rPr lang="ja-JP" altLang="en-US" sz="3600" dirty="0">
                <a:solidFill>
                  <a:schemeClr val="tx1"/>
                </a:solidFill>
              </a:rPr>
              <a:t>・</a:t>
            </a:r>
            <a:r>
              <a:rPr lang="en-US" altLang="ja-JP" sz="3600" dirty="0">
                <a:solidFill>
                  <a:schemeClr val="tx1"/>
                </a:solidFill>
              </a:rPr>
              <a:t>z</a:t>
            </a:r>
            <a:r>
              <a:rPr lang="ja-JP" altLang="en-US" sz="3600" dirty="0">
                <a:solidFill>
                  <a:schemeClr val="tx1"/>
                </a:solidFill>
              </a:rPr>
              <a:t>＜</a:t>
            </a:r>
            <a:r>
              <a:rPr lang="en-US" altLang="ja-JP" sz="3600" dirty="0">
                <a:solidFill>
                  <a:schemeClr val="tx1"/>
                </a:solidFill>
              </a:rPr>
              <a:t>0.1                                                                                                                                          </a:t>
            </a:r>
          </a:p>
          <a:p>
            <a:pPr algn="l"/>
            <a:r>
              <a:rPr lang="ja-JP" altLang="en-US" sz="3600" dirty="0">
                <a:solidFill>
                  <a:schemeClr val="tx1"/>
                </a:solidFill>
              </a:rPr>
              <a:t>・</a:t>
            </a:r>
            <a:r>
              <a:rPr lang="en-US" altLang="ja-JP" sz="3600" dirty="0">
                <a:solidFill>
                  <a:schemeClr val="tx1"/>
                </a:solidFill>
              </a:rPr>
              <a:t>SDSS</a:t>
            </a:r>
            <a:r>
              <a:rPr lang="ja-JP" altLang="en-US" sz="3600" dirty="0">
                <a:solidFill>
                  <a:schemeClr val="tx1"/>
                </a:solidFill>
              </a:rPr>
              <a:t>スペクトルにおいて</a:t>
            </a:r>
            <a:r>
              <a:rPr lang="en-US" altLang="ja-JP" sz="3600" dirty="0">
                <a:solidFill>
                  <a:schemeClr val="tx1"/>
                </a:solidFill>
              </a:rPr>
              <a:t>Hα</a:t>
            </a:r>
            <a:r>
              <a:rPr lang="ja-JP" altLang="en-US" sz="3600" dirty="0">
                <a:solidFill>
                  <a:schemeClr val="tx1"/>
                </a:solidFill>
              </a:rPr>
              <a:t>、</a:t>
            </a:r>
            <a:r>
              <a:rPr lang="en-US" altLang="ja-JP" sz="3600" dirty="0">
                <a:solidFill>
                  <a:schemeClr val="tx1"/>
                </a:solidFill>
              </a:rPr>
              <a:t>Hβ</a:t>
            </a:r>
            <a:r>
              <a:rPr lang="ja-JP" altLang="en-US" sz="3600" dirty="0">
                <a:solidFill>
                  <a:schemeClr val="tx1"/>
                </a:solidFill>
              </a:rPr>
              <a:t>の広輝線が見られない</a:t>
            </a:r>
            <a:r>
              <a:rPr lang="en-US" altLang="ja-JP" sz="3600" dirty="0">
                <a:solidFill>
                  <a:schemeClr val="tx1"/>
                </a:solidFill>
              </a:rPr>
              <a:t>                                    </a:t>
            </a:r>
          </a:p>
          <a:p>
            <a:pPr algn="l"/>
            <a:r>
              <a:rPr lang="en-US" altLang="ja-JP" sz="3600" dirty="0">
                <a:solidFill>
                  <a:schemeClr val="tx1"/>
                </a:solidFill>
              </a:rPr>
              <a:t>→</a:t>
            </a:r>
            <a:r>
              <a:rPr lang="en-US" altLang="ja-JP" sz="3600" dirty="0" smtClean="0">
                <a:solidFill>
                  <a:schemeClr val="tx1"/>
                </a:solidFill>
              </a:rPr>
              <a:t>AGN</a:t>
            </a:r>
            <a:r>
              <a:rPr lang="ja-JP" altLang="en-US" sz="3600" dirty="0" smtClean="0">
                <a:solidFill>
                  <a:schemeClr val="tx1"/>
                </a:solidFill>
              </a:rPr>
              <a:t>であることが明らかではないもの</a:t>
            </a:r>
            <a:r>
              <a:rPr lang="en-US" altLang="ja-JP" sz="3600" dirty="0" smtClean="0">
                <a:solidFill>
                  <a:schemeClr val="tx1"/>
                </a:solidFill>
              </a:rPr>
              <a:t>                                                                 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>
                <a:solidFill>
                  <a:schemeClr val="tx1"/>
                </a:solidFill>
              </a:rPr>
              <a:t>・中心部の等級が</a:t>
            </a:r>
            <a:r>
              <a:rPr lang="en-US" altLang="ja-JP" sz="3600" dirty="0">
                <a:solidFill>
                  <a:schemeClr val="tx1"/>
                </a:solidFill>
              </a:rPr>
              <a:t>g&lt;18mag                                                                                                                 </a:t>
            </a:r>
          </a:p>
          <a:p>
            <a:pPr algn="l"/>
            <a:r>
              <a:rPr lang="ja-JP" altLang="en-US" sz="3600" dirty="0">
                <a:solidFill>
                  <a:schemeClr val="tx1"/>
                </a:solidFill>
              </a:rPr>
              <a:t>・</a:t>
            </a:r>
            <a:r>
              <a:rPr lang="en-US" altLang="ja-JP" sz="3600" dirty="0">
                <a:solidFill>
                  <a:schemeClr val="tx1"/>
                </a:solidFill>
              </a:rPr>
              <a:t>ROSAT</a:t>
            </a:r>
            <a:r>
              <a:rPr lang="ja-JP" altLang="en-US" sz="3600" dirty="0">
                <a:solidFill>
                  <a:schemeClr val="tx1"/>
                </a:solidFill>
              </a:rPr>
              <a:t>のデータにおいて</a:t>
            </a:r>
            <a:r>
              <a:rPr lang="en-US" altLang="ja-JP" sz="3600" dirty="0">
                <a:solidFill>
                  <a:schemeClr val="tx1"/>
                </a:solidFill>
              </a:rPr>
              <a:t>X</a:t>
            </a:r>
            <a:r>
              <a:rPr lang="ja-JP" altLang="en-US" sz="3600" dirty="0">
                <a:solidFill>
                  <a:schemeClr val="tx1"/>
                </a:solidFill>
              </a:rPr>
              <a:t>線が検出されない</a:t>
            </a:r>
            <a:r>
              <a:rPr lang="en-US" altLang="ja-JP" sz="3600" dirty="0">
                <a:solidFill>
                  <a:schemeClr val="tx1"/>
                </a:solidFill>
              </a:rPr>
              <a:t>                                                           </a:t>
            </a:r>
          </a:p>
          <a:p>
            <a:pPr algn="l"/>
            <a:r>
              <a:rPr lang="ja-JP" altLang="en-US" sz="3600" dirty="0">
                <a:solidFill>
                  <a:schemeClr val="tx1"/>
                </a:solidFill>
              </a:rPr>
              <a:t>また、この中から画像の精査を行い、更にしぼる</a:t>
            </a:r>
            <a:r>
              <a:rPr lang="en-US" altLang="ja-JP" sz="3600" dirty="0">
                <a:solidFill>
                  <a:schemeClr val="tx1"/>
                </a:solidFill>
              </a:rPr>
              <a:t> 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pPr algn="l"/>
            <a:endParaRPr lang="en-US" altLang="ja-JP" sz="3600" dirty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 smtClean="0">
                <a:solidFill>
                  <a:schemeClr val="tx1"/>
                </a:solidFill>
              </a:rPr>
              <a:t>結果：候補天体８つのうち４つについて本講演では発表する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 smtClean="0">
                <a:solidFill>
                  <a:schemeClr val="tx1"/>
                </a:solidFill>
              </a:rPr>
              <a:t>光度曲線を書く</a:t>
            </a:r>
            <a:r>
              <a:rPr lang="en-US" altLang="ja-JP" sz="3600" dirty="0" smtClean="0">
                <a:solidFill>
                  <a:schemeClr val="tx1"/>
                </a:solidFill>
              </a:rPr>
              <a:t>→</a:t>
            </a:r>
            <a:r>
              <a:rPr lang="ja-JP" altLang="en-US" sz="3600" dirty="0" smtClean="0">
                <a:solidFill>
                  <a:schemeClr val="tx1"/>
                </a:solidFill>
              </a:rPr>
              <a:t>変動を見る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pPr algn="l"/>
            <a:r>
              <a:rPr lang="en-US" altLang="ja-JP" sz="3600" dirty="0" smtClean="0">
                <a:solidFill>
                  <a:schemeClr val="tx1"/>
                </a:solidFill>
              </a:rPr>
              <a:t>SDSS</a:t>
            </a:r>
            <a:r>
              <a:rPr lang="ja-JP" altLang="en-US" sz="3600" dirty="0" smtClean="0">
                <a:solidFill>
                  <a:schemeClr val="tx1"/>
                </a:solidFill>
              </a:rPr>
              <a:t>に載ってるスペクトルを見る</a:t>
            </a:r>
            <a:r>
              <a:rPr lang="en-US" altLang="ja-JP" sz="3600" dirty="0" smtClean="0">
                <a:solidFill>
                  <a:schemeClr val="tx1"/>
                </a:solidFill>
              </a:rPr>
              <a:t>→AGN</a:t>
            </a:r>
            <a:r>
              <a:rPr lang="ja-JP" altLang="en-US" sz="3600" dirty="0" smtClean="0">
                <a:solidFill>
                  <a:schemeClr val="tx1"/>
                </a:solidFill>
              </a:rPr>
              <a:t>輝線見えるか確認</a:t>
            </a:r>
            <a:r>
              <a:rPr lang="en-US" altLang="ja-JP" sz="3600" dirty="0" smtClean="0">
                <a:solidFill>
                  <a:schemeClr val="tx1"/>
                </a:solidFill>
              </a:rPr>
              <a:t>                                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1435139" y="38101879"/>
            <a:ext cx="27584420" cy="4041114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417610" tIns="208805" rIns="417610" bIns="208805" rtlCol="0">
            <a:normAutofit lnSpcReduction="10000"/>
          </a:bodyPr>
          <a:lstStyle>
            <a:lvl1pPr marL="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20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92608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7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85216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5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77824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70432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63040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55648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48256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340864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結果、今後の進め方</a:t>
            </a:r>
            <a:endParaRPr lang="en-US" altLang="ja-JP" sz="5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l"/>
            <a:r>
              <a:rPr lang="en-US" altLang="ja-JP" sz="3600" dirty="0" smtClean="0">
                <a:solidFill>
                  <a:schemeClr val="tx1"/>
                </a:solidFill>
              </a:rPr>
              <a:t>SDSS</a:t>
            </a:r>
            <a:r>
              <a:rPr lang="ja-JP" altLang="en-US" sz="3600" dirty="0" smtClean="0">
                <a:solidFill>
                  <a:schemeClr val="tx1"/>
                </a:solidFill>
              </a:rPr>
              <a:t>観測データと</a:t>
            </a:r>
            <a:r>
              <a:rPr lang="en-US" altLang="ja-JP" sz="3600" dirty="0" smtClean="0">
                <a:solidFill>
                  <a:schemeClr val="tx1"/>
                </a:solidFill>
              </a:rPr>
              <a:t>KISS</a:t>
            </a:r>
            <a:r>
              <a:rPr lang="ja-JP" altLang="en-US" sz="3600" dirty="0" smtClean="0">
                <a:solidFill>
                  <a:schemeClr val="tx1"/>
                </a:solidFill>
              </a:rPr>
              <a:t>データの間で変光が観測された候補天体を８つ選び出した。</a:t>
            </a:r>
            <a:r>
              <a:rPr lang="en-US" altLang="ja-JP" sz="3600" dirty="0" smtClean="0">
                <a:solidFill>
                  <a:schemeClr val="tx1"/>
                </a:solidFill>
              </a:rPr>
              <a:t>SDSS</a:t>
            </a:r>
            <a:r>
              <a:rPr lang="ja-JP" altLang="en-US" sz="3600" dirty="0" smtClean="0">
                <a:solidFill>
                  <a:schemeClr val="tx1"/>
                </a:solidFill>
              </a:rPr>
              <a:t>のスペクトルでは、</a:t>
            </a:r>
            <a:r>
              <a:rPr lang="en-US" altLang="ja-JP" sz="3600" dirty="0" smtClean="0">
                <a:solidFill>
                  <a:schemeClr val="tx1"/>
                </a:solidFill>
              </a:rPr>
              <a:t>KISS J0758+2705</a:t>
            </a:r>
            <a:r>
              <a:rPr lang="ja-JP" altLang="en-US" sz="3600" dirty="0" smtClean="0">
                <a:solidFill>
                  <a:schemeClr val="tx1"/>
                </a:solidFill>
              </a:rPr>
              <a:t>を除いて明らかな</a:t>
            </a:r>
            <a:r>
              <a:rPr lang="en-US" altLang="ja-JP" sz="3600" dirty="0" smtClean="0">
                <a:solidFill>
                  <a:schemeClr val="tx1"/>
                </a:solidFill>
              </a:rPr>
              <a:t>AGN</a:t>
            </a:r>
            <a:r>
              <a:rPr lang="ja-JP" altLang="en-US" sz="3600" dirty="0" smtClean="0">
                <a:solidFill>
                  <a:schemeClr val="tx1"/>
                </a:solidFill>
              </a:rPr>
              <a:t>成分は検出されていない。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 smtClean="0">
                <a:solidFill>
                  <a:schemeClr val="tx1"/>
                </a:solidFill>
              </a:rPr>
              <a:t>しかしながら</a:t>
            </a:r>
            <a:r>
              <a:rPr lang="en-US" altLang="ja-JP" sz="3600" dirty="0" smtClean="0">
                <a:solidFill>
                  <a:schemeClr val="tx1"/>
                </a:solidFill>
              </a:rPr>
              <a:t>SDSS</a:t>
            </a:r>
            <a:r>
              <a:rPr lang="ja-JP" altLang="en-US" sz="3600" dirty="0">
                <a:solidFill>
                  <a:schemeClr val="tx1"/>
                </a:solidFill>
              </a:rPr>
              <a:t>では３</a:t>
            </a:r>
            <a:r>
              <a:rPr lang="en-US" altLang="ja-JP" sz="3600" dirty="0" err="1">
                <a:solidFill>
                  <a:schemeClr val="tx1"/>
                </a:solidFill>
              </a:rPr>
              <a:t>arcsec</a:t>
            </a:r>
            <a:r>
              <a:rPr lang="en-US" altLang="ja-JP" sz="3600" dirty="0">
                <a:solidFill>
                  <a:schemeClr val="tx1"/>
                </a:solidFill>
              </a:rPr>
              <a:t> </a:t>
            </a:r>
            <a:r>
              <a:rPr lang="en-US" altLang="ja-JP" sz="3600" dirty="0" smtClean="0">
                <a:solidFill>
                  <a:schemeClr val="tx1"/>
                </a:solidFill>
              </a:rPr>
              <a:t>fiber</a:t>
            </a:r>
            <a:r>
              <a:rPr lang="ja-JP" altLang="en-US" sz="3600" dirty="0" smtClean="0">
                <a:solidFill>
                  <a:schemeClr val="tx1"/>
                </a:solidFill>
              </a:rPr>
              <a:t>と大きいため、</a:t>
            </a:r>
            <a:r>
              <a:rPr lang="ja-JP" altLang="en-US" sz="3600" dirty="0">
                <a:solidFill>
                  <a:schemeClr val="tx1"/>
                </a:solidFill>
              </a:rPr>
              <a:t>母銀河成分の寄与</a:t>
            </a:r>
            <a:r>
              <a:rPr lang="ja-JP" altLang="en-US" sz="3600" dirty="0" smtClean="0">
                <a:solidFill>
                  <a:schemeClr val="tx1"/>
                </a:solidFill>
              </a:rPr>
              <a:t>が大きいと考えられ、低光度</a:t>
            </a:r>
            <a:r>
              <a:rPr lang="en-US" altLang="ja-JP" sz="3600" dirty="0" smtClean="0">
                <a:solidFill>
                  <a:schemeClr val="tx1"/>
                </a:solidFill>
              </a:rPr>
              <a:t>AGN</a:t>
            </a:r>
            <a:r>
              <a:rPr lang="ja-JP" altLang="en-US" sz="3600" dirty="0" smtClean="0">
                <a:solidFill>
                  <a:schemeClr val="tx1"/>
                </a:solidFill>
              </a:rPr>
              <a:t>のスペクトルが隠されている可能性がある。そこで、岡山</a:t>
            </a:r>
            <a:r>
              <a:rPr lang="en-US" altLang="ja-JP" sz="3600" dirty="0" smtClean="0">
                <a:solidFill>
                  <a:schemeClr val="tx1"/>
                </a:solidFill>
              </a:rPr>
              <a:t>188cm</a:t>
            </a:r>
            <a:r>
              <a:rPr lang="ja-JP" altLang="en-US" sz="3600" dirty="0" smtClean="0">
                <a:solidFill>
                  <a:schemeClr val="tx1"/>
                </a:solidFill>
              </a:rPr>
              <a:t>望遠鏡可視分光装置</a:t>
            </a:r>
            <a:r>
              <a:rPr lang="en-US" altLang="ja-JP" sz="3600" dirty="0" smtClean="0">
                <a:solidFill>
                  <a:schemeClr val="tx1"/>
                </a:solidFill>
              </a:rPr>
              <a:t>KOOLS</a:t>
            </a:r>
            <a:r>
              <a:rPr lang="ja-JP" altLang="en-US" sz="3600" dirty="0" smtClean="0">
                <a:solidFill>
                  <a:schemeClr val="tx1"/>
                </a:solidFill>
              </a:rPr>
              <a:t>で</a:t>
            </a:r>
            <a:r>
              <a:rPr lang="ja-JP" altLang="en-US" sz="3600" dirty="0">
                <a:solidFill>
                  <a:schemeClr val="tx1"/>
                </a:solidFill>
              </a:rPr>
              <a:t>スリット分光</a:t>
            </a:r>
            <a:r>
              <a:rPr lang="ja-JP" altLang="en-US" sz="3600" dirty="0" smtClean="0">
                <a:solidFill>
                  <a:schemeClr val="tx1"/>
                </a:solidFill>
              </a:rPr>
              <a:t>を行い、より</a:t>
            </a:r>
            <a:r>
              <a:rPr lang="ja-JP" altLang="en-US" sz="3600" dirty="0">
                <a:solidFill>
                  <a:schemeClr val="tx1"/>
                </a:solidFill>
              </a:rPr>
              <a:t>正確</a:t>
            </a:r>
            <a:r>
              <a:rPr lang="ja-JP" altLang="en-US" sz="3600" dirty="0" smtClean="0">
                <a:solidFill>
                  <a:schemeClr val="tx1"/>
                </a:solidFill>
              </a:rPr>
              <a:t>な中心部のスペクトル</a:t>
            </a:r>
            <a:r>
              <a:rPr lang="ja-JP" altLang="en-US" sz="3600" dirty="0">
                <a:solidFill>
                  <a:schemeClr val="tx1"/>
                </a:solidFill>
              </a:rPr>
              <a:t>を</a:t>
            </a:r>
            <a:r>
              <a:rPr lang="ja-JP" altLang="en-US" sz="3600" dirty="0" smtClean="0">
                <a:solidFill>
                  <a:schemeClr val="tx1"/>
                </a:solidFill>
              </a:rPr>
              <a:t>取得し、母銀河成分を取り除き、低光度</a:t>
            </a:r>
            <a:r>
              <a:rPr lang="en-US" altLang="ja-JP" sz="3600" dirty="0" smtClean="0">
                <a:solidFill>
                  <a:schemeClr val="tx1"/>
                </a:solidFill>
              </a:rPr>
              <a:t>AGN</a:t>
            </a:r>
            <a:r>
              <a:rPr lang="ja-JP" altLang="en-US" sz="3600" dirty="0" smtClean="0">
                <a:solidFill>
                  <a:schemeClr val="tx1"/>
                </a:solidFill>
              </a:rPr>
              <a:t>のスペクトルが見えるか調べる予定である。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43" name="サブタイトル 2"/>
          <p:cNvSpPr txBox="1">
            <a:spLocks/>
          </p:cNvSpPr>
          <p:nvPr/>
        </p:nvSpPr>
        <p:spPr>
          <a:xfrm>
            <a:off x="1524680" y="4036760"/>
            <a:ext cx="27494879" cy="2852363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417610" tIns="208805" rIns="417610" bIns="208805" rtlCol="0">
            <a:normAutofit fontScale="92500" lnSpcReduction="10000"/>
          </a:bodyPr>
          <a:lstStyle>
            <a:lvl1pPr marL="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20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92608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7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85216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5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77824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70432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63040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55648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48256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3408640" indent="0" algn="ctr" defTabSz="292608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概要</a:t>
            </a:r>
            <a:endParaRPr lang="en-US" altLang="ja-JP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l"/>
            <a:r>
              <a:rPr lang="ja-JP" altLang="en-US" sz="3900" dirty="0">
                <a:solidFill>
                  <a:schemeClr val="tx1"/>
                </a:solidFill>
              </a:rPr>
              <a:t>活動銀河</a:t>
            </a:r>
            <a:r>
              <a:rPr lang="ja-JP" altLang="en-US" sz="3900" dirty="0" smtClean="0">
                <a:solidFill>
                  <a:schemeClr val="tx1"/>
                </a:solidFill>
              </a:rPr>
              <a:t>中心核</a:t>
            </a:r>
            <a:r>
              <a:rPr lang="en-US" altLang="ja-JP" sz="3900" dirty="0" smtClean="0">
                <a:solidFill>
                  <a:schemeClr val="tx1"/>
                </a:solidFill>
              </a:rPr>
              <a:t>(AGN)</a:t>
            </a:r>
            <a:r>
              <a:rPr lang="ja-JP" altLang="en-US" sz="3900" dirty="0" smtClean="0">
                <a:solidFill>
                  <a:schemeClr val="tx1"/>
                </a:solidFill>
              </a:rPr>
              <a:t>の</a:t>
            </a:r>
            <a:r>
              <a:rPr lang="ja-JP" altLang="en-US" sz="3900" dirty="0">
                <a:solidFill>
                  <a:schemeClr val="tx1"/>
                </a:solidFill>
              </a:rPr>
              <a:t>中でも比較的暗い</a:t>
            </a:r>
            <a:r>
              <a:rPr lang="en-US" altLang="ja-JP" sz="3900" dirty="0">
                <a:solidFill>
                  <a:schemeClr val="tx1"/>
                </a:solidFill>
              </a:rPr>
              <a:t>AGN</a:t>
            </a:r>
            <a:r>
              <a:rPr lang="ja-JP" altLang="en-US" sz="3900" dirty="0">
                <a:solidFill>
                  <a:schemeClr val="tx1"/>
                </a:solidFill>
              </a:rPr>
              <a:t>を低光度</a:t>
            </a:r>
            <a:r>
              <a:rPr lang="en-US" altLang="ja-JP" sz="3900" dirty="0" smtClean="0">
                <a:solidFill>
                  <a:schemeClr val="tx1"/>
                </a:solidFill>
              </a:rPr>
              <a:t>AGN</a:t>
            </a:r>
            <a:r>
              <a:rPr lang="ja-JP" altLang="en-US" sz="3900" dirty="0" smtClean="0">
                <a:solidFill>
                  <a:schemeClr val="tx1"/>
                </a:solidFill>
              </a:rPr>
              <a:t>と呼ぶ。</a:t>
            </a:r>
            <a:r>
              <a:rPr lang="ja-JP" altLang="en-US" sz="3900" dirty="0">
                <a:solidFill>
                  <a:schemeClr val="tx1"/>
                </a:solidFill>
              </a:rPr>
              <a:t>低光度</a:t>
            </a:r>
            <a:r>
              <a:rPr lang="en-US" altLang="ja-JP" sz="3900" dirty="0" smtClean="0">
                <a:solidFill>
                  <a:schemeClr val="tx1"/>
                </a:solidFill>
              </a:rPr>
              <a:t>AGN</a:t>
            </a:r>
            <a:r>
              <a:rPr lang="ja-JP" altLang="en-US" sz="3900" dirty="0" smtClean="0">
                <a:solidFill>
                  <a:schemeClr val="tx1"/>
                </a:solidFill>
              </a:rPr>
              <a:t>は暗い</a:t>
            </a:r>
            <a:r>
              <a:rPr lang="ja-JP" altLang="en-US" sz="3900" dirty="0">
                <a:solidFill>
                  <a:schemeClr val="tx1"/>
                </a:solidFill>
              </a:rPr>
              <a:t>ため観測が困難で</a:t>
            </a:r>
            <a:r>
              <a:rPr lang="ja-JP" altLang="en-US" sz="3900" dirty="0" smtClean="0">
                <a:solidFill>
                  <a:schemeClr val="tx1"/>
                </a:solidFill>
              </a:rPr>
              <a:t>あり、その正体は未だ謎に包まれている。そこで本講演では候補天体の詳細について発表する。これらの</a:t>
            </a:r>
            <a:r>
              <a:rPr lang="en-US" altLang="ja-JP" sz="3900" dirty="0">
                <a:solidFill>
                  <a:schemeClr val="tx1"/>
                </a:solidFill>
              </a:rPr>
              <a:t>KISS</a:t>
            </a:r>
            <a:r>
              <a:rPr lang="ja-JP" altLang="en-US" sz="3900" dirty="0">
                <a:solidFill>
                  <a:schemeClr val="tx1"/>
                </a:solidFill>
              </a:rPr>
              <a:t>データを用いて</a:t>
            </a:r>
            <a:r>
              <a:rPr lang="ja-JP" altLang="en-US" sz="3900" dirty="0" smtClean="0">
                <a:solidFill>
                  <a:schemeClr val="tx1"/>
                </a:solidFill>
              </a:rPr>
              <a:t>近傍における低光度</a:t>
            </a:r>
            <a:r>
              <a:rPr lang="en-US" altLang="ja-JP" sz="3900" dirty="0">
                <a:solidFill>
                  <a:schemeClr val="tx1"/>
                </a:solidFill>
              </a:rPr>
              <a:t>AGN</a:t>
            </a:r>
            <a:r>
              <a:rPr lang="ja-JP" altLang="en-US" sz="3900" dirty="0">
                <a:solidFill>
                  <a:schemeClr val="tx1"/>
                </a:solidFill>
              </a:rPr>
              <a:t>候補天体</a:t>
            </a:r>
            <a:r>
              <a:rPr lang="ja-JP" altLang="en-US" sz="3900" dirty="0" smtClean="0">
                <a:solidFill>
                  <a:schemeClr val="tx1"/>
                </a:solidFill>
              </a:rPr>
              <a:t>を時間</a:t>
            </a:r>
            <a:r>
              <a:rPr lang="ja-JP" altLang="en-US" sz="3900" dirty="0">
                <a:solidFill>
                  <a:schemeClr val="tx1"/>
                </a:solidFill>
              </a:rPr>
              <a:t>変動</a:t>
            </a:r>
            <a:r>
              <a:rPr lang="ja-JP" altLang="en-US" sz="3900" dirty="0" smtClean="0">
                <a:solidFill>
                  <a:schemeClr val="tx1"/>
                </a:solidFill>
              </a:rPr>
              <a:t>等の情報から低光度</a:t>
            </a:r>
            <a:r>
              <a:rPr lang="en-US" altLang="ja-JP" sz="3900" dirty="0" smtClean="0">
                <a:solidFill>
                  <a:schemeClr val="tx1"/>
                </a:solidFill>
              </a:rPr>
              <a:t>AGN</a:t>
            </a:r>
            <a:r>
              <a:rPr lang="ja-JP" altLang="en-US" sz="3900" dirty="0" smtClean="0">
                <a:solidFill>
                  <a:schemeClr val="tx1"/>
                </a:solidFill>
              </a:rPr>
              <a:t>候補天体を選び出した。候補天体の追観測は岡山</a:t>
            </a:r>
            <a:r>
              <a:rPr lang="en-US" altLang="ja-JP" sz="3900" dirty="0" smtClean="0">
                <a:solidFill>
                  <a:schemeClr val="tx1"/>
                </a:solidFill>
              </a:rPr>
              <a:t>188cm</a:t>
            </a:r>
            <a:r>
              <a:rPr lang="ja-JP" altLang="en-US" sz="3900" dirty="0" smtClean="0">
                <a:solidFill>
                  <a:schemeClr val="tx1"/>
                </a:solidFill>
              </a:rPr>
              <a:t>望遠鏡可視分光装置</a:t>
            </a:r>
            <a:r>
              <a:rPr lang="en-US" altLang="ja-JP" sz="3900" dirty="0" smtClean="0">
                <a:solidFill>
                  <a:schemeClr val="tx1"/>
                </a:solidFill>
              </a:rPr>
              <a:t>KOOLS</a:t>
            </a:r>
            <a:r>
              <a:rPr lang="ja-JP" altLang="en-US" sz="3900" dirty="0" smtClean="0">
                <a:solidFill>
                  <a:schemeClr val="tx1"/>
                </a:solidFill>
              </a:rPr>
              <a:t>にて行う予定である。</a:t>
            </a:r>
            <a:endParaRPr lang="en-US" altLang="ja-JP" sz="3900" dirty="0">
              <a:solidFill>
                <a:schemeClr val="tx1"/>
              </a:solidFill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2187897" y="27744112"/>
            <a:ext cx="5226826" cy="78182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252" tIns="32626" rIns="65252" bIns="32626" rtlCol="0" anchor="ctr"/>
          <a:lstStyle/>
          <a:p>
            <a:pPr algn="ctr"/>
            <a:r>
              <a:rPr lang="en-US" altLang="ja-JP" sz="3600" dirty="0"/>
              <a:t>KISS J0758+2705</a:t>
            </a:r>
            <a:endParaRPr lang="ja-JP" altLang="en-US" sz="3600" dirty="0"/>
          </a:p>
        </p:txBody>
      </p:sp>
      <p:sp>
        <p:nvSpPr>
          <p:cNvPr id="45" name="角丸四角形 44"/>
          <p:cNvSpPr/>
          <p:nvPr/>
        </p:nvSpPr>
        <p:spPr>
          <a:xfrm>
            <a:off x="1832578" y="32968599"/>
            <a:ext cx="5226826" cy="7114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252" tIns="32626" rIns="65252" bIns="32626" rtlCol="0" anchor="ctr"/>
          <a:lstStyle/>
          <a:p>
            <a:pPr algn="ctr"/>
            <a:r>
              <a:rPr lang="en-US" altLang="ja-JP" sz="3600" dirty="0"/>
              <a:t>KISS J0817+5831</a:t>
            </a:r>
            <a:endParaRPr lang="ja-JP" altLang="en-US" sz="3600" dirty="0"/>
          </a:p>
        </p:txBody>
      </p:sp>
      <p:sp>
        <p:nvSpPr>
          <p:cNvPr id="46" name="角丸四角形 45"/>
          <p:cNvSpPr/>
          <p:nvPr/>
        </p:nvSpPr>
        <p:spPr>
          <a:xfrm>
            <a:off x="15708667" y="27963078"/>
            <a:ext cx="5192299" cy="65327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252" tIns="32626" rIns="65252" bIns="32626" rtlCol="0" anchor="ctr"/>
          <a:lstStyle/>
          <a:p>
            <a:pPr algn="ctr"/>
            <a:r>
              <a:rPr lang="en-US" altLang="ja-JP" sz="3600" dirty="0"/>
              <a:t>KISS J0819+5634</a:t>
            </a:r>
            <a:endParaRPr lang="ja-JP" altLang="en-US" sz="3600" dirty="0"/>
          </a:p>
        </p:txBody>
      </p:sp>
      <p:sp>
        <p:nvSpPr>
          <p:cNvPr id="48" name="角丸四角形 47"/>
          <p:cNvSpPr/>
          <p:nvPr/>
        </p:nvSpPr>
        <p:spPr>
          <a:xfrm>
            <a:off x="15516779" y="32762711"/>
            <a:ext cx="5384187" cy="81533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252" tIns="32626" rIns="65252" bIns="32626" rtlCol="0" anchor="ctr"/>
          <a:lstStyle/>
          <a:p>
            <a:pPr algn="ctr"/>
            <a:r>
              <a:rPr lang="en-US" altLang="ja-JP" sz="3600" dirty="0"/>
              <a:t>KISS J1009-0020</a:t>
            </a:r>
            <a:endParaRPr lang="ja-JP" altLang="en-US" sz="3600" dirty="0"/>
          </a:p>
        </p:txBody>
      </p:sp>
      <p:pic>
        <p:nvPicPr>
          <p:cNvPr id="53" name="図 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8198" y="29007903"/>
            <a:ext cx="6683543" cy="3974170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8838" y="33717359"/>
            <a:ext cx="6683543" cy="4307548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14836" y="28616358"/>
            <a:ext cx="7004723" cy="4439614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414924" y="33692732"/>
            <a:ext cx="6604636" cy="4256361"/>
          </a:xfrm>
          <a:prstGeom prst="rect">
            <a:avLst/>
          </a:prstGeom>
        </p:spPr>
      </p:pic>
      <p:pic>
        <p:nvPicPr>
          <p:cNvPr id="61" name="図 6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322090" y="23978812"/>
            <a:ext cx="2384847" cy="1697730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414923" y="23978812"/>
            <a:ext cx="2380844" cy="1697730"/>
          </a:xfrm>
          <a:prstGeom prst="rect">
            <a:avLst/>
          </a:prstGeom>
        </p:spPr>
      </p:pic>
      <p:pic>
        <p:nvPicPr>
          <p:cNvPr id="63" name="図 6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478711" y="23978812"/>
            <a:ext cx="2347735" cy="1697730"/>
          </a:xfrm>
          <a:prstGeom prst="rect">
            <a:avLst/>
          </a:prstGeom>
        </p:spPr>
      </p:pic>
      <p:sp>
        <p:nvSpPr>
          <p:cNvPr id="64" name="テキスト ボックス 63"/>
          <p:cNvSpPr txBox="1"/>
          <p:nvPr/>
        </p:nvSpPr>
        <p:spPr>
          <a:xfrm>
            <a:off x="19303573" y="19591717"/>
            <a:ext cx="1749008" cy="558332"/>
          </a:xfrm>
          <a:prstGeom prst="rect">
            <a:avLst/>
          </a:prstGeom>
          <a:noFill/>
        </p:spPr>
        <p:txBody>
          <a:bodyPr wrap="none" lIns="65252" tIns="32626" rIns="65252" bIns="32626" rtlCol="0">
            <a:spAutoFit/>
          </a:bodyPr>
          <a:lstStyle/>
          <a:p>
            <a:r>
              <a:rPr lang="en-US" altLang="ja-JP" sz="3200" dirty="0"/>
              <a:t>reference</a:t>
            </a:r>
            <a:endParaRPr lang="ja-JP" altLang="en-US" sz="32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2932982" y="19607007"/>
            <a:ext cx="844914" cy="558332"/>
          </a:xfrm>
          <a:prstGeom prst="rect">
            <a:avLst/>
          </a:prstGeom>
          <a:noFill/>
        </p:spPr>
        <p:txBody>
          <a:bodyPr wrap="none" lIns="65252" tIns="32626" rIns="65252" bIns="32626" rtlCol="0">
            <a:spAutoFit/>
          </a:bodyPr>
          <a:lstStyle/>
          <a:p>
            <a:r>
              <a:rPr lang="en-US" altLang="ja-JP" sz="3200" dirty="0"/>
              <a:t>new</a:t>
            </a:r>
            <a:endParaRPr lang="ja-JP" altLang="en-US" sz="32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5749742" y="19607007"/>
            <a:ext cx="1931350" cy="558332"/>
          </a:xfrm>
          <a:prstGeom prst="rect">
            <a:avLst/>
          </a:prstGeom>
          <a:noFill/>
        </p:spPr>
        <p:txBody>
          <a:bodyPr wrap="none" lIns="65252" tIns="32626" rIns="65252" bIns="32626" rtlCol="0">
            <a:spAutoFit/>
          </a:bodyPr>
          <a:lstStyle/>
          <a:p>
            <a:r>
              <a:rPr lang="en-US" altLang="ja-JP" sz="3200" dirty="0"/>
              <a:t>subtracted</a:t>
            </a:r>
            <a:endParaRPr lang="ja-JP" altLang="en-US" sz="32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6027831" y="24510707"/>
            <a:ext cx="3207721" cy="558332"/>
          </a:xfrm>
          <a:prstGeom prst="rect">
            <a:avLst/>
          </a:prstGeom>
          <a:noFill/>
        </p:spPr>
        <p:txBody>
          <a:bodyPr wrap="square" lIns="65252" tIns="32626" rIns="65252" bIns="32626" rtlCol="0">
            <a:spAutoFit/>
          </a:bodyPr>
          <a:lstStyle/>
          <a:p>
            <a:r>
              <a:rPr lang="en-US" altLang="ja-JP" sz="3200" dirty="0" smtClean="0"/>
              <a:t>KISS </a:t>
            </a:r>
            <a:r>
              <a:rPr lang="en-US" altLang="ja-JP" sz="3200" dirty="0"/>
              <a:t>J0819+5634</a:t>
            </a:r>
            <a:endParaRPr lang="ja-JP" altLang="en-US" sz="3200" dirty="0"/>
          </a:p>
        </p:txBody>
      </p:sp>
      <p:pic>
        <p:nvPicPr>
          <p:cNvPr id="72" name="図 7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70785" y="23315046"/>
            <a:ext cx="8888903" cy="4153957"/>
          </a:xfrm>
          <a:prstGeom prst="rect">
            <a:avLst/>
          </a:prstGeom>
        </p:spPr>
      </p:pic>
      <p:sp>
        <p:nvSpPr>
          <p:cNvPr id="73" name="角丸四角形 72"/>
          <p:cNvSpPr/>
          <p:nvPr/>
        </p:nvSpPr>
        <p:spPr>
          <a:xfrm>
            <a:off x="1909550" y="24651666"/>
            <a:ext cx="3073376" cy="63022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252" tIns="32626" rIns="65252" bIns="32626" rtlCol="0" anchor="ctr"/>
          <a:lstStyle/>
          <a:p>
            <a:pPr algn="ctr"/>
            <a:r>
              <a:rPr lang="en-US" altLang="ja-JP" sz="2900" dirty="0"/>
              <a:t>NGC 7213</a:t>
            </a:r>
            <a:endParaRPr lang="ja-JP" altLang="en-US" sz="29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65884" y="28512140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光度曲線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402784" y="28373695"/>
            <a:ext cx="3090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SDSS</a:t>
            </a:r>
            <a:r>
              <a:rPr kumimoji="1" lang="ja-JP" altLang="en-US" sz="3600" dirty="0" smtClean="0"/>
              <a:t>スペクトル</a:t>
            </a:r>
            <a:endParaRPr kumimoji="1" lang="ja-JP" altLang="en-US" sz="3600" dirty="0"/>
          </a:p>
        </p:txBody>
      </p:sp>
      <p:sp>
        <p:nvSpPr>
          <p:cNvPr id="6" name="下矢印 5"/>
          <p:cNvSpPr/>
          <p:nvPr/>
        </p:nvSpPr>
        <p:spPr>
          <a:xfrm>
            <a:off x="18797515" y="16835538"/>
            <a:ext cx="2103451" cy="57136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322090" y="20402246"/>
            <a:ext cx="2384846" cy="16383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478711" y="20402246"/>
            <a:ext cx="2347735" cy="16383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2414923" y="20402246"/>
            <a:ext cx="2380844" cy="1638300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16114370" y="20758161"/>
            <a:ext cx="297028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KISS J0758+2705</a:t>
            </a:r>
            <a:endParaRPr kumimoji="1"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035623" y="22453390"/>
            <a:ext cx="297028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KISS J0817+5831</a:t>
            </a:r>
            <a:endParaRPr kumimoji="1" lang="ja-JP" altLang="en-US" sz="3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114370" y="26333758"/>
            <a:ext cx="289153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KISS J1009-0020</a:t>
            </a:r>
            <a:endParaRPr kumimoji="1" lang="ja-JP" altLang="en-US" sz="3200" dirty="0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9329589" y="22199716"/>
            <a:ext cx="2377347" cy="162560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2414923" y="22199716"/>
            <a:ext cx="2380844" cy="1574800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5478711" y="22186879"/>
            <a:ext cx="2347735" cy="1625600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9329590" y="25795030"/>
            <a:ext cx="2377348" cy="1673973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2414923" y="25795030"/>
            <a:ext cx="2380844" cy="1673974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5478712" y="25908252"/>
            <a:ext cx="2347734" cy="1560752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5198064" y="33578044"/>
            <a:ext cx="6816772" cy="4331456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5198064" y="28577870"/>
            <a:ext cx="6816771" cy="4157117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435139" y="33601897"/>
            <a:ext cx="6902745" cy="4499981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524680" y="28904564"/>
            <a:ext cx="6813204" cy="402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93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7669</TotalTime>
  <Words>751</Words>
  <Application>Microsoft Macintosh PowerPoint</Application>
  <PresentationFormat>ユーザー設定</PresentationFormat>
  <Paragraphs>47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KISS観測を用いた低光度AGN候補天体の時間変動の検出　 松本恵未子（甲南大学）、諸隈智貴（東京大学）、冨永望（甲南大学）、KISSメンバー</vt:lpstr>
    </vt:vector>
  </TitlesOfParts>
  <Company>理論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KISS観測を用いた低光度AGN候補天体の時間変動の検出　松本恵未子</dc:title>
  <dc:creator>松本 恵未子</dc:creator>
  <cp:lastModifiedBy>松本 恵未子</cp:lastModifiedBy>
  <cp:revision>88</cp:revision>
  <cp:lastPrinted>2013-07-08T11:32:28Z</cp:lastPrinted>
  <dcterms:created xsi:type="dcterms:W3CDTF">2013-07-03T03:26:40Z</dcterms:created>
  <dcterms:modified xsi:type="dcterms:W3CDTF">2013-07-10T05:30:04Z</dcterms:modified>
</cp:coreProperties>
</file>