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handoutMasterIdLst>
    <p:handoutMasterId r:id="rId32"/>
  </p:handoutMasterIdLst>
  <p:sldIdLst>
    <p:sldId id="256" r:id="rId7"/>
    <p:sldId id="280" r:id="rId8"/>
    <p:sldId id="257" r:id="rId9"/>
    <p:sldId id="258" r:id="rId10"/>
    <p:sldId id="263" r:id="rId11"/>
    <p:sldId id="277" r:id="rId12"/>
    <p:sldId id="261" r:id="rId13"/>
    <p:sldId id="264" r:id="rId14"/>
    <p:sldId id="272" r:id="rId15"/>
    <p:sldId id="281" r:id="rId16"/>
    <p:sldId id="279" r:id="rId17"/>
    <p:sldId id="275" r:id="rId18"/>
    <p:sldId id="273" r:id="rId19"/>
    <p:sldId id="276" r:id="rId20"/>
    <p:sldId id="285" r:id="rId21"/>
    <p:sldId id="286" r:id="rId22"/>
    <p:sldId id="282" r:id="rId23"/>
    <p:sldId id="265" r:id="rId24"/>
    <p:sldId id="278" r:id="rId25"/>
    <p:sldId id="283" r:id="rId26"/>
    <p:sldId id="267" r:id="rId27"/>
    <p:sldId id="274" r:id="rId28"/>
    <p:sldId id="269" r:id="rId29"/>
    <p:sldId id="268" r:id="rId30"/>
    <p:sldId id="260" r:id="rId31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66"/>
    <a:srgbClr val="33CCFF"/>
    <a:srgbClr val="FFFF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01" autoAdjust="0"/>
    <p:restoredTop sz="94660"/>
  </p:normalViewPr>
  <p:slideViewPr>
    <p:cSldViewPr>
      <p:cViewPr varScale="1">
        <p:scale>
          <a:sx n="73" d="100"/>
          <a:sy n="73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0B4E8-96B7-488A-BCC7-01E7F86842B8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A5405-61A0-4BE9-AA44-18CA9476D7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308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タイトル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16" name="日付プレースホルダー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27" name="コンテンツ プレースホルダー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ー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19" name="フッター プレースホルダー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正方形/長方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正方形/長方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正方形/長方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正方形/長方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角丸四角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角丸四角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6" name="日付プレースホルダー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8" name="フッター プレースホルダー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9" name="日付プレースホルダー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ー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1" name="スライド番号プレースホルダー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8" name="コンテンツ プレースホルダー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21" name="フッター プレースホルダー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24" name="フッター プレースホルダー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ー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29" name="フッター プレースホルダー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1" name="スライド番号プレースホルダー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7" name="タイトル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28" name="フッター プレースホルダー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タイトル プレースホルダー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1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1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kumimoji="1"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正方形/長方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正方形/長方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正方形/長方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角丸四角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角丸四角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正方形/長方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正方形/長方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正方形/長方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正方形/長方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正方形/長方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正方形/長方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1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kumimoji="1"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kumimoji="1"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正方形/長方形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C78776E-CAA0-4054-B6A7-01852E941571}" type="datetimeFigureOut">
              <a:rPr kumimoji="1" lang="ja-JP" altLang="en-US" smtClean="0"/>
              <a:t>2013/7/10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9B3B2AA-C416-4B9C-8F0D-184327C2F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1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1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oao.nao.ac.jp/oaoweb/wp-content/uploads/tel188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www.astroarts.jp/news/2011/09/28canon_cmos/tel_1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jp/url?sa=i&amp;rct=j&amp;q=&amp;esrc=s&amp;frm=1&amp;source=images&amp;cd=&amp;cad=rja&amp;docid=vb_AB50pWdS4RM&amp;tbnid=NUYtSuRNb8eShM:&amp;ved=0CAUQjRw&amp;url=http://www.jpl.nasa.gov/news/news.php?feature=585&amp;ei=lNrTUejdPMnNkwXmkYGIDQ&amp;bvm=bv.48705608,d.dGI&amp;psig=AFQjCNFwPvdZA69XlpZ9fijZFizP94Wiow&amp;ust=1372924914902140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astroarts.jp/news/2011/09/28canon_cmos/tel_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420.png"/><Relationship Id="rId7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50.png"/><Relationship Id="rId5" Type="http://schemas.openxmlformats.org/officeDocument/2006/relationships/image" Target="../media/image440.png"/><Relationship Id="rId4" Type="http://schemas.openxmlformats.org/officeDocument/2006/relationships/image" Target="../media/image430.png"/><Relationship Id="rId9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791761/files/f4.pn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jp/url?sa=i&amp;rct=j&amp;q=&amp;esrc=s&amp;frm=1&amp;source=images&amp;cd=&amp;cad=rja&amp;docid=hftJai3BUi6yfM&amp;tbnid=izLm_1A5ER4t6M:&amp;ved=0CAUQjRw&amp;url=http://www.astroarts.co.jp/news/2012/03/02ufo/index-j.shtml&amp;ei=KO_PUaSlIofDkAWAjIGoCA&amp;psig=AFQjCNG0cjqPyhcZlwdDkYufVgR6AwZjrg&amp;ust=137266802417173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-252536" y="5093022"/>
            <a:ext cx="961256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</a:rPr>
              <a:t>堀内貴史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(</a:t>
            </a:r>
            <a:r>
              <a:rPr lang="zh-CN" altLang="en-US" sz="3200" b="1" dirty="0">
                <a:solidFill>
                  <a:schemeClr val="bg1"/>
                </a:solidFill>
              </a:rPr>
              <a:t>信州大学</a:t>
            </a:r>
            <a:r>
              <a:rPr lang="en-US" altLang="zh-CN" sz="3200" dirty="0" smtClean="0">
                <a:solidFill>
                  <a:schemeClr val="bg1"/>
                </a:solidFill>
              </a:rPr>
              <a:t>)</a:t>
            </a:r>
            <a:endParaRPr lang="ja-JP" altLang="en-US" sz="3200" b="1" dirty="0">
              <a:solidFill>
                <a:schemeClr val="bg1"/>
              </a:solidFill>
            </a:endParaRPr>
          </a:p>
          <a:p>
            <a:pPr algn="ctr"/>
            <a:r>
              <a:rPr lang="zh-TW" altLang="en-US" sz="2700" b="1" dirty="0">
                <a:solidFill>
                  <a:schemeClr val="bg1"/>
                </a:solidFill>
              </a:rPr>
              <a:t>三澤</a:t>
            </a:r>
            <a:r>
              <a:rPr lang="zh-TW" altLang="en-US" sz="2700" b="1" dirty="0" smtClean="0">
                <a:solidFill>
                  <a:schemeClr val="bg1"/>
                </a:solidFill>
              </a:rPr>
              <a:t>透</a:t>
            </a:r>
            <a:r>
              <a:rPr lang="en-US" altLang="zh-TW" sz="2700" b="1" dirty="0" smtClean="0">
                <a:solidFill>
                  <a:schemeClr val="bg1"/>
                </a:solidFill>
              </a:rPr>
              <a:t>, </a:t>
            </a:r>
            <a:r>
              <a:rPr lang="zh-TW" altLang="en-US" sz="2700" b="1" dirty="0" smtClean="0">
                <a:solidFill>
                  <a:schemeClr val="bg1"/>
                </a:solidFill>
              </a:rPr>
              <a:t>岡本理奈</a:t>
            </a:r>
            <a:r>
              <a:rPr lang="en-US" altLang="zh-TW" sz="2700" b="1" dirty="0" smtClean="0">
                <a:solidFill>
                  <a:schemeClr val="bg1"/>
                </a:solidFill>
              </a:rPr>
              <a:t>, </a:t>
            </a:r>
            <a:r>
              <a:rPr lang="zh-TW" altLang="en-US" sz="2700" b="1" dirty="0" smtClean="0">
                <a:solidFill>
                  <a:schemeClr val="bg1"/>
                </a:solidFill>
              </a:rPr>
              <a:t>小山田</a:t>
            </a:r>
            <a:r>
              <a:rPr lang="zh-TW" altLang="en-US" sz="2700" b="1" dirty="0">
                <a:solidFill>
                  <a:schemeClr val="bg1"/>
                </a:solidFill>
              </a:rPr>
              <a:t>涼</a:t>
            </a:r>
            <a:r>
              <a:rPr lang="zh-TW" altLang="en-US" sz="2700" b="1" dirty="0" smtClean="0">
                <a:solidFill>
                  <a:schemeClr val="bg1"/>
                </a:solidFill>
              </a:rPr>
              <a:t>香</a:t>
            </a:r>
            <a:r>
              <a:rPr lang="en-US" altLang="zh-TW" sz="2700" b="1" dirty="0" smtClean="0">
                <a:solidFill>
                  <a:schemeClr val="bg1"/>
                </a:solidFill>
              </a:rPr>
              <a:t>(</a:t>
            </a:r>
            <a:r>
              <a:rPr lang="zh-TW" altLang="en-US" sz="2700" b="1" dirty="0" smtClean="0">
                <a:solidFill>
                  <a:schemeClr val="bg1"/>
                </a:solidFill>
              </a:rPr>
              <a:t>信州大学</a:t>
            </a:r>
            <a:r>
              <a:rPr lang="en-US" altLang="zh-TW" sz="2700" b="1" dirty="0" smtClean="0">
                <a:solidFill>
                  <a:schemeClr val="bg1"/>
                </a:solidFill>
              </a:rPr>
              <a:t>),</a:t>
            </a:r>
            <a:r>
              <a:rPr lang="zh-TW" altLang="en-US" sz="2700" b="1" dirty="0" smtClean="0">
                <a:solidFill>
                  <a:schemeClr val="bg1"/>
                </a:solidFill>
              </a:rPr>
              <a:t>諸隈</a:t>
            </a:r>
            <a:r>
              <a:rPr lang="zh-TW" altLang="en-US" sz="2700" b="1" dirty="0">
                <a:solidFill>
                  <a:schemeClr val="bg1"/>
                </a:solidFill>
              </a:rPr>
              <a:t>智</a:t>
            </a:r>
            <a:r>
              <a:rPr lang="zh-TW" altLang="en-US" sz="2700" b="1" dirty="0" smtClean="0">
                <a:solidFill>
                  <a:schemeClr val="bg1"/>
                </a:solidFill>
              </a:rPr>
              <a:t>貴</a:t>
            </a:r>
            <a:r>
              <a:rPr lang="en-US" altLang="zh-TW" sz="2700" b="1" dirty="0" smtClean="0">
                <a:solidFill>
                  <a:schemeClr val="bg1"/>
                </a:solidFill>
              </a:rPr>
              <a:t>(</a:t>
            </a:r>
            <a:r>
              <a:rPr lang="zh-TW" altLang="en-US" sz="2700" b="1" dirty="0" smtClean="0">
                <a:solidFill>
                  <a:schemeClr val="bg1"/>
                </a:solidFill>
              </a:rPr>
              <a:t>東京大学</a:t>
            </a:r>
            <a:r>
              <a:rPr lang="en-US" altLang="zh-TW" sz="2700" b="1" dirty="0" smtClean="0">
                <a:solidFill>
                  <a:schemeClr val="bg1"/>
                </a:solidFill>
              </a:rPr>
              <a:t>)</a:t>
            </a:r>
            <a:endParaRPr lang="zh-TW" altLang="en-US" sz="2700" b="1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716503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</a:rPr>
              <a:t>アウトフローガス</a:t>
            </a:r>
            <a:r>
              <a:rPr lang="ja-JP" altLang="en-US" sz="3600" dirty="0" smtClean="0">
                <a:solidFill>
                  <a:schemeClr val="bg1"/>
                </a:solidFill>
              </a:rPr>
              <a:t>の見られるクェーサーの木曽</a:t>
            </a:r>
            <a:r>
              <a:rPr lang="en-US" altLang="ja-JP" sz="3600" dirty="0" smtClean="0">
                <a:solidFill>
                  <a:schemeClr val="bg1"/>
                </a:solidFill>
              </a:rPr>
              <a:t>/</a:t>
            </a:r>
            <a:r>
              <a:rPr lang="ja-JP" altLang="en-US" sz="3600" dirty="0" smtClean="0">
                <a:solidFill>
                  <a:schemeClr val="bg1"/>
                </a:solidFill>
              </a:rPr>
              <a:t>岡山での同時モニター観測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-27384"/>
            <a:ext cx="7020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木曽シュミットシンポジウム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(2013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年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7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月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9-10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日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)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4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555776" y="18864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 smtClean="0">
                <a:solidFill>
                  <a:schemeClr val="bg1"/>
                </a:solidFill>
              </a:rPr>
              <a:t>Contents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1196752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3600" dirty="0" smtClean="0">
                <a:solidFill>
                  <a:schemeClr val="bg1"/>
                </a:solidFill>
              </a:rPr>
              <a:t>Introduction</a:t>
            </a:r>
          </a:p>
          <a:p>
            <a:pPr marL="342900" indent="-342900">
              <a:buAutoNum type="arabicPeriod"/>
            </a:pPr>
            <a:endParaRPr kumimoji="1" lang="en-US" altLang="ja-JP" sz="3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altLang="ja-JP" sz="3600" dirty="0" smtClean="0">
                <a:solidFill>
                  <a:schemeClr val="bg1"/>
                </a:solidFill>
              </a:rPr>
              <a:t>Sample Selection,</a:t>
            </a:r>
            <a:r>
              <a:rPr lang="ja-JP" altLang="en-US" sz="3600" dirty="0" smtClean="0">
                <a:solidFill>
                  <a:schemeClr val="bg1"/>
                </a:solidFill>
              </a:rPr>
              <a:t>観測</a:t>
            </a:r>
            <a:r>
              <a:rPr lang="ja-JP" altLang="en-US" sz="3600" dirty="0">
                <a:solidFill>
                  <a:schemeClr val="bg1"/>
                </a:solidFill>
              </a:rPr>
              <a:t>と</a:t>
            </a:r>
            <a:r>
              <a:rPr lang="ja-JP" altLang="en-US" sz="3600" dirty="0" smtClean="0">
                <a:solidFill>
                  <a:schemeClr val="bg1"/>
                </a:solidFill>
              </a:rPr>
              <a:t>解析手法</a:t>
            </a:r>
            <a:endParaRPr lang="en-US" altLang="ja-JP" sz="3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altLang="ja-JP" sz="3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kumimoji="1" lang="ja-JP" altLang="en-US" sz="3600" dirty="0" smtClean="0">
                <a:solidFill>
                  <a:schemeClr val="bg1"/>
                </a:solidFill>
              </a:rPr>
              <a:t>結果</a:t>
            </a:r>
            <a:endParaRPr kumimoji="1" lang="en-US" altLang="ja-JP" sz="3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kumimoji="1" lang="en-US" altLang="ja-JP" sz="3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ja-JP" altLang="en-US" sz="3600" dirty="0" smtClean="0">
                <a:solidFill>
                  <a:schemeClr val="bg1"/>
                </a:solidFill>
              </a:rPr>
              <a:t>考察</a:t>
            </a:r>
            <a:endParaRPr lang="en-US" altLang="ja-JP" sz="3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altLang="ja-JP" sz="3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kumimoji="1" lang="ja-JP" altLang="en-US" sz="3600" dirty="0" smtClean="0">
                <a:solidFill>
                  <a:schemeClr val="bg1"/>
                </a:solidFill>
              </a:rPr>
              <a:t>まとめ</a:t>
            </a:r>
            <a:r>
              <a:rPr lang="ja-JP" altLang="en-US" sz="3600" dirty="0" smtClean="0">
                <a:solidFill>
                  <a:schemeClr val="bg1"/>
                </a:solidFill>
              </a:rPr>
              <a:t>・</a:t>
            </a:r>
            <a:r>
              <a:rPr kumimoji="1" lang="ja-JP" altLang="en-US" sz="3600" dirty="0" smtClean="0">
                <a:solidFill>
                  <a:schemeClr val="bg1"/>
                </a:solidFill>
              </a:rPr>
              <a:t>展望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7" name="フローチャート : 結合子 6"/>
          <p:cNvSpPr/>
          <p:nvPr/>
        </p:nvSpPr>
        <p:spPr>
          <a:xfrm>
            <a:off x="179512" y="2132856"/>
            <a:ext cx="8064896" cy="1008112"/>
          </a:xfrm>
          <a:prstGeom prst="flowChartConnector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660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504" y="251937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solidFill>
                  <a:srgbClr val="C00000"/>
                </a:solidFill>
              </a:rPr>
              <a:t>電離</a:t>
            </a:r>
            <a:r>
              <a:rPr lang="ja-JP" altLang="en-US" sz="3200" dirty="0">
                <a:solidFill>
                  <a:srgbClr val="C00000"/>
                </a:solidFill>
              </a:rPr>
              <a:t>状態変動シナリオ</a:t>
            </a:r>
            <a:r>
              <a:rPr lang="ja-JP" altLang="en-US" sz="3200" dirty="0" smtClean="0">
                <a:solidFill>
                  <a:srgbClr val="C00000"/>
                </a:solidFill>
              </a:rPr>
              <a:t>の検証方法</a:t>
            </a:r>
            <a:endParaRPr kumimoji="1" lang="ja-JP" altLang="en-US" sz="3200" dirty="0">
              <a:solidFill>
                <a:srgbClr val="C0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5536" y="1124744"/>
            <a:ext cx="8136904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ja-JP" altLang="en-US" sz="2400" dirty="0"/>
              <a:t>検証方法</a:t>
            </a:r>
            <a:r>
              <a:rPr lang="en-US" altLang="ja-JP" sz="2400" dirty="0"/>
              <a:t>: </a:t>
            </a:r>
            <a:r>
              <a:rPr lang="ja-JP" altLang="en-US" sz="2400" dirty="0" smtClean="0"/>
              <a:t>測光</a:t>
            </a:r>
            <a:r>
              <a:rPr lang="ja-JP" altLang="en-US" sz="2400" dirty="0"/>
              <a:t>モニター観測により</a:t>
            </a:r>
            <a:r>
              <a:rPr lang="ja-JP" altLang="en-US" sz="2400" dirty="0" smtClean="0"/>
              <a:t>クェーサー</a:t>
            </a:r>
            <a:r>
              <a:rPr lang="ja-JP" altLang="en-US" sz="2400" dirty="0"/>
              <a:t>の</a:t>
            </a:r>
            <a:r>
              <a:rPr lang="ja-JP" altLang="en-US" sz="2400" dirty="0">
                <a:solidFill>
                  <a:srgbClr val="FF0000"/>
                </a:solidFill>
              </a:rPr>
              <a:t>光度曲線</a:t>
            </a:r>
            <a:r>
              <a:rPr lang="ja-JP" altLang="en-US" sz="2400" dirty="0"/>
              <a:t>を</a:t>
            </a:r>
            <a:r>
              <a:rPr lang="ja-JP" altLang="en-US" sz="2400" dirty="0" smtClean="0"/>
              <a:t>描く</a:t>
            </a:r>
            <a:r>
              <a:rPr lang="en-US" altLang="ja-JP" sz="2400" dirty="0" smtClean="0"/>
              <a:t>.</a:t>
            </a:r>
            <a:r>
              <a:rPr lang="ja-JP" altLang="en-US" sz="2400" dirty="0" smtClean="0"/>
              <a:t>それにより変光</a:t>
            </a:r>
            <a:r>
              <a:rPr lang="ja-JP" altLang="en-US" sz="2400" dirty="0"/>
              <a:t>の様子を確かめ</a:t>
            </a:r>
            <a:r>
              <a:rPr lang="ja-JP" altLang="en-US" sz="2400" dirty="0" smtClean="0"/>
              <a:t>、</a:t>
            </a:r>
            <a:r>
              <a:rPr lang="ja-JP" altLang="en-US" sz="2400" dirty="0"/>
              <a:t>吸収線</a:t>
            </a:r>
            <a:r>
              <a:rPr lang="ja-JP" altLang="en-US" sz="2400" dirty="0" smtClean="0"/>
              <a:t>強度モニター観測で得られる吸収</a:t>
            </a:r>
            <a:r>
              <a:rPr lang="ja-JP" altLang="en-US" sz="2400" dirty="0"/>
              <a:t>線の変動との相関を調べる</a:t>
            </a:r>
            <a:r>
              <a:rPr lang="en-US" altLang="ja-JP" sz="2400" dirty="0"/>
              <a:t>. </a:t>
            </a:r>
            <a:endParaRPr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6024" y="2492896"/>
            <a:ext cx="8604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C00000"/>
                </a:solidFill>
              </a:rPr>
              <a:t>☆測光モニター観測</a:t>
            </a:r>
            <a:r>
              <a:rPr kumimoji="1" lang="en-US" altLang="ja-JP" sz="2400" dirty="0" smtClean="0">
                <a:solidFill>
                  <a:srgbClr val="C00000"/>
                </a:solidFill>
              </a:rPr>
              <a:t>: </a:t>
            </a:r>
            <a:r>
              <a:rPr kumimoji="1" lang="ja-JP" altLang="en-US" sz="2400" dirty="0" smtClean="0">
                <a:solidFill>
                  <a:srgbClr val="C00000"/>
                </a:solidFill>
              </a:rPr>
              <a:t>木曽シュミット</a:t>
            </a:r>
            <a:r>
              <a:rPr kumimoji="1" lang="en-US" altLang="ja-JP" sz="2400" dirty="0" smtClean="0">
                <a:solidFill>
                  <a:srgbClr val="C00000"/>
                </a:solidFill>
              </a:rPr>
              <a:t>105cm</a:t>
            </a:r>
            <a:r>
              <a:rPr kumimoji="1" lang="ja-JP" altLang="en-US" sz="2400" dirty="0" smtClean="0">
                <a:solidFill>
                  <a:srgbClr val="C00000"/>
                </a:solidFill>
              </a:rPr>
              <a:t>望遠鏡</a:t>
            </a:r>
            <a:r>
              <a:rPr kumimoji="1" lang="en-US" altLang="ja-JP" sz="2400" dirty="0" smtClean="0">
                <a:solidFill>
                  <a:srgbClr val="C00000"/>
                </a:solidFill>
              </a:rPr>
              <a:t>/KWFC</a:t>
            </a:r>
          </a:p>
          <a:p>
            <a:endParaRPr kumimoji="1" lang="en-US" altLang="ja-JP" sz="2400" dirty="0" smtClean="0">
              <a:solidFill>
                <a:srgbClr val="C00000"/>
              </a:solidFill>
            </a:endParaRPr>
          </a:p>
          <a:p>
            <a:r>
              <a:rPr kumimoji="1" lang="ja-JP" altLang="en-US" sz="2400" dirty="0" smtClean="0">
                <a:solidFill>
                  <a:srgbClr val="C00000"/>
                </a:solidFill>
              </a:rPr>
              <a:t>♠吸収線強度モニター観測</a:t>
            </a:r>
            <a:r>
              <a:rPr kumimoji="1" lang="en-US" altLang="ja-JP" sz="2400" dirty="0" smtClean="0">
                <a:solidFill>
                  <a:srgbClr val="C00000"/>
                </a:solidFill>
              </a:rPr>
              <a:t>:</a:t>
            </a:r>
            <a:r>
              <a:rPr kumimoji="1" lang="ja-JP" altLang="en-US" sz="2400" dirty="0" smtClean="0">
                <a:solidFill>
                  <a:srgbClr val="C00000"/>
                </a:solidFill>
              </a:rPr>
              <a:t>岡山</a:t>
            </a:r>
            <a:r>
              <a:rPr kumimoji="1" lang="en-US" altLang="ja-JP" sz="2400" dirty="0" smtClean="0">
                <a:solidFill>
                  <a:srgbClr val="C00000"/>
                </a:solidFill>
              </a:rPr>
              <a:t>188cm</a:t>
            </a:r>
            <a:r>
              <a:rPr kumimoji="1" lang="ja-JP" altLang="en-US" sz="2400" dirty="0" smtClean="0">
                <a:solidFill>
                  <a:srgbClr val="C00000"/>
                </a:solidFill>
              </a:rPr>
              <a:t>望遠鏡</a:t>
            </a:r>
            <a:r>
              <a:rPr kumimoji="1" lang="en-US" altLang="ja-JP" sz="2400" dirty="0" smtClean="0">
                <a:solidFill>
                  <a:srgbClr val="C00000"/>
                </a:solidFill>
              </a:rPr>
              <a:t>/KOOLS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pic>
        <p:nvPicPr>
          <p:cNvPr id="12" name="Picture 2" descr="188cm反射望遠鏡">
            <a:hlinkClick r:id="rId2" tooltip="188cm反射望遠鏡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345638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木曽観測所のシュミット望遠鏡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345638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1331640" y="6381328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木曽</a:t>
            </a:r>
            <a:r>
              <a:rPr lang="en-US" altLang="ja-JP" dirty="0" smtClean="0"/>
              <a:t>105cm/KWFC</a:t>
            </a: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5508104" y="6381328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岡山</a:t>
            </a:r>
            <a:r>
              <a:rPr lang="en-US" altLang="ja-JP" dirty="0" smtClean="0"/>
              <a:t>188cm/KOOLS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67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720080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3200" dirty="0" smtClean="0"/>
              <a:t>Sample selection</a:t>
            </a:r>
            <a:endParaRPr kumimoji="1" lang="ja-JP" altLang="en-US" sz="32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01637"/>
              </p:ext>
            </p:extLst>
          </p:nvPr>
        </p:nvGraphicFramePr>
        <p:xfrm>
          <a:off x="107505" y="1345504"/>
          <a:ext cx="8856983" cy="3163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6983"/>
              </a:tblGrid>
              <a:tr h="603296">
                <a:tc>
                  <a:txBody>
                    <a:bodyPr/>
                    <a:lstStyle/>
                    <a:p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ja-JP" altLang="en-US" sz="1800" b="0" baseline="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</a:rPr>
                        <a:t>Quasar  </a:t>
                      </a:r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800" b="0" i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z</a:t>
                      </a:r>
                      <a:r>
                        <a:rPr kumimoji="1" lang="en-US" altLang="ja-JP" sz="1600" b="0" i="1" dirty="0" err="1" smtClean="0">
                          <a:solidFill>
                            <a:schemeClr val="tx1"/>
                          </a:solidFill>
                          <a:latin typeface="Bell MT" pitchFamily="18" charset="0"/>
                        </a:rPr>
                        <a:t>em</a:t>
                      </a:r>
                      <a:r>
                        <a:rPr kumimoji="1" lang="en-US" altLang="ja-JP" sz="3200" b="0" baseline="0" dirty="0" smtClean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kumimoji="1" lang="en-US" altLang="ja-JP" sz="1800" b="1" i="1" baseline="0" dirty="0" err="1" smtClean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kumimoji="1" lang="en-US" altLang="ja-JP" sz="1600" b="0" i="1" baseline="0" dirty="0" err="1" smtClean="0">
                          <a:solidFill>
                            <a:schemeClr val="tx1"/>
                          </a:solidFill>
                          <a:latin typeface="Bell MT" pitchFamily="18" charset="0"/>
                        </a:rPr>
                        <a:t>abs</a:t>
                      </a:r>
                      <a:r>
                        <a:rPr kumimoji="1" lang="en-US" altLang="ja-JP" sz="3200" b="0" baseline="0" dirty="0" smtClean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kumimoji="1" lang="en-US" altLang="ja-JP" sz="2400" b="0" i="1" baseline="0" dirty="0" err="1" smtClean="0">
                          <a:solidFill>
                            <a:schemeClr val="tx1"/>
                          </a:solidFill>
                          <a:latin typeface="Bell MT" pitchFamily="18" charset="0"/>
                        </a:rPr>
                        <a:t>v</a:t>
                      </a:r>
                      <a:r>
                        <a:rPr kumimoji="1" lang="en-US" altLang="ja-JP" sz="1600" b="0" i="1" baseline="0" dirty="0" err="1" smtClean="0">
                          <a:solidFill>
                            <a:schemeClr val="tx1"/>
                          </a:solidFill>
                          <a:latin typeface="Bell MT" pitchFamily="18" charset="0"/>
                        </a:rPr>
                        <a:t>ej</a:t>
                      </a:r>
                      <a:r>
                        <a:rPr kumimoji="1" lang="en-US" altLang="ja-JP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800" b="0" baseline="0" dirty="0" smtClean="0">
                          <a:solidFill>
                            <a:schemeClr val="tx1"/>
                          </a:solidFill>
                        </a:rPr>
                        <a:t>(km/s)</a:t>
                      </a:r>
                      <a:r>
                        <a:rPr kumimoji="1" lang="en-US" altLang="ja-JP" sz="3000" b="0" baseline="0" dirty="0" smtClean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kumimoji="1" lang="en-US" altLang="ja-JP" sz="1800" b="0" baseline="0" dirty="0" smtClean="0">
                          <a:solidFill>
                            <a:schemeClr val="tx1"/>
                          </a:solidFill>
                        </a:rPr>
                        <a:t>mag(V)    </a:t>
                      </a:r>
                      <a:r>
                        <a:rPr kumimoji="1" lang="ja-JP" alt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800" b="0" baseline="0" dirty="0" smtClean="0">
                          <a:solidFill>
                            <a:schemeClr val="tx1"/>
                          </a:solidFill>
                        </a:rPr>
                        <a:t>variability          mini-BAL/NAL                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376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UM675         </a:t>
                      </a:r>
                      <a:r>
                        <a:rPr kumimoji="1" lang="en-US" altLang="ja-JP" sz="1800" baseline="0" dirty="0" smtClean="0"/>
                        <a:t>        2.15     </a:t>
                      </a:r>
                      <a:r>
                        <a:rPr kumimoji="1" lang="ja-JP" altLang="en-US" sz="1800" baseline="0" dirty="0" smtClean="0"/>
                        <a:t>～</a:t>
                      </a:r>
                      <a:r>
                        <a:rPr kumimoji="1" lang="en-US" altLang="ja-JP" sz="1800" baseline="0" dirty="0" smtClean="0"/>
                        <a:t>2.13     </a:t>
                      </a:r>
                      <a:r>
                        <a:rPr kumimoji="1" lang="ja-JP" altLang="en-US" sz="1800" baseline="0" dirty="0" smtClean="0"/>
                        <a:t>～</a:t>
                      </a:r>
                      <a:r>
                        <a:rPr kumimoji="1" lang="en-US" altLang="ja-JP" sz="1800" baseline="0" dirty="0" smtClean="0"/>
                        <a:t>1900              </a:t>
                      </a:r>
                      <a:r>
                        <a:rPr kumimoji="1" lang="en-US" altLang="ja-JP" sz="1800" dirty="0" smtClean="0"/>
                        <a:t>17.1            </a:t>
                      </a:r>
                      <a:r>
                        <a:rPr kumimoji="1" lang="ja-JP" altLang="en-US" sz="1800" baseline="0" dirty="0" smtClean="0"/>
                        <a:t>      </a:t>
                      </a:r>
                      <a:r>
                        <a:rPr kumimoji="1" lang="en-US" altLang="ja-JP" sz="1800" dirty="0" smtClean="0"/>
                        <a:t>                    mini-BAL  </a:t>
                      </a:r>
                    </a:p>
                    <a:p>
                      <a:r>
                        <a:rPr kumimoji="1" lang="en-US" altLang="ja-JP" sz="1800" dirty="0" smtClean="0"/>
                        <a:t>Q0450-1310       2.300    2.2307    6366                 16.5                   </a:t>
                      </a:r>
                      <a:r>
                        <a:rPr kumimoji="1" lang="en-US" altLang="ja-JP" sz="1800" baseline="0" dirty="0" smtClean="0"/>
                        <a:t>                      </a:t>
                      </a:r>
                      <a:r>
                        <a:rPr kumimoji="1" lang="en-US" altLang="ja-JP" sz="1800" dirty="0" smtClean="0"/>
                        <a:t>NAL</a:t>
                      </a:r>
                    </a:p>
                    <a:p>
                      <a:r>
                        <a:rPr kumimoji="1" lang="en-US" altLang="ja-JP" sz="1800" dirty="0" smtClean="0"/>
                        <a:t>Q0940-1050       3.080    2.8347    18578               16.6             </a:t>
                      </a:r>
                      <a:r>
                        <a:rPr kumimoji="1" lang="en-US" altLang="ja-JP" sz="1800" baseline="0" dirty="0" smtClean="0"/>
                        <a:t> </a:t>
                      </a:r>
                      <a:r>
                        <a:rPr kumimoji="1" lang="en-US" altLang="ja-JP" sz="1800" dirty="0" smtClean="0"/>
                        <a:t>    </a:t>
                      </a:r>
                      <a:r>
                        <a:rPr kumimoji="1" lang="en-US" altLang="ja-JP" sz="1800" baseline="0" dirty="0" smtClean="0"/>
                        <a:t> </a:t>
                      </a:r>
                      <a:r>
                        <a:rPr kumimoji="1" lang="en-US" altLang="ja-JP" sz="1800" dirty="0" smtClean="0"/>
                        <a:t> </a:t>
                      </a:r>
                      <a:r>
                        <a:rPr kumimoji="1" lang="ja-JP" altLang="en-US" sz="1800" baseline="0" dirty="0" smtClean="0"/>
                        <a:t>    </a:t>
                      </a:r>
                      <a:r>
                        <a:rPr kumimoji="1" lang="en-US" altLang="ja-JP" sz="1800" dirty="0" smtClean="0"/>
                        <a:t>                 NAL               </a:t>
                      </a:r>
                    </a:p>
                    <a:p>
                      <a:r>
                        <a:rPr kumimoji="1" lang="en-US" altLang="ja-JP" sz="1800" dirty="0" smtClean="0"/>
                        <a:t>Q1009+2956     2.644    2.2533    33879             </a:t>
                      </a:r>
                      <a:r>
                        <a:rPr kumimoji="1" lang="en-US" altLang="ja-JP" sz="1800" baseline="0" dirty="0" smtClean="0"/>
                        <a:t>  </a:t>
                      </a:r>
                      <a:r>
                        <a:rPr kumimoji="1" lang="en-US" altLang="ja-JP" sz="1800" dirty="0" smtClean="0"/>
                        <a:t>16.0       </a:t>
                      </a:r>
                      <a:r>
                        <a:rPr kumimoji="1" lang="en-US" altLang="ja-JP" sz="1800" baseline="0" dirty="0" smtClean="0"/>
                        <a:t>            </a:t>
                      </a:r>
                      <a:r>
                        <a:rPr kumimoji="1" lang="en-US" altLang="ja-JP" sz="1800" dirty="0" smtClean="0"/>
                        <a:t> </a:t>
                      </a:r>
                      <a:r>
                        <a:rPr kumimoji="1" lang="en-US" altLang="ja-JP" sz="1800" baseline="0" dirty="0" smtClean="0"/>
                        <a:t>                  </a:t>
                      </a:r>
                      <a:r>
                        <a:rPr kumimoji="1" lang="en-US" altLang="ja-JP" sz="1800" dirty="0" smtClean="0"/>
                        <a:t>   NAL</a:t>
                      </a:r>
                    </a:p>
                    <a:p>
                      <a:r>
                        <a:rPr kumimoji="1" lang="en-US" altLang="ja-JP" sz="1800" dirty="0" smtClean="0"/>
                        <a:t>Q1157+014</a:t>
                      </a:r>
                      <a:r>
                        <a:rPr kumimoji="1" lang="en-US" altLang="ja-JP" sz="1800" baseline="0" dirty="0" smtClean="0"/>
                        <a:t>         2.00      </a:t>
                      </a:r>
                      <a:r>
                        <a:rPr kumimoji="1" lang="ja-JP" altLang="en-US" sz="1800" baseline="0" dirty="0" smtClean="0"/>
                        <a:t>～</a:t>
                      </a:r>
                      <a:r>
                        <a:rPr kumimoji="1" lang="en-US" altLang="ja-JP" sz="1800" baseline="0" dirty="0" smtClean="0"/>
                        <a:t>1.97     </a:t>
                      </a:r>
                      <a:r>
                        <a:rPr kumimoji="1" lang="ja-JP" altLang="en-US" sz="1800" baseline="0" dirty="0" smtClean="0"/>
                        <a:t>～</a:t>
                      </a:r>
                      <a:r>
                        <a:rPr kumimoji="1" lang="en-US" altLang="ja-JP" sz="1800" baseline="0" dirty="0" smtClean="0"/>
                        <a:t>3000            </a:t>
                      </a:r>
                      <a:r>
                        <a:rPr kumimoji="1" lang="en-US" altLang="ja-JP" sz="1800" dirty="0" smtClean="0"/>
                        <a:t>17.7                </a:t>
                      </a:r>
                      <a:r>
                        <a:rPr kumimoji="1" lang="en-US" altLang="ja-JP" sz="1800" baseline="0" dirty="0" smtClean="0"/>
                        <a:t> </a:t>
                      </a:r>
                      <a:r>
                        <a:rPr kumimoji="1" lang="en-US" altLang="ja-JP" sz="1800" dirty="0" smtClean="0"/>
                        <a:t>      </a:t>
                      </a:r>
                      <a:r>
                        <a:rPr kumimoji="1" lang="en-US" altLang="ja-JP" sz="1800" baseline="0" dirty="0" smtClean="0"/>
                        <a:t>           </a:t>
                      </a:r>
                      <a:r>
                        <a:rPr kumimoji="1" lang="en-US" altLang="ja-JP" sz="1800" dirty="0" smtClean="0"/>
                        <a:t>     mini-BAL</a:t>
                      </a:r>
                    </a:p>
                    <a:p>
                      <a:r>
                        <a:rPr kumimoji="1" lang="en-US" altLang="ja-JP" sz="1800" dirty="0" smtClean="0"/>
                        <a:t>Q1700+6414</a:t>
                      </a:r>
                      <a:r>
                        <a:rPr kumimoji="1" lang="en-US" altLang="ja-JP" sz="1800" baseline="0" dirty="0" smtClean="0"/>
                        <a:t>      2.722    2.7125     767                   16.1                                          NAL</a:t>
                      </a:r>
                      <a:endParaRPr kumimoji="1" lang="en-US" altLang="ja-JP" sz="1800" dirty="0" smtClean="0"/>
                    </a:p>
                    <a:p>
                      <a:r>
                        <a:rPr kumimoji="1" lang="en-US" altLang="ja-JP" sz="1800" dirty="0" smtClean="0"/>
                        <a:t>Q1946+7658      3.051    2.8928     11944              15.8</a:t>
                      </a:r>
                      <a:r>
                        <a:rPr kumimoji="1" lang="en-US" altLang="ja-JP" sz="1800" baseline="0" dirty="0" smtClean="0"/>
                        <a:t>                  </a:t>
                      </a:r>
                      <a:r>
                        <a:rPr kumimoji="1" lang="ja-JP" altLang="en-US" sz="1800" dirty="0" smtClean="0"/>
                        <a:t>        </a:t>
                      </a:r>
                      <a:r>
                        <a:rPr kumimoji="1" lang="ja-JP" altLang="en-US" sz="1800" baseline="0" dirty="0" smtClean="0"/>
                        <a:t>       </a:t>
                      </a:r>
                      <a:r>
                        <a:rPr kumimoji="1" lang="en-US" altLang="ja-JP" sz="1800" dirty="0" smtClean="0"/>
                        <a:t>  </a:t>
                      </a:r>
                      <a:r>
                        <a:rPr kumimoji="1" lang="en-US" altLang="ja-JP" sz="1800" baseline="0" dirty="0" smtClean="0"/>
                        <a:t>  </a:t>
                      </a:r>
                      <a:r>
                        <a:rPr kumimoji="1" lang="en-US" altLang="ja-JP" sz="1800" dirty="0" smtClean="0"/>
                        <a:t>    NAL</a:t>
                      </a:r>
                    </a:p>
                    <a:p>
                      <a:r>
                        <a:rPr kumimoji="1" lang="en-US" altLang="ja-JP" sz="1800" dirty="0" smtClean="0"/>
                        <a:t>Q2343+125        2.515    </a:t>
                      </a:r>
                      <a:r>
                        <a:rPr kumimoji="1" lang="ja-JP" altLang="en-US" sz="1800" dirty="0" smtClean="0"/>
                        <a:t>～</a:t>
                      </a:r>
                      <a:r>
                        <a:rPr kumimoji="1" lang="en-US" altLang="ja-JP" sz="1800" dirty="0" smtClean="0"/>
                        <a:t>2.24     </a:t>
                      </a:r>
                      <a:r>
                        <a:rPr kumimoji="1" lang="ja-JP" altLang="en-US" sz="1800" dirty="0" smtClean="0"/>
                        <a:t>～</a:t>
                      </a:r>
                      <a:r>
                        <a:rPr kumimoji="1" lang="en-US" altLang="ja-JP" sz="1800" dirty="0" smtClean="0"/>
                        <a:t>24000    </a:t>
                      </a:r>
                      <a:r>
                        <a:rPr kumimoji="1" lang="en-US" altLang="ja-JP" sz="1800" baseline="0" dirty="0" smtClean="0"/>
                        <a:t> </a:t>
                      </a:r>
                      <a:r>
                        <a:rPr kumimoji="1" lang="en-US" altLang="ja-JP" sz="1800" dirty="0" smtClean="0"/>
                        <a:t>      17.0 </a:t>
                      </a:r>
                      <a:r>
                        <a:rPr kumimoji="1" lang="en-US" altLang="ja-JP" sz="1800" baseline="0" dirty="0" smtClean="0"/>
                        <a:t>                  </a:t>
                      </a:r>
                      <a:r>
                        <a:rPr kumimoji="1" lang="en-US" altLang="ja-JP" sz="1800" dirty="0" smtClean="0"/>
                        <a:t>                   mini-BAL</a:t>
                      </a:r>
                    </a:p>
                    <a:p>
                      <a:r>
                        <a:rPr kumimoji="1" lang="en-US" altLang="ja-JP" sz="1800" dirty="0" smtClean="0"/>
                        <a:t>HS1603+3820   2.542    </a:t>
                      </a:r>
                      <a:r>
                        <a:rPr kumimoji="1" lang="ja-JP" altLang="en-US" sz="1800" dirty="0" smtClean="0"/>
                        <a:t>～</a:t>
                      </a:r>
                      <a:r>
                        <a:rPr kumimoji="1" lang="en-US" altLang="ja-JP" sz="1800" dirty="0" smtClean="0"/>
                        <a:t>2.43     </a:t>
                      </a:r>
                      <a:r>
                        <a:rPr kumimoji="1" lang="ja-JP" altLang="en-US" sz="1800" dirty="0" smtClean="0"/>
                        <a:t>～</a:t>
                      </a:r>
                      <a:r>
                        <a:rPr kumimoji="1" lang="en-US" altLang="ja-JP" sz="1800" dirty="0" smtClean="0"/>
                        <a:t>9600             16.2                     </a:t>
                      </a:r>
                      <a:r>
                        <a:rPr kumimoji="1" lang="en-US" altLang="ja-JP" sz="1800" baseline="0" dirty="0" smtClean="0"/>
                        <a:t>                </a:t>
                      </a:r>
                      <a:r>
                        <a:rPr kumimoji="1" lang="en-US" altLang="ja-JP" sz="1800" dirty="0" smtClean="0"/>
                        <a:t> mini-BAL</a:t>
                      </a:r>
                      <a:endParaRPr kumimoji="1" lang="ja-JP" alt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1043609" y="980728"/>
            <a:ext cx="72007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200" dirty="0" smtClean="0"/>
              <a:t>木曽</a:t>
            </a:r>
            <a:r>
              <a:rPr lang="en-US" altLang="ja-JP" sz="2200" dirty="0" smtClean="0"/>
              <a:t>/</a:t>
            </a:r>
            <a:r>
              <a:rPr lang="ja-JP" altLang="en-US" sz="2200" dirty="0" smtClean="0"/>
              <a:t>岡山でモニター</a:t>
            </a:r>
            <a:r>
              <a:rPr lang="ja-JP" altLang="en-US" sz="2200" dirty="0"/>
              <a:t>観測をしたクェーサーの</a:t>
            </a:r>
            <a:r>
              <a:rPr lang="ja-JP" altLang="en-US" sz="2200" dirty="0" smtClean="0"/>
              <a:t>サンプル</a:t>
            </a:r>
            <a:endParaRPr lang="ja-JP" altLang="en-US" sz="2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28184" y="1916832"/>
            <a:ext cx="242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YNNNYNNYY</a:t>
            </a:r>
            <a:endParaRPr kumimoji="1" lang="ja-JP" altLang="en-US" dirty="0"/>
          </a:p>
        </p:txBody>
      </p:sp>
      <p:sp>
        <p:nvSpPr>
          <p:cNvPr id="3" name="AutoShape 2" descr="data:image/jpeg;base64,/9j/4AAQSkZJRgABAQAAAQABAAD/2wCEAAkGBhQSERQSExQWFRUVGBgXFxgYGBgUGBcUFxUVFBcWFxYfHyYeHBojGhUXHy8gIycpLCwsFR4xNTAqNSYrLCkBCQoKDgwOGg8PGiwkHyQsLCwsLCwpLCwpLCkpLCwsLCwsLCwsKSwsLCwsKSksKSwpLCkpLCwsKSwsLCksLCwsLP/AABEIAKgBLAMBIgACEQEDEQH/xAAcAAABBQEBAQAAAAAAAAAAAAADAAIEBQYBBwj/xABFEAABAwIDBAcFBQYFAwUBAAABAAIRAyEEEjEFQVFhBhMicYGRoTKxwdHwBxRCUnIjM2KCouEVQ5Ky8URTkxckVMLSFv/EABkBAAMBAQEAAAAAAAAAAAAAAAABAgMEBf/EACsRAAICAQMDAwIHAQAAAAAAAAABAhEDEiExE0FRBDJhIlJxgZGhsdHwM//aAAwDAQACEQMRAD8Azd/qfkl1xG7yKBSxMopMri3R6SSfAelVDtNUUKrrUDqE2hjHgwRPI6+aZL2LcOT2uUIY9oEukeBPulMbt7DzHWt8THvTpitFo1ODAVEobQpv9h7XdzgVKZTKl2FJnW0k4tAXYTjomLgbHNclcJSQMcHJ4KZK60cUCsfnXDUO5cT2054BGwrGgTrfvSXXW0XWoEIBc3ojKZJgC9/ICT7k4YRx/D6j5qlFvhEuSXIwU+acGD+ynnY1Tq21GgEXzdpgIgxaXXUQ4R4/D5EH3Snol4Fqj5GMbJhOdR8ETqCDBtx/4TpgayoKAijuTepRspSa76CLGDNKLJTwRHOG9Nz8J8krY6BOpHWB6fNNyneIUgSeA7yB8URuH5j/AFBUTsQzShNJjX3lTfujhNhHeEKphyeHgQimBHg8fIlJrY1ddFNMjcfCENzTOnoigsaXgnVMdS4lFA5eiHUeeCdADNMfULkj6K6Y52XJHE+qAMoyoQpFLEIlTCCbeRUephSOKrZk7onNqIgbO6VVCq5vMKVQxoPyUuHgtZPJOFCdFGxOzmP9pgPeFJpVlLbUa6xsfrzUptFOmjM1+i7DdpLT5+9OwtKvRPZrSPy1AQI/VdaCph4005fEIJI0cPiFprb5MtCXGx2ntYQOs/ZnfPs+D9I74U5j5EgyOIuqw4IH2D4f2VfW2O2Zh1N35qZLfEjSfBKkx6mjTNenh/JZ/BV69I+0K7eB7FQdzvZPjCu8PjmvH4mneHNLSO8fEKXGhqVkgBIhCdUjfPcuNrcGk+SRQXKiN5ILaziLC/C//CmbOoAhz3zDLRaC5wMTxAi8ck4xcnSJk1FWwdNjj7LZ8PipwwBytc4taHSNb2jWLb1w4jifkO4KXjK7XUqWUaSHfr3+kLsj6ZJqzkfqG06G4HBAVG9thJloAzWJBaN0anipuF2JVe1rgacOa1zSagu1wlp8lAwENq0zMw9p3jRwKquj3TvFMdWwVOjSqfdatVgLyAerFV4YJJAtdvcFrJLCvpMk3lf1G3b0arGkGlzJDpHaJGUi944qJ/8AztaYHVk8nhV46cbQ/wDjUI/WI/3JU+m+Pkf+1w/fnaPis+uV00cxOA7bgXMkkmJOhuDMZfVRauDAvLTG4OE6xv1vwTqOINWkHugPbUqMqD8ri4Vw3uDawH8qQBuBBkEDv1b6gKl6eElqH15xdEOo+NQR9cUF9Ud/JWQrggaEawbjyQK1IRmAtoeR+S58mBwVm8M6k6IlPECdCEZj+HnddFEO1CVOjlIgkDhuXObjsw3m65lRTPAHxTCY3D68EhgnCP8AgJhjgnmom5/BFBYxzu9BdXI3SivqShOaYManxgfBUiWdNe2hQnVORjj8k1ubmU9wsDbx/smBzLOhslB4ehK62pyHhKWZIDJjE1Bazvrnf1RRtA2Bafh57vNSBQ5IrcFfQ/2T1IrQQ+sabiR4EjzFlHqtBMzB4gj1V43Z8/hPf9fV09uyp9pvijWiXjKOniy3W44j4qdh8cOKtKewwLhrB4D5Jf4OQZAba0RaEOSYlGSB4fEcD4H5oj8rt1+V12ns9wEFtt19PMpHZxJ1HmFNlsB92g7x6I1J87weUifVSGYVrRAc1uv4p1ThhGa52+EobEkDe0xOU+KaMSQC5tPMRuEA9wkgKQ3BMdcVB/V70UbNb/3PIlTfkqiNmDrmZ9y62OfmFIfs0adYBbjB71z/AA8ge2w97hPjEJDGADepGDrQ7IZDHzmtMEA5XAcRJ8CU2nhX7oI3wQfiidQWvZM3J15CVpif1ozyr6GEdgnRLQXN3Ft7cS3UeSv8HiqVWmwVQAKZhopNyXDROeZk315KmwV9Z9rXgIGisQ4RAc51zd2ujeZXfKbZwxikDdhWNgh7tR+Aaf6l55j9r/dNs4yHhlN9V+YloMZz1oJ7LvxOiP4l6FUHwXlPTmm07WxQdmjrL5YBjI3QmylycuQSUeDas6Rl4BY97gdC2g8tI7xQgjnO5cq9InNBcXVABqXYd7AO8mhCrdj/AGi1sPh2UabQG025Wg5CSy+W5ba83h2m6bWrftNfWw7+twvWU5Yx7muyNaXEODS7K4ZiG2nKCSAs9Mr2/keryib0erdaMSXPcAHUjHVlpFT9q1xLHBhuHNGn+WFd4XB0Qe257hFoaGweOpnuVL0e2wzFfeqrWVGS+k2Krg90BlrjUax3+KtmrRSklQOKbsr9oVQaz2tFswAtl9poeJ5gOAJ5So1PGCwHEzwkbu/XyUuuO2/mW/7GrI9I9pnD02PG+q4eEOPwVSm3GkKMUpWawYn61+C51zZmPesfgenFN5DXdnmtNSYHDMDIK4Xa5O2NPgPmadxjxHxQgWkkQRzkFOFM+H1dJlEm0hRZVDHNbuSDB+VTmbNtJdpwsgV8KDPaOm8T7kxAMzR+GFwvb+XzsmO2c7cZ8S1DLTo5g73ee6Ew2OVa7W/gHr70L7yHWgDhYlCfS5AdydQoi4KdhQY0+Q8j80svL1/uk5+XTN4IX3j9X14pWwpERrmDQT3rhx0bmhRqYLfwkzrYW75M+Sc6oN7Jj19/qpLtkg4x55dyYMZU3Zj5D3whMaDcDKeAiPkUSlhbbvj5I4DcJ99eOPv98hJuLce0XluvZLRyvpO9c6jKJOXxkfBBzjNYRwMtv3CZ9ECHva+faaQePZtxmT7k2q/cAAT7OYxMAutadAT4IWIq6BoMzrYAi8gx741RMRtMNEuzxpYOdHeRMDmqFZNw+JcWjMIJFwY8U6mQJN/DhwVfRxbXDM1wc3iCHX5xceSOXHce6ZKloaYVoEyAZ+KHi6ZgiT4GT4J9OpG+e6T6wk7FHS94iGuOs6kWGh15IGKi8NkuIjjrA58vrcjNdJkH0+BUc1g0nP7P80z+m87/AC3qVTDCAWyQ4A62IixQwQwU43ASQT+ISOW5WWyqmfEUWm4zARffZV1Onls0mNwN8vJp3DluVjscn7xR0/eN+SvH7kZ5Pay2q4VrcsT2mh190t0CVEW8T8EXEVJyGCDkZIOl2zY7wJieSdhgA2SBd3wXUjlAPK8v6ZU3f4vjIa1wFTtZgXBohnaIBBXq72iYgQvJenGJcza+Mc0kO653uaqjV7kyuti72T0YOMoMrUKoy2plgbmcx5JeYZmEBovc9ozFgJFhMHVwbK1D7yKPWWqMOF6zrQ1wBY5z7Boa4OiYOcjeVbbL2f8AeMK3EvqAObTDqpDKZfIfPVUyQTnFJgPakTUaLqD0q6ItpYZ78xcXMDmBhaQHGowFjonMA0xmESXtsFemC5l+RipzbpL9y96GgdRUiLmmZuJBNXKbn8uU+PGVeNVP0WMsr8jSF7wIq6K2bV1sFOT3M0xO4J/BBxVTtO5Ef7GrP/ahhqNHCU2ZC6o+ocj8xAaQ1jnSzQgtcRy1WgxDZLz/ABn3NWb+19x6vCCCBnqETY/uqJuNxBcRHJQaHmlMSQOYXtGw8MW0GaaDVePYL94yfzBev4ekXsabARz9y58/Y3wdywtGvoEKoTu0+t39kDD4Qt3+m9FqViNTK5jpO9a46SeZNu9R67p/FB5E/BMe+dUxxB3eUfNUSReveJAcSNxk+Nk6lXcbG/1Ke+OB8lx1UaXM8gVVioTqh3hRi0TzTqtZum/hHy0Qate4GRx57vnPgmgDBp3e74rgDuHoT7rIGYuFxlvucToTEm2o3RvTXM5fFAAgwbxPepFNncFWAv4+n9xvSBfvcIiImPE3+WiVBbLeLfQ9VXkEOkEzycSI5iYUJ+BJOZpAPfY8baHvhFe18203i17aQR8U6oVkl4cdT6olOla59yjnNIhtiDLjHZIMRl1368k/McwaQRO/nJBBvwvvlDGgz2gXgnx9yKwt1yiDfj4qMxxNiDw/CPHvXKxgE5XmNMpAO64uPIpUM792Zc2BJkn2SYmxO/XeUbqxpPrPneVGG1MrQXiq2bRkz6bzkBF/gl95Y8xnbJvDgJA7jBGh8inTJ2JraAzTwsRuI+KdTwYFwSOA117/AKCh4dk9priQbzMtvoRu/wCUnU6gd7biDGmUxxtA95ugZKdh3EzmJFoENgRqZid/E8k84eN4G+wm+vvUVjqjZnM4Tva2QPDVTMMMzg2Bcgc78Qin2DY42m6IJDptbMN151nuVjsSiW16RI1qM7/aFlK2ds91ZxZQa53Zk5QwE6AkguaIuN6kM2NVo4ig2rTe3M5rhmyaNewH2Xu/MNY8V1Rw6d29zlnl1bJbEzFi9PdDWeClY3aLarKWVmU0xldp2nQO0I4qC8mwJs0Na0cAGgR9cV3DMkGPzfBqpcEDH1NV5V01k7ZxJG6rmJIkANa0uJ5R8F6tVpFeZdJGtO28UHglnWEuABJIDWkCxafay71UeSZcFc/HVJac72jM0hskNDQ8EdjS8X7lLbiy90VMz2v0AccrHNknsRoWbgRGXwVo7YuFNWm8OeMOAOspxUzmoGkw18kCTBEvBAbvQsbSw2QhjHBwLCA5tQZ/ww09bUAsTexWsdV7rk55OFbGs6OAhtf9VK3ccR8lZtOqr9gt7Nf9dP3Vz8VYtplZ5Pe/xZrh/wCcfwX8HNsbSbVFJrWZeqBY427ZBAmBwymJvcrMfa5hKlUYXJTc4g1iQ0FxAikJgXV0G9p363f73K7xuyKlaszq2lzgyofwy45qY/E5onKydfwlSluaPg+ezIMXBG42IPMLUdFulb6bsrzLPct30s6FZmj71TcwmQyoOrztIExZ7pb/AAmBwXlOIwLqFWpRcRLTE7iCAWuHe0g+KJwTQ4SaZpcZ05f10MjJMT4rW0cRmaDOo7ln+iH2R1cbhqeLZiGMDnO7JY5xGR5ZchwmS2V6HS+zisGhpfTJAichA96wnj+03hk+4z7piyB91gRPw9UsVs2pTLmveAQYIDSNCRvcTu4qGMI78/kBPnqsKNrCDGMHs1Gm8aiJGombkclxzg67nNy/qieR3HxXBhiLBrYE7yN/cV19IcD6R75TGEoZI7Dm2/KQ70Cc554t5SFHNKOPkotSkXE9px/mcPSYSoLJjmCe0QO66bVibAkcZIUalhRv9ZUz7mwezYcJKGFlM7NA+p+tPFceRIDgJNuBiImd8W81HZjRIDnAE8TBPdxRqlZoEuLQNbuERvGuvz7lW4rTDYWmAQ0ezBGsaExHO881NpUYEet5+vmqt1Npc1wtrJbvBaQDwJFjN9CN6ltxhAg/V9UmNE4tjT6+pTmfVlGpYhDdtJubJN/TunSeSncrZE805Ek+X1yTX0Pr4qE9zjxjiDHxBT30XR7TuHtHwRQWSDlFrH3m8e9RsUWEZSIzCAYt4GInlzTqLDqSff3+EoppCJkWv7/DxT4FVlc6k5o/Zhuul2EkgNnMLeY3DgrHBvkCQRpabg6b537+XFccwASJI1MX14cQisbH9hFuB3b02xad9gtOtxuN1oIG6Yse+3crzZ7KXUvcQczBZxBJBMhpE8HBUlNaHo7gRVbWYdMrP98+4FOD3Jmth3Q7aApV3VA4MDmlrgdARERytpI8Ve4jbPWVqZcczdNIg5muafNsdxWZ2bSDRiQI7L4bN9C6FI2p+zf2JbBHnAO/mux7uzjWyLHaGzCIqMBc2BmIuAe/hZRMKCAZG+3ou4HblamDlLT3iLCLSCPzcFKZiRWa14a1pl2ZrTvECSN06pcbBd7kSrqvN9qVANuYuTqXgCJk5aZjlpryXqLsKSTA037uV1XVvssp1sRWxdR9Vj6lRxHV4inSAZZolppOMnLOu9XCWiSkZ5Ya4OPkx1PCF9LNndciMrDAytcXB1hOrIIMaplWmXRlzOIZMNEuIkXm4EcSdAeC2L/skwsEdZXgnMR95o3PP9hyG9EpfZlhwIbVxLZGUxjmNGXgQKdxyXY/WRrZOzhXoZXu1Xwio6MMLadWQRL6cAiCP325XA0Up3R80JaC54cWmXVG1nlwNYuzODW37Q3b9Shto62XFJ6m2ehCOmKRDwOBfUeQ1pd23ExubmdJPBX22NqnDlgpzPah2ts0Dxu4HvCqKu3n0g6lT6vKDcgEyTlLs14JBc4d4VWNpVKj253TeNw7OZxi26bpDLjaO06mKa1tRxOV4eLAWAMiAPUqJS6BUNqMfYU6jXAOqtptzkgkWdNxAAvy4K2+7NbnAH+W08bnLN/Fajojs0URUgHtEu0jUl2v83oi9qCh/QnoyMBhW4YOLwwuIcQATne55kDm4q/SSSGfPm1+ltD7xWBMEVXt/wBL3NPqEMdIsOR7YXn+2nzia541qp86jlBJWTxI1WZ+D1Nu1qRiHtKX+IsJsR715YHEbynDEOGjj5pdL5K6z8Hpz9rsmHEeBRKWIpOmCI3Ly013H8R80Snj3t0cUPD8h1vg9UztO8e9MhedYbpJVZvlTB0vfwPn/ZT0mV1UX/3cEQQCOYnS4QNobJZVBBAmLGLjuKktdCc16zTaNWkyFh9kvaew8hm5pAcPM9qPHgrKlgzF/NEotLvZBKfUYQBDgCDceovu3+Xek3YUkDxLREWEX4k+PBVr6Ys0xlJbu0IOYA7+N+cXUpzgYmQAON+7koTWS53a35SYkWAJBm2/u1HNWiWTm1HNEXBJI3XFzb3x5KY2tax/5Cjh0tyu84mD/wAg+SLSpw2CblSykE648UxhEaafWq7CcKWkfFSWRjQg6WHAkeMSLolJhJgOPMG4004+qlkW5plMu4osVHDQvfKfMR39pbTo+04fCvqMgOqARrEOP9vq6xTjaSbc1p+jPS7DVGswNWo0VfZp7s8nssDtA+TABibb1ri5Mc3A3B0/2dYz2nkEA7/aJv4o+3G9o98eTRvVwNjFsiM3eII/l8NQq2tgcoPZmReQJJAneZGp3+5dJy9ivpHsO7j/APVSNmjsn9R9wTGU+wSWxu0cCSY7xFlK2fhQB7QEmYJkweACGIsaAhjv5Vas2KCNYnkoLMIQwzvjc75K0bj2tgEjTn8lNlURq2wwwE5pns6cSEBuyIiXHyCsa2JD2wC07wMwUN+LAExb9U+4J2Ii4ylkdTMm5Ppl+arsUL+HxKs6zc+QgQGnmdYPDko+MptAlzmt3XBB1n3IsDGvN3/rcf6x80sEO23v/wD0firN+BbmgGZlwOovBGm7sjzRNj4d0ummGiQASGyZJBgXIsCqEW7GhznAuiabRIi0ZSb+EKw2Pt6cW2g17wGtAymCHNOaCLSCHNuZvIUKhsh5JMOGaBJ0Gh7LeZClYjFU8GQ+mym6sQA8uIBMOOpEkkZzDRpLtN8jN0kq3YO0nV6DargGk7hPxVhKYHyHi+j+KL3v+71LuLrNzWcS4aTuIQG9HcRlcTh64Iyx+yqbz+ngvWmbGYdS/d+Jt+/sdy6/YjCSZdBP8J5i0eijWjTpS8Hj1bZFdol1Gq0cTTePeFCJ4277L2r/AAvL7LiJ1hjZtzzj6C67B1D/AJ1Td+Yd2jynrQPHLweJ5hxCeG68hPqG+9wXsVfZ7nAhzmPBsQ8VKm7gWOG7VQsfsNjG1C2jhovI6ug2wMj2mg7k9SJ0s8oSVrWxdMvM4ejE6DO3S34agQ31KRNsPA5VXx6z71VMi0bKhNpEHfBkTG4xxR9NEJtTkU5rguFnooO11oMe/wAlx2UH5AzvNwmOEG2t9dNPryQeuOjgAZERoCJAEwLRxj2o4ISEwVXFsdlEkZuyDBHB8zEaR5Hmn4jDWzC4GrRY6xIHe4HdeE0gEgxImZvEcHRduhE38ksMIIg7r750lxESDbkLixns2QSqVI5BJPZiCeN9SNQY1vr3J+HZE6z4edtR4DS6TS0CBYcNwMmbd8qJi9sU6XtOE94KndlcFkBO5Ozx/wAhZTF9NAP3TD3u08lU1trYnEGJc7kwRA71SxN8kvNHtubLF7eo0/adfhqqTHdNybU2eJsVXYToxVee12f6itBg+i1CkA6pLjqM0O8Q3TjB5Hmr0wXyS3kl8GYdja+JzHMXZRMNsPaa2P6p8FouhnQ+qMZhatQtphuIougntEiqwxHE+K2WwtgvqNDmN6mnFnEZnuEzLG6AWF7Cw1Vzh6WEw2IpMM1K7qlMDN+0c1zntAJPstuQbAdytPwZuC77npLqIdqJQa+x2PEG/wCoZv7+qk0jZGatWYIz9bos3QD/AEuj0IUOr0VFpBMaSxrj5gytcEoSGZhuzCBHP8rx8EZtN4ta38RHotDkEyllSoDLvwbySSdf4+ZPxQquzXERI1n2yPctbkXC1AGVp7JPLye7eTwPE796cejhf7R007GndmWpypQmBnWdFmTLpceZj0AVhhtkU6fstA7rKxKY5AEd1OBZeK4/b9M4jEUzUaav3ivTawHtF5r1OraBzmOFt0he1VllKf2eYA4nrjRb94L+uzS6esLuszaxrdElaocJaXZedCXTgaDho5jXDuc0OHoQrqobE8ig4DCimwMAAAsABAA0AA3ABExJ7Dv0n3FAjxyjjQQO4I4rqjpCAO4IwxBXEeppRamskasqsbXKMyspHRJc9V+19ptpU3F5gQfciYnFBjS46ALzDpFtx2IqG/YGgVwhqZGXIoIrazwXOI0JJ8ymK0wewswDnOgESMsE30urFux6Q/DPeSvRjhkzynkRfUpvrbmjspcbXi88J053vyWCazEu0Fc/+RdfsnERLmOA/ic0eeYrj0LydfUfZG7rFjR7dMCIEuj0mfJV1ba1Brf3zDfQEu8JbPx8VjXUQ2QS0kj8Ja6HTIuO4jxQmNJMAEnkqWJeSes/Bqn9KaYmMzp1t9fXFQq/Sgn2WEfqP1dQMPsaq46Bo5/JW+D6MtF3Eu5aBL6IlpZJcFTV2lXq9mXfpbNkTCdHar7u7I3zc+X91qsPgWtENAAU9lGAoeXwjVen+52UeC6I0wO0C4zvNvKwV5h8A1sRu3blIaOKe143fJZ23ybKMY8EjCNY3tOgNaC53JjWlzj3wCmdD9m/eajqtZoIaAXN1Be7RvNog+DQo205GFxBIF2speNao1mvHLmPgrPoLtNrHmiYHWRBNv2jZgTzBPjC1ijHI3vRp+keNqU6J6nLnecoLn02RaS4ZyAYsABMSFjej2y3DGYc1HU2jrmOJ62k+S12eOy8mXERJ3uC2HSrYxxNGGjtsOZo4mIczvNo5gLziHU3Tdj2EG9i1zSCJHEG8KpOmTjjaZ9D0kZqzHRLpa3FM7TSyqAMwIIa43vTdoQeGo9Tp2ra7ONpp0x4XF0LiAOpJJIA7C4h9ceCTKskjhB85HwQARJJcKAGuTHJ7kxyaAj1ii0307GWzA3idFm+lPSqnhmloIfVOjAfZ/ied0cNSvLatWiSSaFySf3jiZJkkyDJUSmka48Tlue9/eG/mb5hR9o4xraVR2ZtmPOoOjSdF4SX0f8AtO8Kg+NM2R6WzWPp5mtc0k9jM9pkWJdAY0xGhm+YESCCp6hfQ/239g6dWQLQfRPH1vUujgGhsEX7z8FpNlfZXRrYem7E1X1HuEk0qjqbO1cNygmYBAudyxjHUdM8mhbmFxO2qFMw6qwEbs1/IXUCv00w4EgueeDWuHq6AvS//QrZ25tX/wArkv8A0K2d+Wr/AOVy16SOd+ol2PF9r9MHVmGmKeUH8RdJ8gI9Vnci9+rfYZgZMdaB+ty836QdGcLRxD6VMEtYYkvdM7963x4+yObJkb3kVGwa3Yy8Jju4fXFWiiUsHTZ7Ij+Yn3qU10/RXdBUqZyS3ZlXbQrVDHWVHfzH4ItLZFR9zHj2ir6lhQ3gpTaQ4BeQ8lcHrRw/cyowvR5ogul3ImB5BWuG2e0aACNEdrEULNybN4wjHhCbRCNTaE1pRA5TRdhGOhE65BaUVqKFZJxWGqUw01GFgd7Mxfw1RRRLGguFiRFwdx4Hn6KG22gRGayU9idwe3qv7JsGz6zJF9KVF5P9b2ny0UCmZsFI2+5pfQA1bSe8m3+ZVNPXX/puftKIFp2IXc1uxunLqYDKwLwLB49sDg4Gz/GDzK2OzdoYeu4VWdW94ESWt6wDuIkeC8iBUqniRAkeI96epol40/g9m2hQp4hmSszMNxaSxw7iCCFGw+DxFAAYfFZ2j8GKaalvyis0tcB3hy83wfSLEU7U6ziPyuioP6pjwVthftAqj95TY7m0uYfI5gqUkzN45RRscT09dhnBuLwzmTo+k9tame4kMPhEqZhftBwT/wDODf1tcz1Ij1WTPTLD1mGnVY7KdQ4Bze+xm3GFFdh9mOvJb3OqD0dIRqYtEXyn+R6Xh9v4d/sV6Tu6o0/FShiWnRw8wvKMPsPZxMmsSPymo1o8TAPuV9gaOBpQabcMDuc5zHu7w5ziQqUmRKCXf9jZNx9Nstc9oIJ1PG8+qJ94Z7WZozRFwJAWLxHTPCtMOxVGRuFRroH8pUat9oWDeMudlbiOy8dxmfcmrIpG4xG2qDLurU2972/NVdbp9gmieuB5Na5x9BZYDF7bwDv+lpj9HWUz/Q0LM7cxlLLOFbDx+F5c5p/mMER4+CTb+DSMI97/AEPStofapSFqNJ9Q8XEU2+kn0Cyu1OneLrWzim0/hpy3zdd3kQFgmYvGEgAUB3l59xU1uExR1q0ByyP98rJtvudEIRXESwqVkNlJz5I0GpJgCZid94PsgmyinB4obqLu5zmHyIKPg2VWuvScOYc1498+m5QqNW2yxw2zQ0y/tkTaIZII1af3jT2heB/CpoJmSZ09BA9AB4KJ1p4+ac2ud8j3JNtjjFRJmZTNn7Xq0DNJ5bxGrT3tNiqwPKcHqbobSfJvtk9PmO7NdvVn8zZLD4at9VqqNdr2hzXBzToQZB8QvFTUUjA7Xq0XZqT3MPI2Pe0yD4haxyvuc8/Tp+09V6SbWGGwlWtva0xzdoB5kL50xOJLiXONySSeZMn1V59pvTXFVqdNnWZGGA5jWjK5wJcHGQSN1piy85G06u9537m8O5duLIkjgyY3dM0jnoBxJFgs8dp1fznyb8lLo4lzhM+5adRMzcKNG0IzQkkvMZ7I8BOBSSSAe1qIGJJIAIHCF1rkkkAgrAnPNj3dwXUkiiDt8H708f8AbbTojnlpte7+uo8eCiNekktnyYrgIxycagFyY8YSSSFwCO3qTfxgn+EZz/SEJ+2iSMlGu6d4YWjzKSSqUVEnHJ5ADsfjD7OHAHFzgfSQh1Djz+Jje7L8ikko1V2Nen8sGNn4t3t1yO4n4ZUSj0WDz+0c6p+p0AeJk+qSSNbF0o3uTaWxqTLNpMtvjMfMqSAQIHoupKLsvSkcDlwhJJFg0Fw9NpPanvBU2owgCDIGloPikkpbLRyniyCiPxMpJJivcaK/NTMPjWxDhCSSAYV72HQ/XcguKSSdEnAU1ySSkozXTZk0QfyuHqsVKSS6sXtODP7xpCIysQICSS0MT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653136"/>
            <a:ext cx="223224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www.jpl.nasa.gov/images/stars/distantkeck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53136"/>
            <a:ext cx="2160240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79512" y="616530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Subaru+HDS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27784" y="620769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Keck+HIRES</a:t>
            </a:r>
            <a:endParaRPr kumimoji="1" lang="ja-JP" altLang="en-US" sz="24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53135"/>
            <a:ext cx="2170559" cy="16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4932040" y="6207695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VLT+UVES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63888" y="1340768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放出速度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80311" y="6146720"/>
            <a:ext cx="1763689" cy="738664"/>
          </a:xfrm>
          <a:prstGeom prst="rect">
            <a:avLst/>
          </a:prstGeom>
          <a:gradFill>
            <a:gsLst>
              <a:gs pos="0">
                <a:schemeClr val="tx1"/>
              </a:gs>
              <a:gs pos="13000">
                <a:schemeClr val="accent6"/>
              </a:gs>
              <a:gs pos="28000">
                <a:schemeClr val="tx1"/>
              </a:gs>
              <a:gs pos="46000">
                <a:schemeClr val="accent6"/>
              </a:gs>
              <a:gs pos="65000">
                <a:schemeClr val="tx1"/>
              </a:gs>
              <a:gs pos="82000">
                <a:schemeClr val="accent6"/>
              </a:gs>
              <a:gs pos="100000">
                <a:schemeClr val="tx1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ja-JP" altLang="en-US" sz="2100" dirty="0">
                <a:solidFill>
                  <a:schemeClr val="bg1"/>
                </a:solidFill>
              </a:rPr>
              <a:t>分解</a:t>
            </a:r>
            <a:r>
              <a:rPr lang="ja-JP" altLang="en-US" sz="2100" dirty="0" smtClean="0">
                <a:solidFill>
                  <a:schemeClr val="bg1"/>
                </a:solidFill>
              </a:rPr>
              <a:t>能</a:t>
            </a:r>
            <a:endParaRPr lang="en-US" altLang="ja-JP" sz="2100" dirty="0" smtClean="0">
              <a:solidFill>
                <a:schemeClr val="bg1"/>
              </a:solidFill>
            </a:endParaRPr>
          </a:p>
          <a:p>
            <a:r>
              <a:rPr kumimoji="1" lang="en-US" altLang="ja-JP" sz="2100" i="1" dirty="0" smtClean="0">
                <a:solidFill>
                  <a:schemeClr val="bg1"/>
                </a:solidFill>
                <a:latin typeface="Bell MT" pitchFamily="18" charset="0"/>
              </a:rPr>
              <a:t>R </a:t>
            </a:r>
            <a:r>
              <a:rPr kumimoji="1" lang="en-US" altLang="ja-JP" sz="2100" dirty="0" smtClean="0">
                <a:solidFill>
                  <a:schemeClr val="bg1"/>
                </a:solidFill>
              </a:rPr>
              <a:t>&gt;30000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12" name="右中かっこ 11"/>
          <p:cNvSpPr/>
          <p:nvPr/>
        </p:nvSpPr>
        <p:spPr>
          <a:xfrm>
            <a:off x="6948264" y="4581128"/>
            <a:ext cx="432047" cy="2045841"/>
          </a:xfrm>
          <a:prstGeom prst="rightBrace">
            <a:avLst/>
          </a:prstGeom>
          <a:noFill/>
          <a:ln w="41275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380311" y="4841865"/>
            <a:ext cx="1800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上のサンプルは過去</a:t>
            </a:r>
            <a:r>
              <a:rPr kumimoji="1" lang="en-US" altLang="ja-JP" sz="2000" dirty="0" smtClean="0"/>
              <a:t>2</a:t>
            </a:r>
            <a:r>
              <a:rPr kumimoji="1" lang="ja-JP" altLang="en-US" sz="2000" dirty="0" smtClean="0"/>
              <a:t>回以上観測されている</a:t>
            </a:r>
            <a:endParaRPr kumimoji="1" lang="ja-JP" altLang="en-US" sz="2000" dirty="0"/>
          </a:p>
        </p:txBody>
      </p:sp>
      <p:sp>
        <p:nvSpPr>
          <p:cNvPr id="14" name="正方形/長方形 13"/>
          <p:cNvSpPr/>
          <p:nvPr/>
        </p:nvSpPr>
        <p:spPr>
          <a:xfrm>
            <a:off x="35496" y="1268760"/>
            <a:ext cx="2232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ja-JP" sz="1600" dirty="0"/>
              <a:t>Misawa et al. </a:t>
            </a:r>
            <a:r>
              <a:rPr lang="it-IT" altLang="ja-JP" sz="1600" dirty="0" smtClean="0"/>
              <a:t>in </a:t>
            </a:r>
            <a:r>
              <a:rPr lang="it-IT" altLang="ja-JP" sz="1600" dirty="0"/>
              <a:t>prep.</a:t>
            </a:r>
            <a:endParaRPr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29287" y="1340768"/>
            <a:ext cx="2011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absorption line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09640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768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ja-JP" altLang="en-US" sz="3200" dirty="0" smtClean="0"/>
              <a:t>木曽観測所</a:t>
            </a:r>
            <a:r>
              <a:rPr lang="ja-JP" altLang="en-US" sz="3200" dirty="0"/>
              <a:t>で</a:t>
            </a:r>
            <a:r>
              <a:rPr lang="ja-JP" altLang="en-US" sz="3200" dirty="0" smtClean="0"/>
              <a:t>の測光モニター観測</a:t>
            </a:r>
            <a:endParaRPr kumimoji="1" lang="ja-JP" altLang="en-US" sz="3200" dirty="0"/>
          </a:p>
        </p:txBody>
      </p:sp>
      <p:pic>
        <p:nvPicPr>
          <p:cNvPr id="2050" name="Picture 2" descr="木曽観測所のシュミット望遠鏡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08035"/>
            <a:ext cx="3024336" cy="279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2051720" y="6054387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木曽観測所のシュミット</a:t>
            </a:r>
            <a:r>
              <a:rPr lang="ja-JP" altLang="en-US" sz="1600" dirty="0" smtClean="0"/>
              <a:t>望遠鏡と内蔵されている</a:t>
            </a:r>
            <a:r>
              <a:rPr lang="en-US" altLang="ja-JP" sz="1600" dirty="0" smtClean="0"/>
              <a:t>KWFC. (</a:t>
            </a:r>
            <a:r>
              <a:rPr lang="ja-JP" altLang="en-US" sz="1600" dirty="0"/>
              <a:t>東京大学 天文学教育研究センター 木曽観測所</a:t>
            </a:r>
            <a:r>
              <a:rPr lang="en-US" altLang="ja-JP" sz="1600" dirty="0" smtClean="0"/>
              <a:t>)</a:t>
            </a:r>
            <a:endParaRPr lang="ja-JP" altLang="en-US" sz="1600" dirty="0"/>
          </a:p>
        </p:txBody>
      </p:sp>
      <p:pic>
        <p:nvPicPr>
          <p:cNvPr id="2052" name="Picture 4" descr="kwf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85184"/>
            <a:ext cx="252028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下矢印 19"/>
          <p:cNvSpPr/>
          <p:nvPr/>
        </p:nvSpPr>
        <p:spPr>
          <a:xfrm>
            <a:off x="7092280" y="4077072"/>
            <a:ext cx="792088" cy="1008112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008" y="1227524"/>
            <a:ext cx="5940152" cy="378565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Filter </a:t>
            </a:r>
            <a:r>
              <a:rPr kumimoji="1" lang="en-US" altLang="ja-JP" sz="2400" dirty="0" smtClean="0"/>
              <a:t>: </a:t>
            </a:r>
            <a:r>
              <a:rPr kumimoji="1" lang="en-US" altLang="ja-JP" sz="2400" b="1" dirty="0" err="1" smtClean="0"/>
              <a:t>u,g,i</a:t>
            </a:r>
            <a:r>
              <a:rPr kumimoji="1" lang="en-US" altLang="ja-JP" sz="2400" b="1" dirty="0" smtClean="0"/>
              <a:t>, </a:t>
            </a:r>
            <a:r>
              <a:rPr kumimoji="1" lang="en-US" altLang="ja-JP" sz="2000" dirty="0" smtClean="0"/>
              <a:t>(</a:t>
            </a:r>
            <a:r>
              <a:rPr lang="ja-JP" altLang="en-US" sz="1850" dirty="0"/>
              <a:t>赤方偏移で</a:t>
            </a:r>
            <a:r>
              <a:rPr kumimoji="1" lang="ja-JP" altLang="en-US" sz="1850" dirty="0" smtClean="0"/>
              <a:t>紫外連続光が可視域に入る</a:t>
            </a:r>
            <a:r>
              <a:rPr kumimoji="1" lang="en-US" altLang="ja-JP" sz="2000" dirty="0" smtClean="0"/>
              <a:t>)</a:t>
            </a:r>
          </a:p>
          <a:p>
            <a:endParaRPr lang="en-US" altLang="ja-JP" sz="2400" dirty="0"/>
          </a:p>
          <a:p>
            <a:r>
              <a:rPr kumimoji="1" lang="ja-JP" altLang="en-US" sz="2400" dirty="0" smtClean="0"/>
              <a:t>天体数</a:t>
            </a:r>
            <a:r>
              <a:rPr kumimoji="1" lang="en-US" altLang="ja-JP" sz="2400" dirty="0" smtClean="0"/>
              <a:t>:9</a:t>
            </a:r>
          </a:p>
          <a:p>
            <a:endParaRPr lang="en-US" altLang="ja-JP" sz="2400" dirty="0"/>
          </a:p>
          <a:p>
            <a:r>
              <a:rPr kumimoji="1" lang="en-US" altLang="ja-JP" sz="2400" dirty="0" smtClean="0"/>
              <a:t>1</a:t>
            </a:r>
            <a:r>
              <a:rPr kumimoji="1" lang="ja-JP" altLang="en-US" sz="2400" dirty="0" smtClean="0"/>
              <a:t>天体</a:t>
            </a:r>
            <a:r>
              <a:rPr kumimoji="1" lang="en-US" altLang="ja-JP" sz="2400" dirty="0" smtClean="0"/>
              <a:t>,1Filter</a:t>
            </a:r>
            <a:r>
              <a:rPr kumimoji="1" lang="ja-JP" altLang="en-US" sz="2400" dirty="0" smtClean="0"/>
              <a:t>の撮影枚数</a:t>
            </a:r>
            <a:r>
              <a:rPr kumimoji="1" lang="en-US" altLang="ja-JP" sz="2400" dirty="0" smtClean="0"/>
              <a:t>: 3~5</a:t>
            </a:r>
            <a:r>
              <a:rPr kumimoji="1" lang="ja-JP" altLang="en-US" sz="2400" dirty="0" smtClean="0"/>
              <a:t>枚</a:t>
            </a:r>
            <a:endParaRPr kumimoji="1" lang="en-US" altLang="ja-JP" sz="2400" dirty="0" smtClean="0"/>
          </a:p>
          <a:p>
            <a:endParaRPr lang="en-US" altLang="ja-JP" sz="2400" dirty="0"/>
          </a:p>
          <a:p>
            <a:r>
              <a:rPr lang="en-US" altLang="ja-JP" sz="2400" b="1" dirty="0" smtClean="0"/>
              <a:t>EXPOSURE TIME</a:t>
            </a:r>
            <a:r>
              <a:rPr kumimoji="1" lang="en-US" altLang="ja-JP" sz="2400" dirty="0" smtClean="0"/>
              <a:t>: 1mim (</a:t>
            </a:r>
            <a:r>
              <a:rPr kumimoji="1" lang="en-US" altLang="ja-JP" sz="2400" dirty="0" err="1" smtClean="0"/>
              <a:t>g,i</a:t>
            </a:r>
            <a:r>
              <a:rPr kumimoji="1" lang="en-US" altLang="ja-JP" sz="2400" dirty="0" smtClean="0"/>
              <a:t>), 5min (u)</a:t>
            </a:r>
          </a:p>
          <a:p>
            <a:endParaRPr lang="en-US" altLang="ja-JP" sz="2400" dirty="0"/>
          </a:p>
          <a:p>
            <a:r>
              <a:rPr kumimoji="1" lang="ja-JP" altLang="en-US" sz="2400" dirty="0" smtClean="0"/>
              <a:t>観測頻度</a:t>
            </a:r>
            <a:r>
              <a:rPr kumimoji="1" lang="en-US" altLang="ja-JP" sz="2400" dirty="0" smtClean="0"/>
              <a:t>:</a:t>
            </a:r>
            <a:r>
              <a:rPr kumimoji="1" lang="ja-JP" altLang="en-US" sz="2400" dirty="0" smtClean="0"/>
              <a:t>月</a:t>
            </a:r>
            <a:r>
              <a:rPr kumimoji="1" lang="en-US" altLang="ja-JP" sz="2400" dirty="0" smtClean="0"/>
              <a:t>1</a:t>
            </a:r>
            <a:r>
              <a:rPr kumimoji="1" lang="ja-JP" altLang="en-US" sz="2400" dirty="0" smtClean="0"/>
              <a:t>回</a:t>
            </a:r>
            <a:r>
              <a:rPr kumimoji="1" lang="en-US" altLang="ja-JP" sz="2400" dirty="0" smtClean="0"/>
              <a:t>(2012</a:t>
            </a:r>
            <a:r>
              <a:rPr kumimoji="1" lang="ja-JP" altLang="en-US" sz="2400" dirty="0" smtClean="0"/>
              <a:t>年度</a:t>
            </a:r>
            <a:r>
              <a:rPr kumimoji="1" lang="en-US" altLang="ja-JP" sz="2400" dirty="0" smtClean="0"/>
              <a:t>), 3</a:t>
            </a:r>
            <a:r>
              <a:rPr kumimoji="1" lang="ja-JP" altLang="en-US" sz="2400" dirty="0" smtClean="0"/>
              <a:t>ヶ月</a:t>
            </a:r>
            <a:r>
              <a:rPr lang="ja-JP" altLang="en-US" sz="2400" dirty="0" smtClean="0"/>
              <a:t>に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回</a:t>
            </a:r>
            <a:r>
              <a:rPr lang="en-US" altLang="ja-JP" sz="2400" dirty="0" smtClean="0"/>
              <a:t>(2013</a:t>
            </a:r>
            <a:r>
              <a:rPr lang="ja-JP" altLang="en-US" sz="2400" dirty="0" smtClean="0"/>
              <a:t>年度</a:t>
            </a:r>
            <a:r>
              <a:rPr lang="en-US" altLang="ja-JP" sz="2400" dirty="0" smtClean="0"/>
              <a:t>~)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68344" y="407707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広視野サーベイを実現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706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667544"/>
          </a:xfrm>
        </p:spPr>
        <p:txBody>
          <a:bodyPr>
            <a:normAutofit/>
          </a:bodyPr>
          <a:lstStyle/>
          <a:p>
            <a:pPr algn="ctr"/>
            <a:r>
              <a:rPr lang="ja-JP" altLang="en-US" sz="3200" dirty="0"/>
              <a:t>解析</a:t>
            </a:r>
            <a:r>
              <a:rPr lang="ja-JP" altLang="en-US" sz="3200" dirty="0" smtClean="0"/>
              <a:t>手法</a:t>
            </a:r>
            <a:r>
              <a:rPr lang="en-US" altLang="ja-JP" sz="3200" dirty="0" smtClean="0"/>
              <a:t>: </a:t>
            </a:r>
            <a:r>
              <a:rPr lang="ja-JP" altLang="en-US" sz="3200" dirty="0"/>
              <a:t>クェーサーの</a:t>
            </a:r>
            <a:r>
              <a:rPr lang="ja-JP" altLang="en-US" sz="3200" dirty="0" smtClean="0"/>
              <a:t>測光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196752"/>
            <a:ext cx="8784976" cy="5328592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/>
              <a:t>相対測光  </a:t>
            </a:r>
            <a:r>
              <a:rPr lang="ja-JP" altLang="en-US" sz="2400" dirty="0" smtClean="0"/>
              <a:t>⇨ 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ターゲットのクェーサーと同一視野内にある</a:t>
            </a:r>
            <a:r>
              <a:rPr lang="ja-JP" altLang="en-US" sz="2400" dirty="0"/>
              <a:t>明るい</a:t>
            </a:r>
            <a:r>
              <a:rPr kumimoji="1" lang="ja-JP" altLang="en-US" sz="2400" dirty="0" smtClean="0"/>
              <a:t>標準星１つを測光標準星に用いる</a:t>
            </a:r>
            <a:r>
              <a:rPr kumimoji="1" lang="en-US" altLang="ja-JP" sz="2400" dirty="0" smtClean="0"/>
              <a:t>. </a:t>
            </a:r>
            <a:r>
              <a:rPr lang="ja-JP" altLang="en-US" sz="2400" dirty="0" smtClean="0"/>
              <a:t>クェーサーの等級は以下の式で求まる</a:t>
            </a:r>
            <a:r>
              <a:rPr lang="en-US" altLang="ja-JP" sz="2400" dirty="0" smtClean="0"/>
              <a:t>.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/>
          </a:p>
          <a:p>
            <a:r>
              <a:rPr kumimoji="1" lang="ja-JP" altLang="en-US" sz="2400" dirty="0" smtClean="0"/>
              <a:t>フラックス</a:t>
            </a:r>
            <a:r>
              <a:rPr lang="ja-JP" altLang="en-US" sz="2400" dirty="0" smtClean="0"/>
              <a:t>及びエラー</a:t>
            </a:r>
            <a:r>
              <a:rPr kumimoji="1" lang="ja-JP" altLang="en-US" sz="2400" dirty="0" smtClean="0"/>
              <a:t>は</a:t>
            </a:r>
            <a:r>
              <a:rPr lang="ja-JP" altLang="en-US" sz="2400" dirty="0"/>
              <a:t>画像ファイル</a:t>
            </a:r>
            <a:r>
              <a:rPr kumimoji="1" lang="ja-JP" altLang="en-US" sz="2400" dirty="0" smtClean="0"/>
              <a:t>に</a:t>
            </a:r>
            <a:r>
              <a:rPr kumimoji="1" lang="en-US" altLang="ja-JP" sz="2400" dirty="0" err="1" smtClean="0">
                <a:solidFill>
                  <a:srgbClr val="7030A0"/>
                </a:solidFill>
              </a:rPr>
              <a:t>SExtractor</a:t>
            </a:r>
            <a:r>
              <a:rPr kumimoji="1" lang="ja-JP" altLang="en-US" sz="2400" dirty="0" smtClean="0"/>
              <a:t>をかけることで値が分かる</a:t>
            </a:r>
            <a:r>
              <a:rPr kumimoji="1" lang="en-US" altLang="ja-JP" sz="2400" dirty="0" smtClean="0"/>
              <a:t>.</a:t>
            </a:r>
          </a:p>
          <a:p>
            <a:endParaRPr lang="en-US" altLang="ja-JP" sz="2400" dirty="0"/>
          </a:p>
          <a:p>
            <a:r>
              <a:rPr kumimoji="1" lang="en-US" altLang="ja-JP" sz="2400" dirty="0" smtClean="0"/>
              <a:t>Question: </a:t>
            </a:r>
            <a:r>
              <a:rPr kumimoji="1" lang="ja-JP" altLang="en-US" sz="2400" dirty="0" smtClean="0"/>
              <a:t>フレーム中でどのように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測光標準星</a:t>
            </a:r>
            <a:r>
              <a:rPr lang="ja-JP" altLang="en-US" sz="2400" dirty="0" smtClean="0"/>
              <a:t>を特定するか？</a:t>
            </a:r>
            <a:endParaRPr kumimoji="1" lang="en-US" altLang="ja-JP" sz="2400" dirty="0" smtClean="0"/>
          </a:p>
          <a:p>
            <a:endParaRPr lang="en-US" altLang="ja-JP" sz="2400" dirty="0"/>
          </a:p>
          <a:p>
            <a:endParaRPr kumimoji="1" lang="ja-JP" alt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85074"/>
            <a:ext cx="3240360" cy="212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7667633" y="4722529"/>
            <a:ext cx="50476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500" dirty="0" smtClean="0">
                <a:solidFill>
                  <a:schemeClr val="bg1"/>
                </a:solidFill>
              </a:rPr>
              <a:t>？</a:t>
            </a:r>
            <a:endParaRPr kumimoji="1" lang="ja-JP" altLang="en-US" sz="5500" dirty="0">
              <a:solidFill>
                <a:schemeClr val="bg1"/>
              </a:solidFill>
            </a:endParaRPr>
          </a:p>
        </p:txBody>
      </p:sp>
      <p:sp>
        <p:nvSpPr>
          <p:cNvPr id="5" name="フローチャート : 結合子 4"/>
          <p:cNvSpPr/>
          <p:nvPr/>
        </p:nvSpPr>
        <p:spPr>
          <a:xfrm>
            <a:off x="7164288" y="6309320"/>
            <a:ext cx="468408" cy="360040"/>
          </a:xfrm>
          <a:prstGeom prst="flowChartConnector">
            <a:avLst/>
          </a:prstGeom>
          <a:noFill/>
          <a:ln w="4445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747401" y="6093296"/>
            <a:ext cx="1073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HS1603</a:t>
            </a:r>
          </a:p>
          <a:p>
            <a:r>
              <a:rPr kumimoji="1" lang="en-US" altLang="ja-JP" dirty="0" smtClean="0">
                <a:solidFill>
                  <a:schemeClr val="bg1"/>
                </a:solidFill>
              </a:rPr>
              <a:t>+3820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93509" y="5045114"/>
            <a:ext cx="1721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Standard Star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2087724" y="2709381"/>
                <a:ext cx="5004556" cy="79162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/>
                          </a:rPr>
                          <m:t>𝑄𝑆𝑂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/>
                      </a:rPr>
                      <m:t>−2.5</m:t>
                    </m:r>
                  </m:oMath>
                </a14:m>
                <a:r>
                  <a:rPr kumimoji="1" lang="en-US" altLang="ja-JP" sz="2800" dirty="0" smtClean="0"/>
                  <a:t>log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800" i="1" dirty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28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dirty="0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sz="2800" b="0" i="1" dirty="0" smtClean="0">
                                <a:latin typeface="Cambria Math"/>
                              </a:rPr>
                              <m:t>𝑄𝑆𝑂</m:t>
                            </m:r>
                          </m:sub>
                        </m:sSub>
                        <m:r>
                          <a:rPr kumimoji="1" lang="en-US" altLang="ja-JP" sz="2800" i="1" dirty="0" smtClean="0">
                            <a:latin typeface="Cambria Math"/>
                            <a:ea typeface="Cambria Math"/>
                          </a:rPr>
                          <m:t>±</m:t>
                        </m:r>
                        <m:sSub>
                          <m:sSubPr>
                            <m:ctrlPr>
                              <a:rPr kumimoji="1" lang="en-US" altLang="ja-JP" sz="2800" i="1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kumimoji="1" lang="ja-JP" altLang="en-US" sz="2800" i="1" dirty="0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ja-JP" sz="2800" b="0" i="1" dirty="0" smtClean="0">
                                <a:latin typeface="Cambria Math"/>
                                <a:ea typeface="Cambria Math"/>
                              </a:rPr>
                              <m:t>𝑄𝑆𝑂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ja-JP" sz="28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dirty="0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sz="2800" b="0" i="1" dirty="0" smtClean="0">
                                <a:latin typeface="Cambria Math"/>
                              </a:rPr>
                              <m:t>𝑠𝑠</m:t>
                            </m:r>
                          </m:sub>
                        </m:sSub>
                        <m:r>
                          <a:rPr kumimoji="1" lang="en-US" altLang="ja-JP" sz="2800" i="1" dirty="0" smtClean="0">
                            <a:latin typeface="Cambria Math"/>
                            <a:ea typeface="Cambria Math"/>
                          </a:rPr>
                          <m:t>±</m:t>
                        </m:r>
                        <m:sSub>
                          <m:sSubPr>
                            <m:ctrlPr>
                              <a:rPr kumimoji="1" lang="en-US" altLang="ja-JP" sz="2800" i="1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kumimoji="1" lang="ja-JP" altLang="en-US" sz="2800" i="1" dirty="0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ja-JP" sz="2800" b="0" i="1" dirty="0" smtClean="0">
                                <a:latin typeface="Cambria Math"/>
                                <a:ea typeface="Cambria Math"/>
                              </a:rPr>
                              <m:t>𝑠𝑠</m:t>
                            </m:r>
                          </m:sub>
                        </m:sSub>
                      </m:den>
                    </m:f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724" y="2709381"/>
                <a:ext cx="5004556" cy="791627"/>
              </a:xfrm>
              <a:prstGeom prst="rect">
                <a:avLst/>
              </a:prstGeom>
              <a:blipFill rotWithShape="1">
                <a:blip r:embed="rId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矢印コネクタ 12"/>
          <p:cNvCxnSpPr/>
          <p:nvPr/>
        </p:nvCxnSpPr>
        <p:spPr>
          <a:xfrm flipH="1" flipV="1">
            <a:off x="3851920" y="3356992"/>
            <a:ext cx="504056" cy="432048"/>
          </a:xfrm>
          <a:prstGeom prst="straightConnector1">
            <a:avLst/>
          </a:prstGeom>
          <a:ln w="412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915816" y="37890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標準星</a:t>
            </a:r>
            <a:r>
              <a:rPr lang="ja-JP" altLang="en-US" dirty="0" smtClean="0"/>
              <a:t>の等級</a:t>
            </a:r>
            <a:r>
              <a:rPr lang="en-US" altLang="ja-JP" dirty="0" smtClean="0"/>
              <a:t>(SDSS</a:t>
            </a:r>
            <a:r>
              <a:rPr lang="ja-JP" altLang="en-US" dirty="0" smtClean="0"/>
              <a:t>で調査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5364088" y="2709381"/>
            <a:ext cx="1512168" cy="791627"/>
          </a:xfrm>
          <a:prstGeom prst="rect">
            <a:avLst/>
          </a:prstGeom>
          <a:noFill/>
          <a:ln w="47625"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/>
          <p:cNvCxnSpPr/>
          <p:nvPr/>
        </p:nvCxnSpPr>
        <p:spPr>
          <a:xfrm flipH="1" flipV="1">
            <a:off x="6876256" y="2924944"/>
            <a:ext cx="756440" cy="648072"/>
          </a:xfrm>
          <a:prstGeom prst="straightConnector1">
            <a:avLst/>
          </a:prstGeom>
          <a:ln w="41275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6421201" y="3501008"/>
            <a:ext cx="2615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クェーサーと標準星の</a:t>
            </a:r>
            <a:endParaRPr kumimoji="1" lang="en-US" altLang="ja-JP" dirty="0" smtClean="0"/>
          </a:p>
          <a:p>
            <a:r>
              <a:rPr kumimoji="1" lang="ja-JP" altLang="en-US" dirty="0" smtClean="0"/>
              <a:t>フラックスの比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640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4" grpId="0"/>
      <p:bldP spid="15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667544"/>
          </a:xfrm>
        </p:spPr>
        <p:txBody>
          <a:bodyPr>
            <a:normAutofit/>
          </a:bodyPr>
          <a:lstStyle/>
          <a:p>
            <a:pPr algn="ctr"/>
            <a:r>
              <a:rPr lang="ja-JP" altLang="en-US" sz="3200" dirty="0"/>
              <a:t>解析</a:t>
            </a:r>
            <a:r>
              <a:rPr lang="ja-JP" altLang="en-US" sz="3200" dirty="0" smtClean="0"/>
              <a:t>手法</a:t>
            </a:r>
            <a:r>
              <a:rPr lang="en-US" altLang="ja-JP" sz="3200" dirty="0" smtClean="0"/>
              <a:t>: </a:t>
            </a:r>
            <a:r>
              <a:rPr lang="ja-JP" altLang="en-US" sz="3200" dirty="0" smtClean="0"/>
              <a:t>測光標準</a:t>
            </a:r>
            <a:r>
              <a:rPr lang="ja-JP" altLang="en-US" sz="3200" dirty="0"/>
              <a:t>星</a:t>
            </a:r>
            <a:r>
              <a:rPr lang="ja-JP" altLang="en-US" sz="3200" dirty="0" smtClean="0"/>
              <a:t>の同定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052736"/>
            <a:ext cx="8686800" cy="5184576"/>
          </a:xfrm>
        </p:spPr>
        <p:txBody>
          <a:bodyPr/>
          <a:lstStyle/>
          <a:p>
            <a:r>
              <a:rPr lang="ja-JP" altLang="en-US" sz="2400" dirty="0" smtClean="0"/>
              <a:t>ターゲットクェーサー</a:t>
            </a:r>
            <a:r>
              <a:rPr lang="ja-JP" altLang="en-US" sz="2400" dirty="0"/>
              <a:t>を</a:t>
            </a:r>
            <a:r>
              <a:rPr lang="ja-JP" altLang="en-US" sz="2400" dirty="0" smtClean="0"/>
              <a:t>同視</a:t>
            </a:r>
            <a:r>
              <a:rPr kumimoji="1" lang="ja-JP" altLang="en-US" sz="2400" dirty="0" smtClean="0"/>
              <a:t>野内の</a:t>
            </a:r>
            <a:r>
              <a:rPr lang="ja-JP" altLang="en-US" sz="2400" dirty="0" smtClean="0"/>
              <a:t>明るい</a:t>
            </a:r>
            <a:r>
              <a:rPr kumimoji="1" lang="ja-JP" altLang="en-US" sz="2400" dirty="0" smtClean="0"/>
              <a:t>天体</a:t>
            </a:r>
            <a:r>
              <a:rPr kumimoji="1" lang="en-US" altLang="ja-JP" sz="2400" dirty="0" smtClean="0"/>
              <a:t>100</a:t>
            </a:r>
            <a:r>
              <a:rPr kumimoji="1" lang="ja-JP" altLang="en-US" sz="2400" dirty="0" smtClean="0"/>
              <a:t>天体</a:t>
            </a:r>
            <a:r>
              <a:rPr lang="ja-JP" altLang="en-US" sz="2400" dirty="0" smtClean="0"/>
              <a:t>を用いて</a:t>
            </a:r>
            <a:r>
              <a:rPr kumimoji="1" lang="ja-JP" altLang="en-US" sz="2400" dirty="0" smtClean="0"/>
              <a:t>相対測光する</a:t>
            </a:r>
            <a:r>
              <a:rPr kumimoji="1" lang="en-US" altLang="ja-JP" sz="2400" dirty="0" smtClean="0"/>
              <a:t>.</a:t>
            </a:r>
          </a:p>
          <a:p>
            <a:pPr marL="0" indent="0">
              <a:buNone/>
            </a:pPr>
            <a:endParaRPr lang="en-US" altLang="ja-JP" sz="24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87624" y="184482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手順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496" y="2276872"/>
            <a:ext cx="3312368" cy="449353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l="-100000" b="-100000"/>
          </a:gradFill>
        </p:spPr>
        <p:txBody>
          <a:bodyPr wrap="square" rtlCol="0">
            <a:spAutoFit/>
          </a:bodyPr>
          <a:lstStyle/>
          <a:p>
            <a:r>
              <a:rPr kumimoji="1" lang="ja-JP" altLang="en-US" sz="2200" dirty="0" smtClean="0">
                <a:solidFill>
                  <a:schemeClr val="bg2">
                    <a:lumMod val="75000"/>
                  </a:schemeClr>
                </a:solidFill>
              </a:rPr>
              <a:t>①</a:t>
            </a:r>
            <a:r>
              <a:rPr lang="en-US" altLang="ja-JP" sz="2200" dirty="0" err="1" smtClean="0">
                <a:solidFill>
                  <a:schemeClr val="bg2">
                    <a:lumMod val="75000"/>
                  </a:schemeClr>
                </a:solidFill>
              </a:rPr>
              <a:t>SExtractor</a:t>
            </a:r>
            <a:r>
              <a:rPr lang="ja-JP" altLang="en-US" sz="2200" dirty="0" smtClean="0">
                <a:solidFill>
                  <a:schemeClr val="bg2">
                    <a:lumMod val="75000"/>
                  </a:schemeClr>
                </a:solidFill>
              </a:rPr>
              <a:t>に画像ファイルの天体の座標</a:t>
            </a:r>
            <a:r>
              <a:rPr lang="en-US" altLang="ja-JP" sz="2200" dirty="0" smtClean="0">
                <a:solidFill>
                  <a:schemeClr val="bg2">
                    <a:lumMod val="75000"/>
                  </a:schemeClr>
                </a:solidFill>
              </a:rPr>
              <a:t>(WC)</a:t>
            </a:r>
            <a:r>
              <a:rPr lang="ja-JP" altLang="en-US" sz="2200" dirty="0" smtClean="0">
                <a:solidFill>
                  <a:schemeClr val="bg2">
                    <a:lumMod val="75000"/>
                  </a:schemeClr>
                </a:solidFill>
              </a:rPr>
              <a:t>を読み込ませる</a:t>
            </a:r>
            <a:r>
              <a:rPr lang="en-US" altLang="ja-JP" sz="22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endParaRPr lang="en-US" altLang="ja-JP" sz="22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kumimoji="1" lang="ja-JP" altLang="en-US" sz="2200" dirty="0" smtClean="0">
                <a:solidFill>
                  <a:schemeClr val="bg2">
                    <a:lumMod val="75000"/>
                  </a:schemeClr>
                </a:solidFill>
              </a:rPr>
              <a:t>②</a:t>
            </a:r>
            <a:r>
              <a:rPr lang="en-US" altLang="ja-JP" sz="2200" b="1" dirty="0" smtClean="0">
                <a:solidFill>
                  <a:schemeClr val="bg2">
                    <a:lumMod val="75000"/>
                  </a:schemeClr>
                </a:solidFill>
              </a:rPr>
              <a:t>SDSS/DR7</a:t>
            </a:r>
            <a:r>
              <a:rPr lang="ja-JP" altLang="en-US" sz="2200" b="1" dirty="0" smtClean="0">
                <a:solidFill>
                  <a:schemeClr val="bg2">
                    <a:lumMod val="75000"/>
                  </a:schemeClr>
                </a:solidFill>
              </a:rPr>
              <a:t>の </a:t>
            </a:r>
            <a:r>
              <a:rPr lang="en-US" altLang="ja-JP" sz="2200" b="1" dirty="0" err="1" smtClean="0">
                <a:solidFill>
                  <a:schemeClr val="bg2">
                    <a:lumMod val="75000"/>
                  </a:schemeClr>
                </a:solidFill>
              </a:rPr>
              <a:t>SkyServer</a:t>
            </a:r>
            <a:r>
              <a:rPr lang="en-US" altLang="ja-JP" sz="22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ja-JP" sz="2200" b="1" dirty="0">
                <a:solidFill>
                  <a:schemeClr val="bg2">
                    <a:lumMod val="75000"/>
                  </a:schemeClr>
                </a:solidFill>
              </a:rPr>
              <a:t>Upload </a:t>
            </a:r>
            <a:r>
              <a:rPr lang="en-US" altLang="ja-JP" sz="2200" b="1" dirty="0" smtClean="0">
                <a:solidFill>
                  <a:schemeClr val="bg2">
                    <a:lumMod val="75000"/>
                  </a:schemeClr>
                </a:solidFill>
              </a:rPr>
              <a:t>List</a:t>
            </a:r>
            <a:r>
              <a:rPr lang="ja-JP" altLang="en-US" sz="2200" dirty="0" smtClean="0">
                <a:solidFill>
                  <a:schemeClr val="bg2">
                    <a:lumMod val="75000"/>
                  </a:schemeClr>
                </a:solidFill>
              </a:rPr>
              <a:t>に画像ファイル中の</a:t>
            </a:r>
            <a:r>
              <a:rPr lang="en-US" altLang="ja-JP" sz="2200" dirty="0" smtClean="0">
                <a:solidFill>
                  <a:schemeClr val="bg2">
                    <a:lumMod val="75000"/>
                  </a:schemeClr>
                </a:solidFill>
              </a:rPr>
              <a:t>100</a:t>
            </a:r>
            <a:r>
              <a:rPr lang="ja-JP" altLang="en-US" sz="2200" dirty="0" smtClean="0">
                <a:solidFill>
                  <a:schemeClr val="bg2">
                    <a:lumMod val="75000"/>
                  </a:schemeClr>
                </a:solidFill>
              </a:rPr>
              <a:t>天体の</a:t>
            </a:r>
            <a:r>
              <a:rPr lang="ja-JP" altLang="en-US" sz="2200" dirty="0">
                <a:solidFill>
                  <a:schemeClr val="bg2">
                    <a:lumMod val="75000"/>
                  </a:schemeClr>
                </a:solidFill>
              </a:rPr>
              <a:t>座標</a:t>
            </a:r>
            <a:r>
              <a:rPr lang="ja-JP" altLang="en-US" sz="2200" dirty="0" smtClean="0">
                <a:solidFill>
                  <a:schemeClr val="bg2">
                    <a:lumMod val="75000"/>
                  </a:schemeClr>
                </a:solidFill>
              </a:rPr>
              <a:t>を入力し、それらの等級を読み込ませる</a:t>
            </a:r>
            <a:r>
              <a:rPr lang="en-US" altLang="ja-JP" sz="22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endParaRPr lang="en-US" altLang="ja-JP" sz="22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ja-JP" altLang="en-US" sz="2200" dirty="0" smtClean="0">
                <a:solidFill>
                  <a:schemeClr val="bg2">
                    <a:lumMod val="75000"/>
                  </a:schemeClr>
                </a:solidFill>
              </a:rPr>
              <a:t>③クェーサーの等級を</a:t>
            </a:r>
            <a:r>
              <a:rPr lang="en-US" altLang="ja-JP" sz="2200" dirty="0" smtClean="0">
                <a:solidFill>
                  <a:schemeClr val="bg2">
                    <a:lumMod val="75000"/>
                  </a:schemeClr>
                </a:solidFill>
              </a:rPr>
              <a:t>100</a:t>
            </a:r>
            <a:r>
              <a:rPr lang="ja-JP" altLang="en-US" sz="2200" dirty="0" smtClean="0">
                <a:solidFill>
                  <a:schemeClr val="bg2">
                    <a:lumMod val="75000"/>
                  </a:schemeClr>
                </a:solidFill>
              </a:rPr>
              <a:t>天体について算出する</a:t>
            </a:r>
            <a:r>
              <a:rPr lang="en-US" altLang="ja-JP" sz="22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3635896" y="6516052"/>
            <a:ext cx="54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http://cas.sdss.org/dr7/en/tools/crossid/crossid.asp</a:t>
            </a:r>
            <a:endParaRPr lang="ja-JP" altLang="en-US" dirty="0"/>
          </a:p>
        </p:txBody>
      </p:sp>
      <p:pic>
        <p:nvPicPr>
          <p:cNvPr id="1026" name="Picture 2" descr="D:\SDSS_DR7_LI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00808"/>
            <a:ext cx="5544616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5436096" y="3717032"/>
            <a:ext cx="3312368" cy="70788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altLang="ja-JP" sz="2000"/>
              <a:t>T</a:t>
            </a:r>
            <a:r>
              <a:rPr kumimoji="1" lang="en-US" altLang="ja-JP" sz="2000" smtClean="0"/>
              <a:t>he </a:t>
            </a:r>
            <a:r>
              <a:rPr kumimoji="1" lang="en-US" altLang="ja-JP" sz="2000" dirty="0" smtClean="0"/>
              <a:t>coordinates  of objects in image files here.</a:t>
            </a:r>
            <a:endParaRPr kumimoji="1" lang="ja-JP" altLang="en-US" sz="2000" dirty="0"/>
          </a:p>
        </p:txBody>
      </p:sp>
      <p:sp>
        <p:nvSpPr>
          <p:cNvPr id="9" name="下矢印 8"/>
          <p:cNvSpPr/>
          <p:nvPr/>
        </p:nvSpPr>
        <p:spPr>
          <a:xfrm>
            <a:off x="4860032" y="3717032"/>
            <a:ext cx="504056" cy="1152128"/>
          </a:xfrm>
          <a:prstGeom prst="downArrow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57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667544"/>
          </a:xfrm>
        </p:spPr>
        <p:txBody>
          <a:bodyPr>
            <a:normAutofit/>
          </a:bodyPr>
          <a:lstStyle/>
          <a:p>
            <a:pPr algn="ctr"/>
            <a:r>
              <a:rPr lang="ja-JP" altLang="en-US" sz="3200" dirty="0"/>
              <a:t>解析</a:t>
            </a:r>
            <a:r>
              <a:rPr lang="ja-JP" altLang="en-US" sz="3200" dirty="0" smtClean="0"/>
              <a:t>手法</a:t>
            </a:r>
            <a:r>
              <a:rPr lang="en-US" altLang="ja-JP" sz="3200" dirty="0" smtClean="0"/>
              <a:t>: </a:t>
            </a:r>
            <a:r>
              <a:rPr lang="ja-JP" altLang="en-US" sz="3200" dirty="0" smtClean="0"/>
              <a:t>測光</a:t>
            </a:r>
            <a:r>
              <a:rPr lang="ja-JP" altLang="en-US" sz="3200" dirty="0"/>
              <a:t>標準星の同定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80728"/>
            <a:ext cx="8686800" cy="5184576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ターゲットクェーサーを同視</a:t>
            </a:r>
            <a:r>
              <a:rPr lang="ja-JP" altLang="en-US" sz="2400" dirty="0"/>
              <a:t>野内の明るい天体</a:t>
            </a:r>
            <a:r>
              <a:rPr lang="en-US" altLang="ja-JP" sz="2400" dirty="0"/>
              <a:t>100</a:t>
            </a:r>
            <a:r>
              <a:rPr lang="ja-JP" altLang="en-US" sz="2400" dirty="0" smtClean="0"/>
              <a:t>天体を用いて相対</a:t>
            </a:r>
            <a:r>
              <a:rPr lang="ja-JP" altLang="en-US" sz="2400" dirty="0"/>
              <a:t>測光する</a:t>
            </a:r>
            <a:r>
              <a:rPr lang="en-US" altLang="ja-JP" sz="2200" dirty="0" smtClean="0"/>
              <a:t>.</a:t>
            </a:r>
            <a:endParaRPr lang="en-US" altLang="ja-JP" sz="2200" dirty="0"/>
          </a:p>
        </p:txBody>
      </p:sp>
      <p:pic>
        <p:nvPicPr>
          <p:cNvPr id="4" name="Picture 2" descr="D:\histgram_of_q1946_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56791"/>
            <a:ext cx="5400600" cy="500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259632" y="179168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手順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253347"/>
            <a:ext cx="3384376" cy="4308872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ja-JP" altLang="en-US" sz="2100" dirty="0" smtClean="0">
                <a:solidFill>
                  <a:schemeClr val="bg2">
                    <a:lumMod val="75000"/>
                  </a:schemeClr>
                </a:solidFill>
              </a:rPr>
              <a:t>④さらに、クェーサーの</a:t>
            </a:r>
            <a:r>
              <a:rPr lang="ja-JP" altLang="en-US" sz="2100" dirty="0">
                <a:solidFill>
                  <a:schemeClr val="bg2">
                    <a:lumMod val="75000"/>
                  </a:schemeClr>
                </a:solidFill>
              </a:rPr>
              <a:t>相対測光</a:t>
            </a:r>
            <a:r>
              <a:rPr lang="ja-JP" altLang="en-US" sz="2100" dirty="0" smtClean="0">
                <a:solidFill>
                  <a:schemeClr val="bg2">
                    <a:lumMod val="75000"/>
                  </a:schemeClr>
                </a:solidFill>
              </a:rPr>
              <a:t>のヒストグラムを作成</a:t>
            </a:r>
            <a:endParaRPr lang="en-US" altLang="ja-JP" sz="2100" dirty="0">
              <a:solidFill>
                <a:schemeClr val="bg2">
                  <a:lumMod val="75000"/>
                </a:schemeClr>
              </a:solidFill>
            </a:endParaRPr>
          </a:p>
          <a:p>
            <a:endParaRPr kumimoji="1" lang="en-US" altLang="ja-JP" sz="21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ja-JP" altLang="en-US" sz="2100" dirty="0" smtClean="0">
                <a:solidFill>
                  <a:schemeClr val="bg2">
                    <a:lumMod val="75000"/>
                  </a:schemeClr>
                </a:solidFill>
              </a:rPr>
              <a:t>⑤ヒストグラムにおける最大値をもたらしかつ、クェーサーに近い</a:t>
            </a:r>
            <a:r>
              <a:rPr lang="en-US" altLang="ja-JP" sz="21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ja-JP" altLang="en-US" sz="2100" dirty="0" smtClean="0">
                <a:solidFill>
                  <a:schemeClr val="bg2">
                    <a:lumMod val="75000"/>
                  </a:schemeClr>
                </a:solidFill>
              </a:rPr>
              <a:t>天体を標準星の候補とする</a:t>
            </a:r>
            <a:r>
              <a:rPr lang="en-US" altLang="ja-JP" sz="21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kumimoji="1" lang="en-US" altLang="ja-JP" sz="210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en-US" altLang="ja-JP" sz="21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ja-JP" altLang="en-US" sz="2100" dirty="0" smtClean="0">
                <a:solidFill>
                  <a:schemeClr val="bg2">
                    <a:lumMod val="75000"/>
                  </a:schemeClr>
                </a:solidFill>
              </a:rPr>
              <a:t>⑥標準星の候補天体同士を相対測光し、変光してなければいずれかの天体を標準星として用いる</a:t>
            </a:r>
            <a:r>
              <a:rPr lang="en-US" altLang="ja-JP" sz="2200" dirty="0" smtClean="0">
                <a:solidFill>
                  <a:schemeClr val="bg2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16216" y="4869160"/>
            <a:ext cx="1853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Bin</a:t>
            </a:r>
            <a:r>
              <a:rPr kumimoji="1" lang="ja-JP" altLang="en-US" sz="2400" dirty="0" smtClean="0"/>
              <a:t>幅</a:t>
            </a:r>
            <a:r>
              <a:rPr kumimoji="1" lang="en-US" altLang="ja-JP" sz="2400" dirty="0" smtClean="0"/>
              <a:t>=0.01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27984" y="3039343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(16.55, 23):MAX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27984" y="2062589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Q1946+7658</a:t>
            </a:r>
            <a:r>
              <a:rPr kumimoji="1" lang="ja-JP" altLang="en-US" dirty="0" smtClean="0"/>
              <a:t>に対する</a:t>
            </a:r>
            <a:r>
              <a:rPr lang="ja-JP" altLang="en-US" dirty="0"/>
              <a:t>相対測光</a:t>
            </a:r>
            <a:r>
              <a:rPr lang="ja-JP" altLang="en-US" dirty="0" smtClean="0"/>
              <a:t>の</a:t>
            </a:r>
            <a:r>
              <a:rPr lang="ja-JP" altLang="en-US" dirty="0"/>
              <a:t>ヒストグラム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443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555776" y="18864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 smtClean="0">
                <a:solidFill>
                  <a:schemeClr val="bg1"/>
                </a:solidFill>
              </a:rPr>
              <a:t>Contents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1196752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3600" dirty="0" smtClean="0">
                <a:solidFill>
                  <a:schemeClr val="bg1"/>
                </a:solidFill>
              </a:rPr>
              <a:t>Introduction</a:t>
            </a:r>
          </a:p>
          <a:p>
            <a:pPr marL="342900" indent="-342900">
              <a:buAutoNum type="arabicPeriod"/>
            </a:pPr>
            <a:endParaRPr kumimoji="1" lang="en-US" altLang="ja-JP" sz="3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altLang="ja-JP" sz="3600" dirty="0" smtClean="0">
                <a:solidFill>
                  <a:schemeClr val="bg1"/>
                </a:solidFill>
              </a:rPr>
              <a:t>Sample Selection,</a:t>
            </a:r>
            <a:r>
              <a:rPr lang="ja-JP" altLang="en-US" sz="3600" dirty="0" smtClean="0">
                <a:solidFill>
                  <a:schemeClr val="bg1"/>
                </a:solidFill>
              </a:rPr>
              <a:t>観測</a:t>
            </a:r>
            <a:r>
              <a:rPr lang="ja-JP" altLang="en-US" sz="3600" dirty="0">
                <a:solidFill>
                  <a:schemeClr val="bg1"/>
                </a:solidFill>
              </a:rPr>
              <a:t>と</a:t>
            </a:r>
            <a:r>
              <a:rPr lang="ja-JP" altLang="en-US" sz="3600" dirty="0" smtClean="0">
                <a:solidFill>
                  <a:schemeClr val="bg1"/>
                </a:solidFill>
              </a:rPr>
              <a:t>解析手法</a:t>
            </a:r>
            <a:endParaRPr lang="en-US" altLang="ja-JP" sz="3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altLang="ja-JP" sz="3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kumimoji="1" lang="ja-JP" altLang="en-US" sz="3600" dirty="0" smtClean="0">
                <a:solidFill>
                  <a:schemeClr val="bg1"/>
                </a:solidFill>
              </a:rPr>
              <a:t>結果</a:t>
            </a:r>
            <a:endParaRPr kumimoji="1" lang="en-US" altLang="ja-JP" sz="3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kumimoji="1" lang="en-US" altLang="ja-JP" sz="3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ja-JP" altLang="en-US" sz="3600" dirty="0" smtClean="0">
                <a:solidFill>
                  <a:schemeClr val="bg1"/>
                </a:solidFill>
              </a:rPr>
              <a:t>考察</a:t>
            </a:r>
            <a:endParaRPr lang="en-US" altLang="ja-JP" sz="3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altLang="ja-JP" sz="3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kumimoji="1" lang="ja-JP" altLang="en-US" sz="3600" dirty="0" smtClean="0">
                <a:solidFill>
                  <a:schemeClr val="bg1"/>
                </a:solidFill>
              </a:rPr>
              <a:t>まとめ</a:t>
            </a:r>
            <a:r>
              <a:rPr lang="ja-JP" altLang="en-US" sz="3600" dirty="0" smtClean="0">
                <a:solidFill>
                  <a:schemeClr val="bg1"/>
                </a:solidFill>
              </a:rPr>
              <a:t>・</a:t>
            </a:r>
            <a:r>
              <a:rPr kumimoji="1" lang="ja-JP" altLang="en-US" sz="3600" dirty="0" smtClean="0">
                <a:solidFill>
                  <a:schemeClr val="bg1"/>
                </a:solidFill>
              </a:rPr>
              <a:t>展望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7" name="フローチャート : 結合子 6"/>
          <p:cNvSpPr/>
          <p:nvPr/>
        </p:nvSpPr>
        <p:spPr>
          <a:xfrm>
            <a:off x="179512" y="3356992"/>
            <a:ext cx="2016224" cy="720080"/>
          </a:xfrm>
          <a:prstGeom prst="flowChartConnector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179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kiso_g_H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4854"/>
            <a:ext cx="9144000" cy="619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706090"/>
          </a:xfrm>
        </p:spPr>
        <p:txBody>
          <a:bodyPr>
            <a:normAutofit/>
          </a:bodyPr>
          <a:lstStyle/>
          <a:p>
            <a:pPr algn="ctr"/>
            <a:r>
              <a:rPr lang="ja-JP" altLang="en-US" sz="3200" dirty="0" smtClean="0"/>
              <a:t>変光の見られた</a:t>
            </a:r>
            <a:r>
              <a:rPr lang="en-US" altLang="ja-JP" sz="3200" dirty="0" smtClean="0"/>
              <a:t>mini-</a:t>
            </a:r>
            <a:r>
              <a:rPr kumimoji="1" lang="en-US" altLang="ja-JP" sz="3200" dirty="0" smtClean="0"/>
              <a:t>BAL</a:t>
            </a:r>
            <a:r>
              <a:rPr kumimoji="1" lang="ja-JP" altLang="en-US" sz="3200" dirty="0" smtClean="0"/>
              <a:t>クェーサーの光度曲線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00192" y="5703639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エラーバー</a:t>
            </a:r>
            <a:r>
              <a:rPr kumimoji="1" lang="en-US" altLang="ja-JP" sz="2800" dirty="0" smtClean="0"/>
              <a:t>:3σ</a:t>
            </a:r>
            <a:endParaRPr kumimoji="1" lang="ja-JP" altLang="en-US" sz="2800" dirty="0"/>
          </a:p>
        </p:txBody>
      </p:sp>
      <p:sp>
        <p:nvSpPr>
          <p:cNvPr id="5" name="円/楕円 4"/>
          <p:cNvSpPr/>
          <p:nvPr/>
        </p:nvSpPr>
        <p:spPr>
          <a:xfrm>
            <a:off x="1619672" y="3356992"/>
            <a:ext cx="432048" cy="1368152"/>
          </a:xfrm>
          <a:prstGeom prst="ellipse">
            <a:avLst/>
          </a:prstGeom>
          <a:noFill/>
          <a:ln w="47625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3635896" y="1606153"/>
            <a:ext cx="576064" cy="1534815"/>
          </a:xfrm>
          <a:prstGeom prst="ellipse">
            <a:avLst/>
          </a:prstGeom>
          <a:noFill/>
          <a:ln w="47625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2051720" y="4293096"/>
            <a:ext cx="1872208" cy="86409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3923928" y="3140968"/>
            <a:ext cx="0" cy="201622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1259632" y="836712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 smtClean="0"/>
              <a:t>他の</a:t>
            </a:r>
            <a:r>
              <a:rPr lang="en-US" altLang="ja-JP" sz="2200" dirty="0" smtClean="0"/>
              <a:t>mini-BAL</a:t>
            </a:r>
            <a:r>
              <a:rPr lang="ja-JP" altLang="en-US" sz="2200" dirty="0" smtClean="0"/>
              <a:t>クェーサーは変光を確認していない</a:t>
            </a:r>
            <a:r>
              <a:rPr lang="en-US" altLang="ja-JP" sz="2200" dirty="0" smtClean="0"/>
              <a:t>.</a:t>
            </a:r>
            <a:endParaRPr kumimoji="1" lang="ja-JP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1475656" y="5157192"/>
                <a:ext cx="5904656" cy="461665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 smtClean="0">
                    <a:solidFill>
                      <a:srgbClr val="FFFF00"/>
                    </a:solidFill>
                  </a:rPr>
                  <a:t>最大の変光</a:t>
                </a:r>
                <a:r>
                  <a:rPr kumimoji="1" lang="en-US" altLang="ja-JP" sz="2400" dirty="0" smtClean="0">
                    <a:solidFill>
                      <a:srgbClr val="FFFF00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kumimoji="1" lang="en-US" altLang="ja-JP" sz="24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kumimoji="1" lang="en-US" altLang="ja-JP" sz="24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=−0.074±0.012     </m:t>
                    </m:r>
                    <m:d>
                      <m:dPr>
                        <m:ctrlPr>
                          <a:rPr kumimoji="1" lang="en-US" altLang="ja-JP" sz="24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6.2</m:t>
                        </m:r>
                        <m:r>
                          <a:rPr kumimoji="1" lang="ja-JP" altLang="en-US" sz="24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</m:d>
                  </m:oMath>
                </a14:m>
                <a:endParaRPr kumimoji="1" lang="ja-JP" alt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157192"/>
                <a:ext cx="590465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548" t="-14474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5580112" y="12214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Filter: 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617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6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dirty="0" smtClean="0"/>
              <a:t>変光の見られた</a:t>
            </a:r>
            <a:r>
              <a:rPr kumimoji="1" lang="en-US" altLang="ja-JP" dirty="0" smtClean="0"/>
              <a:t>NAL</a:t>
            </a:r>
            <a:r>
              <a:rPr kumimoji="1" lang="ja-JP" altLang="en-US" dirty="0" smtClean="0"/>
              <a:t>クェーサーの光度曲線</a:t>
            </a:r>
            <a:endParaRPr kumimoji="1" lang="ja-JP" altLang="en-US" dirty="0"/>
          </a:p>
        </p:txBody>
      </p:sp>
      <p:pic>
        <p:nvPicPr>
          <p:cNvPr id="2050" name="Picture 2" descr="D:\kiso_g_Q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156176" y="566124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エラーバー</a:t>
            </a:r>
            <a:r>
              <a:rPr kumimoji="1" lang="en-US" altLang="ja-JP" sz="2800" dirty="0" smtClean="0"/>
              <a:t>:3σ</a:t>
            </a:r>
            <a:endParaRPr kumimoji="1" lang="ja-JP" altLang="en-US" sz="2800" dirty="0"/>
          </a:p>
        </p:txBody>
      </p:sp>
      <p:sp>
        <p:nvSpPr>
          <p:cNvPr id="6" name="円/楕円 5"/>
          <p:cNvSpPr/>
          <p:nvPr/>
        </p:nvSpPr>
        <p:spPr>
          <a:xfrm>
            <a:off x="3635896" y="4221088"/>
            <a:ext cx="576064" cy="1440160"/>
          </a:xfrm>
          <a:prstGeom prst="ellipse">
            <a:avLst/>
          </a:prstGeom>
          <a:noFill/>
          <a:ln w="47625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7740352" y="2132856"/>
            <a:ext cx="720080" cy="1296144"/>
          </a:xfrm>
          <a:prstGeom prst="ellipse">
            <a:avLst/>
          </a:prstGeom>
          <a:noFill/>
          <a:ln w="47625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 flipH="1" flipV="1">
            <a:off x="4644008" y="2204864"/>
            <a:ext cx="3168352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3995936" y="2204864"/>
            <a:ext cx="648072" cy="20162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220072" y="4725144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 smtClean="0"/>
              <a:t>他の</a:t>
            </a:r>
            <a:r>
              <a:rPr lang="en-US" altLang="ja-JP" sz="2200" dirty="0"/>
              <a:t>N</a:t>
            </a:r>
            <a:r>
              <a:rPr lang="en-US" altLang="ja-JP" sz="2200" dirty="0" smtClean="0"/>
              <a:t>AL</a:t>
            </a:r>
            <a:r>
              <a:rPr lang="ja-JP" altLang="en-US" sz="2200" dirty="0" smtClean="0"/>
              <a:t>クェーサーは変光を確認していない</a:t>
            </a:r>
            <a:r>
              <a:rPr lang="en-US" altLang="ja-JP" sz="2200" dirty="0" smtClean="0"/>
              <a:t>.</a:t>
            </a:r>
            <a:endParaRPr kumimoji="1" lang="ja-JP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1403648" y="1743199"/>
                <a:ext cx="6192688" cy="461665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 smtClean="0">
                    <a:solidFill>
                      <a:srgbClr val="FFFF00"/>
                    </a:solidFill>
                  </a:rPr>
                  <a:t>最大の変光</a:t>
                </a:r>
                <a:r>
                  <a:rPr kumimoji="1" lang="en-US" altLang="ja-JP" sz="2400" dirty="0" smtClean="0">
                    <a:solidFill>
                      <a:srgbClr val="FFFF00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kumimoji="1" lang="en-US" altLang="ja-JP" sz="24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kumimoji="1" lang="en-US" altLang="ja-JP" sz="24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=−0.103±0.010      (10.3</m:t>
                    </m:r>
                    <m:r>
                      <a:rPr lang="ja-JP" altLang="en-US" sz="2400" i="1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𝜎</m:t>
                    </m:r>
                    <m:r>
                      <a:rPr kumimoji="1" lang="en-US" altLang="ja-JP" sz="24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kumimoji="1" lang="ja-JP" alt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743199"/>
                <a:ext cx="619268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476" t="-14474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6084168" y="119675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Filter: 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879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3480"/>
            <a:ext cx="8229600" cy="393232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sz="6000" dirty="0" smtClean="0"/>
              <a:t>ABSTRACT</a:t>
            </a:r>
            <a:endParaRPr kumimoji="1" lang="ja-JP" altLang="en-US" sz="6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628801"/>
            <a:ext cx="8856984" cy="5112567"/>
          </a:xfrm>
        </p:spPr>
        <p:txBody>
          <a:bodyPr>
            <a:normAutofit/>
          </a:bodyPr>
          <a:lstStyle/>
          <a:p>
            <a:r>
              <a:rPr lang="ja-JP" altLang="en-US" sz="2300" dirty="0" smtClean="0"/>
              <a:t>クェーサーのアウトフローガスは時間変動を示す</a:t>
            </a:r>
            <a:r>
              <a:rPr lang="en-US" altLang="ja-JP" sz="2300" dirty="0" smtClean="0"/>
              <a:t>. </a:t>
            </a:r>
            <a:r>
              <a:rPr lang="ja-JP" altLang="en-US" sz="2300" dirty="0" smtClean="0"/>
              <a:t>その原因として有力なアウトフローガスの</a:t>
            </a:r>
            <a:r>
              <a:rPr lang="ja-JP" altLang="en-US" sz="2300" dirty="0" smtClean="0">
                <a:solidFill>
                  <a:srgbClr val="FF0000"/>
                </a:solidFill>
              </a:rPr>
              <a:t>電離状態変動シナリオ</a:t>
            </a:r>
            <a:r>
              <a:rPr lang="ja-JP" altLang="en-US" sz="2300" dirty="0" smtClean="0"/>
              <a:t>を検証すべく、昨年から木曽</a:t>
            </a:r>
            <a:r>
              <a:rPr lang="en-US" altLang="ja-JP" sz="2300" dirty="0" smtClean="0"/>
              <a:t>/</a:t>
            </a:r>
            <a:r>
              <a:rPr lang="ja-JP" altLang="en-US" sz="2300" dirty="0" smtClean="0"/>
              <a:t>岡山で同時モニター観測を行って</a:t>
            </a:r>
            <a:r>
              <a:rPr lang="ja-JP" altLang="en-US" sz="2300" dirty="0"/>
              <a:t>きた</a:t>
            </a:r>
            <a:r>
              <a:rPr lang="en-US" altLang="ja-JP" sz="2300" dirty="0" smtClean="0"/>
              <a:t>.</a:t>
            </a:r>
          </a:p>
          <a:p>
            <a:endParaRPr lang="en-US" altLang="ja-JP" sz="2300" dirty="0" smtClean="0"/>
          </a:p>
          <a:p>
            <a:endParaRPr lang="en-US" altLang="ja-JP" sz="2300" dirty="0" smtClean="0"/>
          </a:p>
          <a:p>
            <a:r>
              <a:rPr lang="ja-JP" altLang="en-US" sz="2300" dirty="0" smtClean="0"/>
              <a:t>高い精度での測光モニター観測を行え、その結果、</a:t>
            </a:r>
            <a:r>
              <a:rPr lang="ja-JP" altLang="en-US" sz="2300" dirty="0" smtClean="0">
                <a:latin typeface="+mj-ea"/>
                <a:cs typeface="DejaVu Sans" pitchFamily="34" charset="0"/>
              </a:rPr>
              <a:t>電離</a:t>
            </a:r>
            <a:r>
              <a:rPr lang="ja-JP" altLang="en-US" sz="2300" dirty="0">
                <a:latin typeface="+mj-ea"/>
                <a:cs typeface="DejaVu Sans" pitchFamily="34" charset="0"/>
              </a:rPr>
              <a:t>状態変動シナリオを支持する可能性が低いことが分かった</a:t>
            </a:r>
            <a:r>
              <a:rPr lang="en-US" altLang="ja-JP" sz="2300" dirty="0" smtClean="0"/>
              <a:t>.</a:t>
            </a:r>
          </a:p>
          <a:p>
            <a:pPr marL="118872" indent="0">
              <a:buNone/>
            </a:pPr>
            <a:endParaRPr lang="en-US" altLang="ja-JP" sz="2300" dirty="0" smtClean="0"/>
          </a:p>
          <a:p>
            <a:endParaRPr lang="en-US" altLang="ja-JP" sz="2300" dirty="0" smtClean="0"/>
          </a:p>
          <a:p>
            <a:r>
              <a:rPr lang="ja-JP" altLang="en-US" sz="2300" dirty="0" smtClean="0"/>
              <a:t>上記のシナリオのより詳細な検証を行うために、今後も木曽と岡山での観測を継続する予定である</a:t>
            </a:r>
            <a:r>
              <a:rPr lang="en-US" altLang="ja-JP" sz="2300" dirty="0" smtClean="0"/>
              <a:t>.</a:t>
            </a:r>
          </a:p>
          <a:p>
            <a:pPr marL="118872" indent="0">
              <a:buNone/>
            </a:pPr>
            <a:endParaRPr lang="en-US" altLang="ja-JP" sz="2300" dirty="0" smtClean="0"/>
          </a:p>
          <a:p>
            <a:endParaRPr lang="en-US" altLang="ja-JP" sz="2300" dirty="0" smtClean="0">
              <a:latin typeface="+mj-ea"/>
              <a:ea typeface="+mj-ea"/>
              <a:cs typeface="DejaVu Sans" pitchFamily="34" charset="0"/>
            </a:endParaRPr>
          </a:p>
          <a:p>
            <a:pPr marL="118872" indent="0">
              <a:buNone/>
            </a:pPr>
            <a:endParaRPr lang="en-US" altLang="ja-JP" sz="2400" dirty="0"/>
          </a:p>
          <a:p>
            <a:endParaRPr lang="en-US" altLang="ja-JP" sz="2400" dirty="0" smtClean="0"/>
          </a:p>
          <a:p>
            <a:endParaRPr lang="en-US" altLang="ja-JP" sz="2400" dirty="0"/>
          </a:p>
          <a:p>
            <a:endParaRPr lang="en-US" altLang="ja-JP" sz="2400" dirty="0" smtClean="0"/>
          </a:p>
          <a:p>
            <a:endParaRPr kumimoji="1" lang="en-US" altLang="ja-JP" sz="2400" dirty="0"/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6905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555776" y="18864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 smtClean="0">
                <a:solidFill>
                  <a:schemeClr val="bg1"/>
                </a:solidFill>
              </a:rPr>
              <a:t>Contents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1196752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3600" dirty="0" smtClean="0">
                <a:solidFill>
                  <a:schemeClr val="bg1"/>
                </a:solidFill>
              </a:rPr>
              <a:t>Introduction</a:t>
            </a:r>
          </a:p>
          <a:p>
            <a:pPr marL="342900" indent="-342900">
              <a:buAutoNum type="arabicPeriod"/>
            </a:pPr>
            <a:endParaRPr kumimoji="1" lang="en-US" altLang="ja-JP" sz="3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altLang="ja-JP" sz="3600" dirty="0" smtClean="0">
                <a:solidFill>
                  <a:schemeClr val="bg1"/>
                </a:solidFill>
              </a:rPr>
              <a:t>Sample Selection,</a:t>
            </a:r>
            <a:r>
              <a:rPr lang="ja-JP" altLang="en-US" sz="3600" dirty="0" smtClean="0">
                <a:solidFill>
                  <a:schemeClr val="bg1"/>
                </a:solidFill>
              </a:rPr>
              <a:t>観測</a:t>
            </a:r>
            <a:r>
              <a:rPr lang="ja-JP" altLang="en-US" sz="3600" dirty="0">
                <a:solidFill>
                  <a:schemeClr val="bg1"/>
                </a:solidFill>
              </a:rPr>
              <a:t>と</a:t>
            </a:r>
            <a:r>
              <a:rPr lang="ja-JP" altLang="en-US" sz="3600" dirty="0" smtClean="0">
                <a:solidFill>
                  <a:schemeClr val="bg1"/>
                </a:solidFill>
              </a:rPr>
              <a:t>解析手法</a:t>
            </a:r>
            <a:endParaRPr lang="en-US" altLang="ja-JP" sz="3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altLang="ja-JP" sz="3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kumimoji="1" lang="ja-JP" altLang="en-US" sz="3600" dirty="0" smtClean="0">
                <a:solidFill>
                  <a:schemeClr val="bg1"/>
                </a:solidFill>
              </a:rPr>
              <a:t>結果</a:t>
            </a:r>
            <a:endParaRPr kumimoji="1" lang="en-US" altLang="ja-JP" sz="3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kumimoji="1" lang="en-US" altLang="ja-JP" sz="3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ja-JP" altLang="en-US" sz="3600" dirty="0" smtClean="0">
                <a:solidFill>
                  <a:schemeClr val="bg1"/>
                </a:solidFill>
              </a:rPr>
              <a:t>考察</a:t>
            </a:r>
            <a:endParaRPr lang="en-US" altLang="ja-JP" sz="3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altLang="ja-JP" sz="3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kumimoji="1" lang="ja-JP" altLang="en-US" sz="3600" dirty="0" smtClean="0">
                <a:solidFill>
                  <a:schemeClr val="bg1"/>
                </a:solidFill>
              </a:rPr>
              <a:t>まとめ</a:t>
            </a:r>
            <a:r>
              <a:rPr lang="ja-JP" altLang="en-US" sz="3600" dirty="0" smtClean="0">
                <a:solidFill>
                  <a:schemeClr val="bg1"/>
                </a:solidFill>
              </a:rPr>
              <a:t>・</a:t>
            </a:r>
            <a:r>
              <a:rPr kumimoji="1" lang="ja-JP" altLang="en-US" sz="3600" dirty="0" smtClean="0">
                <a:solidFill>
                  <a:schemeClr val="bg1"/>
                </a:solidFill>
              </a:rPr>
              <a:t>展望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7" name="フローチャート : 結合子 6"/>
          <p:cNvSpPr/>
          <p:nvPr/>
        </p:nvSpPr>
        <p:spPr>
          <a:xfrm>
            <a:off x="251520" y="4437112"/>
            <a:ext cx="1728192" cy="720080"/>
          </a:xfrm>
          <a:prstGeom prst="flowChartConnector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388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" y="43056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/>
              <a:t>電離状態変動シナリオの検証</a:t>
            </a:r>
            <a:endParaRPr kumimoji="1" lang="ja-JP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9" b="-9447"/>
          <a:stretch/>
        </p:blipFill>
        <p:spPr bwMode="auto">
          <a:xfrm>
            <a:off x="4860033" y="1305392"/>
            <a:ext cx="4248472" cy="601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5580112" y="5733256"/>
            <a:ext cx="184217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err="1"/>
              <a:t>Hamann</a:t>
            </a:r>
            <a:r>
              <a:rPr lang="en-US" altLang="ja-JP" dirty="0"/>
              <a:t> (1997) 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321369" y="1484784"/>
                <a:ext cx="4754687" cy="1164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dirty="0" smtClean="0"/>
                  <a:t>CIII</a:t>
                </a:r>
                <a:r>
                  <a:rPr lang="ja-JP" altLang="en-US" sz="2200" dirty="0"/>
                  <a:t>⇄</a:t>
                </a:r>
                <a:r>
                  <a:rPr kumimoji="1" lang="en-US" altLang="ja-JP" sz="2200" dirty="0" smtClean="0"/>
                  <a:t>CIV</a:t>
                </a:r>
                <a:r>
                  <a:rPr kumimoji="1" lang="ja-JP" altLang="en-US" sz="2200" dirty="0" smtClean="0"/>
                  <a:t>なる変動には</a:t>
                </a:r>
                <a:endParaRPr lang="en-US" altLang="ja-JP" sz="2200" dirty="0"/>
              </a:p>
              <a:p>
                <a:r>
                  <a:rPr kumimoji="1" lang="ja-JP" altLang="en-US" sz="2200" dirty="0" smtClean="0">
                    <a:latin typeface="+mn-ea"/>
                  </a:rPr>
                  <a:t>電離</a:t>
                </a:r>
                <a14:m>
                  <m:oMath xmlns:m="http://schemas.openxmlformats.org/officeDocument/2006/math">
                    <m:r>
                      <a:rPr lang="ja-JP" altLang="en-US" sz="2200" i="1">
                        <a:latin typeface="Cambria Math"/>
                      </a:rPr>
                      <m:t>パラメーター</m:t>
                    </m:r>
                    <m:r>
                      <a:rPr lang="ja-JP" altLang="en-US" sz="2200" b="0" i="1" smtClean="0">
                        <a:latin typeface="Cambria Math"/>
                      </a:rPr>
                      <m:t>の</m:t>
                    </m:r>
                    <m:r>
                      <a:rPr lang="ja-JP" altLang="en-US" sz="2200" i="1">
                        <a:latin typeface="Cambria Math"/>
                      </a:rPr>
                      <m:t>変化</m:t>
                    </m:r>
                    <m:r>
                      <a:rPr kumimoji="1" lang="en-US" altLang="ja-JP" sz="220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kumimoji="1" lang="en-US" altLang="ja-JP" sz="2200" dirty="0" smtClean="0"/>
                  <a:t>log</a:t>
                </a:r>
                <a14:m>
                  <m:oMath xmlns:m="http://schemas.openxmlformats.org/officeDocument/2006/math">
                    <m:r>
                      <a:rPr kumimoji="1" lang="en-US" altLang="ja-JP" sz="2200" b="0" i="1" dirty="0" smtClean="0">
                        <a:latin typeface="Cambria Math"/>
                      </a:rPr>
                      <m:t>𝑈</m:t>
                    </m:r>
                    <m:r>
                      <a:rPr kumimoji="1" lang="en-US" altLang="ja-JP" sz="2200" b="0" i="1" dirty="0" smtClean="0">
                        <a:latin typeface="Cambria Math"/>
                      </a:rPr>
                      <m:t>~0.6</m:t>
                    </m:r>
                  </m:oMath>
                </a14:m>
                <a:endParaRPr lang="en-US" altLang="ja-JP" sz="2200" dirty="0"/>
              </a:p>
              <a:p>
                <a:r>
                  <a:rPr kumimoji="1" lang="ja-JP" altLang="en-US" sz="2200" dirty="0" smtClean="0"/>
                  <a:t>つまり</a:t>
                </a:r>
                <a:r>
                  <a:rPr lang="ja-JP" altLang="en-US" sz="2200" dirty="0"/>
                  <a:t>、</a:t>
                </a:r>
                <a14:m>
                  <m:oMath xmlns:m="http://schemas.openxmlformats.org/officeDocument/2006/math">
                    <m:r>
                      <a:rPr kumimoji="1" lang="ja-JP" altLang="en-US" sz="2200" i="1" smtClean="0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kumimoji="1" lang="en-US" altLang="ja-JP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200" b="0" i="1" smtClean="0">
                            <a:latin typeface="Cambria Math"/>
                          </a:rPr>
                          <m:t>𝑄𝑆𝑂</m:t>
                        </m:r>
                      </m:sub>
                    </m:sSub>
                    <m:r>
                      <a:rPr kumimoji="1" lang="en-US" altLang="ja-JP" sz="2200" b="0" i="1" smtClean="0">
                        <a:latin typeface="Cambria Math"/>
                      </a:rPr>
                      <m:t>~1.5</m:t>
                    </m:r>
                  </m:oMath>
                </a14:m>
                <a:r>
                  <a:rPr kumimoji="1" lang="ja-JP" altLang="en-US" sz="2200" dirty="0" smtClean="0"/>
                  <a:t>の変化が必要</a:t>
                </a:r>
                <a:endParaRPr kumimoji="1" lang="ja-JP" altLang="en-US" sz="22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69" y="1484784"/>
                <a:ext cx="4754687" cy="1164871"/>
              </a:xfrm>
              <a:prstGeom prst="rect">
                <a:avLst/>
              </a:prstGeom>
              <a:blipFill rotWithShape="1">
                <a:blip r:embed="rId3"/>
                <a:stretch>
                  <a:fillRect l="-1667" t="-4712" b="-26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/>
          <p:cNvSpPr/>
          <p:nvPr/>
        </p:nvSpPr>
        <p:spPr>
          <a:xfrm>
            <a:off x="6552219" y="1386199"/>
            <a:ext cx="396045" cy="1608496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7002270" y="2996952"/>
            <a:ext cx="252000" cy="1531730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7524328" y="6381328"/>
                <a:ext cx="1440160" cy="391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0" dirty="0" smtClean="0"/>
                  <a:t>(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𝑈</m:t>
                    </m:r>
                    <m:r>
                      <a:rPr kumimoji="1" lang="en-US" altLang="ja-JP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kumimoji="1" lang="ja-JP" altLang="en-US" b="0" i="1" smtClean="0">
                            <a:latin typeface="Cambria Math"/>
                          </a:rPr>
                          <m:t>𝛾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6381328"/>
                <a:ext cx="1440160" cy="391517"/>
              </a:xfrm>
              <a:prstGeom prst="rect">
                <a:avLst/>
              </a:prstGeom>
              <a:blipFill rotWithShape="1">
                <a:blip r:embed="rId4"/>
                <a:stretch>
                  <a:fillRect l="-3376" t="-7813" r="-1266" b="-18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7380312" y="3301193"/>
                <a:ext cx="1728192" cy="10373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2000" i="0" dirty="0" smtClean="0">
                    <a:latin typeface="+mj-lt"/>
                    <a:ea typeface="Cambria Math"/>
                  </a:rPr>
                  <a:t>NIV</a:t>
                </a:r>
                <a:r>
                  <a:rPr lang="ja-JP" altLang="en-US" sz="2000" dirty="0">
                    <a:latin typeface="+mj-lt"/>
                    <a:ea typeface="Cambria Math"/>
                  </a:rPr>
                  <a:t>⇄</a:t>
                </a:r>
                <a:r>
                  <a:rPr lang="en-US" altLang="ja-JP" sz="2000" i="0" dirty="0" smtClean="0">
                    <a:latin typeface="+mj-lt"/>
                    <a:ea typeface="Cambria Math"/>
                  </a:rPr>
                  <a:t>NV</a:t>
                </a:r>
                <a:endParaRPr lang="en-US" altLang="ja-JP" sz="2000" i="1" dirty="0" smtClean="0">
                  <a:latin typeface="Cambria Math"/>
                  <a:ea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ja-JP" sz="200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altLang="ja-JP" sz="2000" dirty="0"/>
                  <a:t>log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/>
                      </a:rPr>
                      <m:t>𝑈</m:t>
                    </m:r>
                    <m:r>
                      <a:rPr lang="en-US" altLang="ja-JP" sz="2000" i="1" dirty="0">
                        <a:latin typeface="Cambria Math"/>
                      </a:rPr>
                      <m:t>~0.4</m:t>
                    </m:r>
                  </m:oMath>
                </a14:m>
                <a:endParaRPr lang="en-US" altLang="ja-JP" sz="2000" i="1" dirty="0" smtClean="0">
                  <a:latin typeface="Cambria Math"/>
                </a:endParaRPr>
              </a:p>
              <a:p>
                <a:pPr algn="ctr"/>
                <a:r>
                  <a:rPr lang="ja-JP" altLang="en-US" sz="2000" dirty="0" smtClean="0"/>
                  <a:t>⇨ </a:t>
                </a:r>
                <a14:m>
                  <m:oMath xmlns:m="http://schemas.openxmlformats.org/officeDocument/2006/math">
                    <m:r>
                      <a:rPr lang="ja-JP" altLang="en-US" sz="2000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</a:rPr>
                          <m:t>𝑄𝑆𝑂</m:t>
                        </m:r>
                      </m:sub>
                    </m:sSub>
                    <m:r>
                      <a:rPr lang="en-US" altLang="ja-JP" sz="2000" i="1">
                        <a:latin typeface="Cambria Math"/>
                      </a:rPr>
                      <m:t>~1.</m:t>
                    </m:r>
                    <m:r>
                      <a:rPr lang="en-US" altLang="ja-JP" sz="2000" b="0" i="1" smtClean="0">
                        <a:latin typeface="Cambria Math"/>
                      </a:rPr>
                      <m:t>0</m:t>
                    </m:r>
                  </m:oMath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3301193"/>
                <a:ext cx="1728192" cy="1037335"/>
              </a:xfrm>
              <a:prstGeom prst="rect">
                <a:avLst/>
              </a:prstGeom>
              <a:blipFill rotWithShape="1">
                <a:blip r:embed="rId5"/>
                <a:stretch>
                  <a:fillRect l="-3887" t="-3529" b="-70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7092280" y="1861033"/>
                <a:ext cx="1728192" cy="10373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2000" dirty="0" smtClean="0">
                    <a:latin typeface="+mj-lt"/>
                    <a:ea typeface="Cambria Math"/>
                  </a:rPr>
                  <a:t>C</a:t>
                </a:r>
                <a:r>
                  <a:rPr lang="en-US" altLang="ja-JP" sz="2000" i="0" dirty="0" smtClean="0">
                    <a:latin typeface="+mj-lt"/>
                    <a:ea typeface="Cambria Math"/>
                  </a:rPr>
                  <a:t>III</a:t>
                </a:r>
                <a:r>
                  <a:rPr lang="ja-JP" altLang="en-US" sz="2000" b="1" dirty="0" smtClean="0">
                    <a:latin typeface="+mj-lt"/>
                    <a:ea typeface="Cambria Math"/>
                  </a:rPr>
                  <a:t>⇄</a:t>
                </a:r>
                <a:r>
                  <a:rPr lang="en-US" altLang="ja-JP" sz="2000" dirty="0" smtClean="0">
                    <a:latin typeface="+mj-lt"/>
                    <a:ea typeface="Cambria Math"/>
                  </a:rPr>
                  <a:t>CI</a:t>
                </a:r>
                <a:r>
                  <a:rPr lang="en-US" altLang="ja-JP" sz="2000" i="0" dirty="0" smtClean="0">
                    <a:latin typeface="+mj-lt"/>
                    <a:ea typeface="Cambria Math"/>
                  </a:rPr>
                  <a:t>V</a:t>
                </a:r>
                <a:endParaRPr lang="en-US" altLang="ja-JP" sz="2000" i="1" dirty="0" smtClean="0">
                  <a:latin typeface="Cambria Math"/>
                  <a:ea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ja-JP" sz="200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altLang="ja-JP" sz="2000" dirty="0"/>
                  <a:t>log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/>
                      </a:rPr>
                      <m:t>𝑈</m:t>
                    </m:r>
                    <m:r>
                      <a:rPr lang="en-US" altLang="ja-JP" sz="2000" i="1" dirty="0">
                        <a:latin typeface="Cambria Math"/>
                      </a:rPr>
                      <m:t>~0.6</m:t>
                    </m:r>
                  </m:oMath>
                </a14:m>
                <a:endParaRPr lang="en-US" altLang="ja-JP" sz="2000" i="1" dirty="0" smtClean="0">
                  <a:latin typeface="Cambria Math"/>
                </a:endParaRPr>
              </a:p>
              <a:p>
                <a:pPr algn="ctr"/>
                <a:r>
                  <a:rPr lang="ja-JP" altLang="en-US" sz="2000" dirty="0" smtClean="0"/>
                  <a:t>⇨ </a:t>
                </a:r>
                <a14:m>
                  <m:oMath xmlns:m="http://schemas.openxmlformats.org/officeDocument/2006/math">
                    <m:r>
                      <a:rPr lang="ja-JP" altLang="en-US" sz="2000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</a:rPr>
                          <m:t>𝑄𝑆𝑂</m:t>
                        </m:r>
                      </m:sub>
                    </m:sSub>
                    <m:r>
                      <a:rPr lang="en-US" altLang="ja-JP" sz="2000" i="1">
                        <a:latin typeface="Cambria Math"/>
                      </a:rPr>
                      <m:t>~1.</m:t>
                    </m:r>
                    <m:r>
                      <a:rPr lang="en-US" altLang="ja-JP" sz="2000" b="0" i="1" smtClean="0">
                        <a:latin typeface="Cambria Math"/>
                      </a:rPr>
                      <m:t>5</m:t>
                    </m:r>
                  </m:oMath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1861033"/>
                <a:ext cx="1728192" cy="1037335"/>
              </a:xfrm>
              <a:prstGeom prst="rect">
                <a:avLst/>
              </a:prstGeom>
              <a:blipFill rotWithShape="1">
                <a:blip r:embed="rId6"/>
                <a:stretch>
                  <a:fillRect l="-3521" t="-3529" b="-70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323528" y="3573016"/>
                <a:ext cx="4320480" cy="1135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dirty="0" smtClean="0"/>
                  <a:t>Q</a:t>
                </a:r>
                <a:r>
                  <a:rPr kumimoji="1" lang="en-US" altLang="ja-JP" sz="2200" dirty="0" smtClean="0">
                    <a:latin typeface="+mn-ea"/>
                  </a:rPr>
                  <a:t>1700+6416</a:t>
                </a:r>
                <a:r>
                  <a:rPr kumimoji="1" lang="ja-JP" altLang="en-US" sz="2200" dirty="0" smtClean="0"/>
                  <a:t>の</a:t>
                </a:r>
                <a14:m>
                  <m:oMath xmlns:m="http://schemas.openxmlformats.org/officeDocument/2006/math">
                    <m:r>
                      <a:rPr lang="ja-JP" altLang="en-US" sz="2000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</a:rPr>
                          <m:t>𝑄𝑆𝑂</m:t>
                        </m:r>
                      </m:sub>
                    </m:sSub>
                    <m:r>
                      <a:rPr lang="en-US" altLang="ja-JP" sz="2000" b="0" i="1" smtClean="0">
                        <a:latin typeface="Cambria Math"/>
                      </a:rPr>
                      <m:t>~0.1</m:t>
                    </m:r>
                  </m:oMath>
                </a14:m>
                <a:r>
                  <a:rPr kumimoji="1" lang="ja-JP" altLang="en-US" sz="2200" dirty="0" smtClean="0"/>
                  <a:t>程度の変光では電離状態変動シナリオを説明できない</a:t>
                </a:r>
                <a:r>
                  <a:rPr kumimoji="1" lang="en-US" altLang="ja-JP" sz="2200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ja-JP" sz="2200" i="1" smtClean="0">
                        <a:latin typeface="Cambria Math"/>
                        <a:ea typeface="Cambria Math"/>
                      </a:rPr>
                      <m:t>Δ</m:t>
                    </m:r>
                  </m:oMath>
                </a14:m>
                <a:r>
                  <a:rPr kumimoji="1" lang="en-US" altLang="ja-JP" sz="2200" dirty="0" smtClean="0"/>
                  <a:t>log</a:t>
                </a:r>
                <a14:m>
                  <m:oMath xmlns:m="http://schemas.openxmlformats.org/officeDocument/2006/math">
                    <m:r>
                      <a:rPr kumimoji="1" lang="en-US" altLang="ja-JP" sz="2200" b="0" i="1" dirty="0" smtClean="0">
                        <a:latin typeface="Cambria Math"/>
                      </a:rPr>
                      <m:t>𝑈</m:t>
                    </m:r>
                    <m:r>
                      <a:rPr kumimoji="1" lang="en-US" altLang="ja-JP" sz="2200" b="0" i="1" dirty="0" smtClean="0">
                        <a:latin typeface="Cambria Math"/>
                      </a:rPr>
                      <m:t>~0.04</m:t>
                    </m:r>
                  </m:oMath>
                </a14:m>
                <a:r>
                  <a:rPr kumimoji="1" lang="en-US" altLang="ja-JP" sz="2200" dirty="0" smtClean="0"/>
                  <a:t>)!</a:t>
                </a:r>
                <a:endParaRPr kumimoji="1" lang="ja-JP" altLang="en-US" sz="2200" dirty="0"/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573016"/>
                <a:ext cx="4320480" cy="1135183"/>
              </a:xfrm>
              <a:prstGeom prst="rect">
                <a:avLst/>
              </a:prstGeom>
              <a:blipFill rotWithShape="1">
                <a:blip r:embed="rId7"/>
                <a:stretch>
                  <a:fillRect l="-1693" t="-6452" r="-1693" b="-80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下矢印 23"/>
          <p:cNvSpPr/>
          <p:nvPr/>
        </p:nvSpPr>
        <p:spPr>
          <a:xfrm>
            <a:off x="2339752" y="2780928"/>
            <a:ext cx="432048" cy="720080"/>
          </a:xfrm>
          <a:prstGeom prst="downArrow">
            <a:avLst/>
          </a:prstGeom>
          <a:blipFill>
            <a:blip r:embed="rId8"/>
            <a:tile tx="0" ty="0" sx="100000" sy="100000" flip="none" algn="tl"/>
          </a:blipFill>
          <a:ln w="60325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323529" y="5229200"/>
                <a:ext cx="4682678" cy="113499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200" dirty="0" smtClean="0"/>
                  <a:t>※</a:t>
                </a:r>
                <a:r>
                  <a:rPr lang="el-GR" altLang="ja-JP" sz="2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2200" i="1">
                        <a:latin typeface="Cambria Math"/>
                        <a:ea typeface="Cambria Math"/>
                      </a:rPr>
                      <m:t>Δ</m:t>
                    </m:r>
                  </m:oMath>
                </a14:m>
                <a:r>
                  <a:rPr lang="en-US" altLang="ja-JP" sz="2200" dirty="0"/>
                  <a:t>log</a:t>
                </a:r>
                <a14:m>
                  <m:oMath xmlns:m="http://schemas.openxmlformats.org/officeDocument/2006/math">
                    <m:r>
                      <a:rPr lang="en-US" altLang="ja-JP" sz="2200" i="1" dirty="0">
                        <a:latin typeface="Cambria Math"/>
                      </a:rPr>
                      <m:t>𝑈</m:t>
                    </m:r>
                    <m:r>
                      <a:rPr lang="en-US" altLang="ja-JP" sz="2200" i="1" dirty="0">
                        <a:latin typeface="Cambria Math"/>
                      </a:rPr>
                      <m:t>~0.04</m:t>
                    </m:r>
                  </m:oMath>
                </a14:m>
                <a:r>
                  <a:rPr lang="ja-JP" altLang="en-US" sz="2200" dirty="0" smtClean="0"/>
                  <a:t>は、観測開始から</a:t>
                </a:r>
                <a:r>
                  <a:rPr kumimoji="1" lang="ja-JP" altLang="en-US" sz="2200" dirty="0" smtClean="0"/>
                  <a:t>電離光子密度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ja-JP" sz="2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sz="22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ja-JP" altLang="el-GR" sz="220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sub>
                    </m:sSub>
                    <m:r>
                      <a:rPr lang="ja-JP" altLang="en-US" sz="2200" b="0" i="1" smtClean="0">
                        <a:latin typeface="Cambria Math"/>
                      </a:rPr>
                      <m:t>が</m:t>
                    </m:r>
                  </m:oMath>
                </a14:m>
                <a:r>
                  <a:rPr kumimoji="1" lang="en-US" altLang="ja-JP" sz="2200" dirty="0" smtClean="0">
                    <a:latin typeface="+mn-ea"/>
                  </a:rPr>
                  <a:t>10</a:t>
                </a:r>
                <a:r>
                  <a:rPr kumimoji="1" lang="en-US" altLang="ja-JP" sz="2200" dirty="0" smtClean="0"/>
                  <a:t>%</a:t>
                </a:r>
                <a:r>
                  <a:rPr kumimoji="1" lang="ja-JP" altLang="en-US" sz="2200" dirty="0" smtClean="0"/>
                  <a:t>増加</a:t>
                </a:r>
                <a:r>
                  <a:rPr lang="ja-JP" altLang="en-US" sz="2200" dirty="0"/>
                  <a:t>した</a:t>
                </a:r>
                <a:r>
                  <a:rPr lang="ja-JP" altLang="en-US" sz="2200" dirty="0" smtClean="0"/>
                  <a:t>ことに</a:t>
                </a:r>
                <a:r>
                  <a:rPr kumimoji="1" lang="ja-JP" altLang="en-US" sz="2200" dirty="0" smtClean="0"/>
                  <a:t>対応する</a:t>
                </a:r>
                <a:r>
                  <a:rPr kumimoji="1" lang="en-US" altLang="ja-JP" sz="2200" dirty="0" smtClean="0"/>
                  <a:t>.</a:t>
                </a:r>
                <a:endParaRPr kumimoji="1" lang="ja-JP" altLang="en-US" sz="2200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9" y="5229200"/>
                <a:ext cx="4682678" cy="1134991"/>
              </a:xfrm>
              <a:prstGeom prst="rect">
                <a:avLst/>
              </a:prstGeom>
              <a:blipFill rotWithShape="1">
                <a:blip r:embed="rId9"/>
                <a:stretch>
                  <a:fillRect l="-1563" t="-4839" r="-911" b="-102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17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8" grpId="0" animBg="1"/>
      <p:bldP spid="23" grpId="0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7688" y="692696"/>
            <a:ext cx="86868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3200" dirty="0"/>
              <a:t>電離</a:t>
            </a:r>
            <a:r>
              <a:rPr lang="ja-JP" altLang="en-US" sz="3200" dirty="0" smtClean="0"/>
              <a:t>状態変動シナリオの詳細な検証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328592"/>
          </a:xfrm>
        </p:spPr>
        <p:txBody>
          <a:bodyPr>
            <a:normAutofit/>
          </a:bodyPr>
          <a:lstStyle/>
          <a:p>
            <a:r>
              <a:rPr lang="ja-JP" altLang="en-US" sz="2200" dirty="0" smtClean="0"/>
              <a:t>今後、</a:t>
            </a:r>
            <a:r>
              <a:rPr lang="en-US" altLang="ja-JP" sz="2200" dirty="0" smtClean="0"/>
              <a:t>mini-BAL</a:t>
            </a:r>
            <a:r>
              <a:rPr lang="ja-JP" altLang="en-US" sz="2200" dirty="0" smtClean="0"/>
              <a:t>クェーサーが</a:t>
            </a:r>
            <a:r>
              <a:rPr lang="ja-JP" altLang="en-US" sz="2200" dirty="0" smtClean="0">
                <a:solidFill>
                  <a:srgbClr val="FF0000"/>
                </a:solidFill>
              </a:rPr>
              <a:t>大きな</a:t>
            </a:r>
            <a:r>
              <a:rPr lang="ja-JP" altLang="en-US" sz="2200" dirty="0" smtClean="0"/>
              <a:t>変光を示し、吸収線が変動する可能性がある</a:t>
            </a:r>
            <a:r>
              <a:rPr lang="en-US" altLang="ja-JP" sz="2200" dirty="0" smtClean="0"/>
              <a:t>.</a:t>
            </a:r>
          </a:p>
          <a:p>
            <a:endParaRPr lang="en-US" altLang="ja-JP" sz="2200" dirty="0"/>
          </a:p>
          <a:p>
            <a:endParaRPr lang="en-US" altLang="ja-JP" sz="2200" dirty="0" smtClean="0"/>
          </a:p>
          <a:p>
            <a:pPr marL="109728" indent="0">
              <a:buNone/>
            </a:pPr>
            <a:endParaRPr lang="en-US" altLang="ja-JP" sz="2200" dirty="0"/>
          </a:p>
          <a:p>
            <a:pPr marL="109728" indent="0">
              <a:buNone/>
            </a:pPr>
            <a:endParaRPr lang="en-US" altLang="ja-JP" sz="2200" dirty="0"/>
          </a:p>
          <a:p>
            <a:pPr marL="109728" indent="0">
              <a:buNone/>
            </a:pPr>
            <a:endParaRPr lang="en-US" altLang="ja-JP" sz="2200" dirty="0"/>
          </a:p>
          <a:p>
            <a:r>
              <a:rPr lang="ja-JP" altLang="en-US" sz="2200" dirty="0" smtClean="0"/>
              <a:t>測光モニター観測に関しては頻度を下げて</a:t>
            </a:r>
            <a:r>
              <a:rPr lang="en-US" altLang="ja-JP" sz="2200" dirty="0" smtClean="0"/>
              <a:t>, </a:t>
            </a:r>
            <a:r>
              <a:rPr lang="en-US" altLang="ja-JP" sz="2200" dirty="0" smtClean="0">
                <a:latin typeface="+mn-ea"/>
              </a:rPr>
              <a:t>3</a:t>
            </a:r>
            <a:r>
              <a:rPr lang="ja-JP" altLang="en-US" sz="2200" dirty="0" smtClean="0"/>
              <a:t>ヶ月に</a:t>
            </a:r>
            <a:r>
              <a:rPr lang="en-US" altLang="ja-JP" sz="2200" dirty="0" smtClean="0">
                <a:latin typeface="+mn-ea"/>
              </a:rPr>
              <a:t>1</a:t>
            </a:r>
            <a:r>
              <a:rPr lang="ja-JP" altLang="en-US" sz="2200" dirty="0" smtClean="0"/>
              <a:t>度の観測を行うことにより、</a:t>
            </a:r>
            <a:r>
              <a:rPr lang="ja-JP" altLang="en-US" sz="2200" dirty="0"/>
              <a:t>長期的</a:t>
            </a:r>
            <a:r>
              <a:rPr lang="ja-JP" altLang="en-US" sz="2200" dirty="0" smtClean="0"/>
              <a:t>な変光の検証を行う</a:t>
            </a:r>
            <a:r>
              <a:rPr lang="en-US" altLang="ja-JP" sz="2200" dirty="0" smtClean="0"/>
              <a:t>.</a:t>
            </a:r>
          </a:p>
          <a:p>
            <a:endParaRPr lang="ja-JP" altLang="en-US" sz="2400" dirty="0"/>
          </a:p>
          <a:p>
            <a:r>
              <a:rPr lang="ja-JP" altLang="en-US" sz="2400" dirty="0"/>
              <a:t> </a:t>
            </a:r>
            <a:r>
              <a:rPr lang="ja-JP" altLang="en-US" sz="2200" dirty="0"/>
              <a:t>岡山天体物理</a:t>
            </a:r>
            <a:r>
              <a:rPr lang="ja-JP" altLang="en-US" sz="2200" dirty="0" smtClean="0"/>
              <a:t>観測所</a:t>
            </a:r>
            <a:r>
              <a:rPr lang="ja-JP" altLang="en-US" sz="2200" dirty="0"/>
              <a:t>で</a:t>
            </a:r>
            <a:r>
              <a:rPr lang="ja-JP" altLang="en-US" sz="2200" dirty="0" smtClean="0"/>
              <a:t>取得</a:t>
            </a:r>
            <a:r>
              <a:rPr lang="ja-JP" altLang="en-US" sz="2200" dirty="0"/>
              <a:t>した分光</a:t>
            </a:r>
            <a:r>
              <a:rPr lang="ja-JP" altLang="en-US" sz="2200" dirty="0" smtClean="0"/>
              <a:t>データと木曽で取得した測光モニター観測のデータの比較を行う</a:t>
            </a:r>
            <a:r>
              <a:rPr lang="en-US" altLang="ja-JP" sz="2200" dirty="0" smtClean="0"/>
              <a:t>.</a:t>
            </a:r>
          </a:p>
          <a:p>
            <a:pPr marL="109728" indent="0">
              <a:buNone/>
            </a:pPr>
            <a:endParaRPr lang="en-US" altLang="ja-JP" sz="2200" dirty="0"/>
          </a:p>
          <a:p>
            <a:pPr marL="109728" indent="0">
              <a:buNone/>
            </a:pPr>
            <a:endParaRPr lang="en-US" altLang="ja-JP" sz="2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2069976" y="2204864"/>
                <a:ext cx="5022304" cy="1569660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  <a:tileRect l="-100000" b="-100000"/>
              </a:gradFill>
            </p:spPr>
            <p:txBody>
              <a:bodyPr wrap="square">
                <a:spAutoFit/>
              </a:bodyPr>
              <a:lstStyle/>
              <a:p>
                <a:r>
                  <a:rPr lang="en-US" altLang="ja-JP" sz="2400" b="1" dirty="0" smtClean="0">
                    <a:solidFill>
                      <a:srgbClr val="FFFF00"/>
                    </a:solidFill>
                  </a:rPr>
                  <a:t>Typical Variability</a:t>
                </a:r>
                <a:endParaRPr lang="ja-JP" altLang="en-US" sz="2400" b="1" dirty="0">
                  <a:solidFill>
                    <a:srgbClr val="FFFF00"/>
                  </a:solidFill>
                </a:endParaRPr>
              </a:p>
              <a:p>
                <a:r>
                  <a:rPr lang="ja-JP" altLang="en-US" sz="2400" b="1" dirty="0" smtClean="0">
                    <a:solidFill>
                      <a:srgbClr val="FFFF00"/>
                    </a:solidFill>
                  </a:rPr>
                  <a:t>（数年） </a:t>
                </a:r>
                <a14:m>
                  <m:oMath xmlns:m="http://schemas.openxmlformats.org/officeDocument/2006/math">
                    <m:r>
                      <a:rPr lang="ja-JP" altLang="en-US" sz="2400" b="1" i="1">
                        <a:solidFill>
                          <a:srgbClr val="FFFF00"/>
                        </a:solidFill>
                        <a:latin typeface="Cambria Math"/>
                      </a:rPr>
                      <m:t>∆</m:t>
                    </m:r>
                    <m:r>
                      <a:rPr lang="en-US" altLang="ja-JP" sz="2400" b="1" i="1">
                        <a:solidFill>
                          <a:srgbClr val="FFFF00"/>
                        </a:solidFill>
                        <a:latin typeface="Cambria Math"/>
                      </a:rPr>
                      <m:t>𝒎</m:t>
                    </m:r>
                    <m:r>
                      <a:rPr lang="en-US" altLang="ja-JP" sz="24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ja-JP" sz="24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altLang="ja-JP" sz="24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altLang="ja-JP" sz="24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ja-JP" altLang="en-US" sz="2400" b="1" dirty="0" smtClean="0">
                  <a:solidFill>
                    <a:srgbClr val="FFFF00"/>
                  </a:solidFill>
                </a:endParaRPr>
              </a:p>
              <a:p>
                <a:r>
                  <a:rPr lang="ja-JP" altLang="en-US" sz="2400" b="1" dirty="0" smtClean="0">
                    <a:solidFill>
                      <a:srgbClr val="FFFF00"/>
                    </a:solidFill>
                  </a:rPr>
                  <a:t>（</a:t>
                </a:r>
                <a:r>
                  <a:rPr lang="ja-JP" altLang="en-US" sz="2400" b="1" dirty="0">
                    <a:solidFill>
                      <a:srgbClr val="FFFF00"/>
                    </a:solidFill>
                  </a:rPr>
                  <a:t>数ヶ月） </a:t>
                </a:r>
                <a14:m>
                  <m:oMath xmlns:m="http://schemas.openxmlformats.org/officeDocument/2006/math">
                    <m:r>
                      <a:rPr lang="ja-JP" altLang="en-US" sz="2400" b="1" i="1">
                        <a:solidFill>
                          <a:srgbClr val="FFFF00"/>
                        </a:solidFill>
                        <a:latin typeface="Cambria Math"/>
                      </a:rPr>
                      <m:t>∆</m:t>
                    </m:r>
                    <m:r>
                      <a:rPr lang="en-US" altLang="ja-JP" sz="2400" b="1" i="1">
                        <a:solidFill>
                          <a:srgbClr val="FFFF00"/>
                        </a:solidFill>
                        <a:latin typeface="Cambria Math"/>
                      </a:rPr>
                      <m:t>𝒎</m:t>
                    </m:r>
                    <m:r>
                      <a:rPr lang="en-US" altLang="ja-JP" sz="2400" b="1" i="1">
                        <a:solidFill>
                          <a:srgbClr val="FFFF00"/>
                        </a:solidFill>
                        <a:latin typeface="Cambria Math"/>
                      </a:rPr>
                      <m:t>~</m:t>
                    </m:r>
                    <m:r>
                      <a:rPr lang="en-US" altLang="ja-JP" sz="2400" b="1" i="1">
                        <a:solidFill>
                          <a:srgbClr val="FFFF00"/>
                        </a:solidFill>
                        <a:latin typeface="Cambria Math"/>
                      </a:rPr>
                      <m:t>𝟎</m:t>
                    </m:r>
                    <m:r>
                      <a:rPr lang="en-US" altLang="ja-JP" sz="2400" b="1" i="1">
                        <a:solidFill>
                          <a:srgbClr val="FFFF00"/>
                        </a:solidFill>
                        <a:latin typeface="Cambria Math"/>
                      </a:rPr>
                      <m:t>.</m:t>
                    </m:r>
                    <m:r>
                      <a:rPr lang="en-US" altLang="ja-JP" sz="2400" b="1" i="1">
                        <a:solidFill>
                          <a:srgbClr val="FFFF00"/>
                        </a:solidFill>
                        <a:latin typeface="Cambria Math"/>
                      </a:rPr>
                      <m:t>𝟏</m:t>
                    </m:r>
                    <m:r>
                      <a:rPr lang="en-US" altLang="ja-JP" sz="2400" b="1" i="0" smtClean="0">
                        <a:solidFill>
                          <a:srgbClr val="FFFF00"/>
                        </a:solidFill>
                        <a:latin typeface="Cambria Math"/>
                      </a:rPr>
                      <m:t>−</m:t>
                    </m:r>
                    <m:r>
                      <a:rPr lang="en-US" altLang="ja-JP" sz="2400" b="1" i="0" smtClean="0">
                        <a:solidFill>
                          <a:srgbClr val="FFFF00"/>
                        </a:solidFill>
                        <a:latin typeface="Cambria Math"/>
                      </a:rPr>
                      <m:t>𝟎</m:t>
                    </m:r>
                    <m:r>
                      <a:rPr lang="en-US" altLang="ja-JP" sz="2400" b="1" i="0" smtClean="0">
                        <a:solidFill>
                          <a:srgbClr val="FFFF00"/>
                        </a:solidFill>
                        <a:latin typeface="Cambria Math"/>
                      </a:rPr>
                      <m:t>.</m:t>
                    </m:r>
                    <m:r>
                      <a:rPr lang="en-US" altLang="ja-JP" sz="2400" b="1" i="0" smtClean="0">
                        <a:solidFill>
                          <a:srgbClr val="FFFF00"/>
                        </a:solidFill>
                        <a:latin typeface="Cambria Math"/>
                      </a:rPr>
                      <m:t>𝟐</m:t>
                    </m:r>
                  </m:oMath>
                </a14:m>
                <a:endParaRPr lang="ja-JP" altLang="en-US" sz="2400" b="1" dirty="0">
                  <a:solidFill>
                    <a:srgbClr val="FFFF00"/>
                  </a:solidFill>
                </a:endParaRPr>
              </a:p>
              <a:p>
                <a:r>
                  <a:rPr lang="en-US" altLang="ja-JP" sz="2400" b="1" dirty="0">
                    <a:solidFill>
                      <a:srgbClr val="FFFF00"/>
                    </a:solidFill>
                  </a:rPr>
                  <a:t>(e.g., Webb &amp; </a:t>
                </a:r>
                <a:r>
                  <a:rPr lang="en-US" altLang="ja-JP" sz="2400" b="1" dirty="0" err="1">
                    <a:solidFill>
                      <a:srgbClr val="FFFF00"/>
                    </a:solidFill>
                  </a:rPr>
                  <a:t>Malkan</a:t>
                </a:r>
                <a:r>
                  <a:rPr lang="en-US" altLang="ja-JP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altLang="ja-JP" sz="2400" b="1" dirty="0" smtClean="0">
                    <a:solidFill>
                      <a:srgbClr val="FFFF00"/>
                    </a:solidFill>
                  </a:rPr>
                  <a:t>2000)</a:t>
                </a:r>
                <a:r>
                  <a:rPr lang="en-US" altLang="ja-JP" sz="2400" b="1" dirty="0" smtClean="0"/>
                  <a:t> </a:t>
                </a:r>
                <a:endParaRPr lang="ja-JP" altLang="en-US" sz="2400" b="1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976" y="2204864"/>
                <a:ext cx="5022304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1944" t="-3113" b="-81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矢印 6"/>
          <p:cNvSpPr/>
          <p:nvPr/>
        </p:nvSpPr>
        <p:spPr>
          <a:xfrm>
            <a:off x="323528" y="6198984"/>
            <a:ext cx="936104" cy="360040"/>
          </a:xfrm>
          <a:prstGeom prst="rightArrow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75656" y="6074132"/>
            <a:ext cx="7344816" cy="52322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今後も木曽と岡山で観測を継続する予定</a:t>
            </a:r>
            <a:r>
              <a:rPr kumimoji="1" lang="en-US" altLang="ja-JP" sz="2800" dirty="0" smtClean="0"/>
              <a:t>!!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9914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コンテンツ プレースホルダー 8"/>
          <p:cNvSpPr>
            <a:spLocks noGrp="1"/>
          </p:cNvSpPr>
          <p:nvPr>
            <p:ph sz="quarter" idx="13"/>
          </p:nvPr>
        </p:nvSpPr>
        <p:spPr>
          <a:xfrm>
            <a:off x="107504" y="980728"/>
            <a:ext cx="8892480" cy="5760640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45720" indent="0">
              <a:buNone/>
            </a:pPr>
            <a:r>
              <a:rPr kumimoji="1" lang="en-US" altLang="ja-JP" dirty="0" smtClean="0">
                <a:solidFill>
                  <a:schemeClr val="bg1"/>
                </a:solidFill>
              </a:rPr>
              <a:t>1. </a:t>
            </a:r>
            <a:r>
              <a:rPr kumimoji="1" lang="ja-JP" altLang="en-US" dirty="0" smtClean="0">
                <a:solidFill>
                  <a:schemeClr val="bg1"/>
                </a:solidFill>
              </a:rPr>
              <a:t>木曽</a:t>
            </a:r>
            <a:r>
              <a:rPr kumimoji="1" lang="en-US" altLang="ja-JP" dirty="0" smtClean="0">
                <a:solidFill>
                  <a:schemeClr val="bg1"/>
                </a:solidFill>
              </a:rPr>
              <a:t>105cm</a:t>
            </a:r>
            <a:r>
              <a:rPr kumimoji="1" lang="ja-JP" altLang="en-US" dirty="0" smtClean="0">
                <a:solidFill>
                  <a:schemeClr val="bg1"/>
                </a:solidFill>
              </a:rPr>
              <a:t>シュミット望遠鏡</a:t>
            </a:r>
            <a:r>
              <a:rPr lang="en-US" altLang="ja-JP" dirty="0" smtClean="0">
                <a:solidFill>
                  <a:schemeClr val="bg1"/>
                </a:solidFill>
              </a:rPr>
              <a:t>+KWFC</a:t>
            </a:r>
            <a:r>
              <a:rPr kumimoji="1" lang="ja-JP" altLang="en-US" dirty="0" smtClean="0">
                <a:solidFill>
                  <a:schemeClr val="bg1"/>
                </a:solidFill>
              </a:rPr>
              <a:t>を用いることにより、広視野のみならず、かなり高い精度での測光モニター観測が行えた</a:t>
            </a:r>
            <a:r>
              <a:rPr kumimoji="1" lang="en-US" altLang="ja-JP" dirty="0" smtClean="0">
                <a:solidFill>
                  <a:schemeClr val="bg1"/>
                </a:solidFill>
              </a:rPr>
              <a:t>.</a:t>
            </a:r>
          </a:p>
          <a:p>
            <a:pPr marL="45720" indent="0">
              <a:buNone/>
            </a:pPr>
            <a:endParaRPr lang="en-US" altLang="ja-JP" dirty="0">
              <a:solidFill>
                <a:schemeClr val="bg1"/>
              </a:solidFill>
            </a:endParaRPr>
          </a:p>
          <a:p>
            <a:pPr marL="45720" indent="0">
              <a:buNone/>
            </a:pPr>
            <a:r>
              <a:rPr kumimoji="1" lang="en-US" altLang="ja-JP" dirty="0" smtClean="0">
                <a:solidFill>
                  <a:schemeClr val="bg1"/>
                </a:solidFill>
              </a:rPr>
              <a:t>2.NAL</a:t>
            </a:r>
            <a:r>
              <a:rPr kumimoji="1" lang="ja-JP" altLang="en-US" dirty="0" smtClean="0">
                <a:solidFill>
                  <a:schemeClr val="bg1"/>
                </a:solidFill>
              </a:rPr>
              <a:t>クェーサー</a:t>
            </a:r>
            <a:r>
              <a:rPr kumimoji="1" lang="en-US" altLang="ja-JP" dirty="0" smtClean="0">
                <a:solidFill>
                  <a:schemeClr val="bg1"/>
                </a:solidFill>
              </a:rPr>
              <a:t>Q1700+6416</a:t>
            </a:r>
            <a:r>
              <a:rPr kumimoji="1" lang="ja-JP" altLang="en-US" dirty="0" smtClean="0">
                <a:solidFill>
                  <a:schemeClr val="bg1"/>
                </a:solidFill>
              </a:rPr>
              <a:t>と</a:t>
            </a:r>
            <a:r>
              <a:rPr kumimoji="1" lang="en-US" altLang="ja-JP" dirty="0" smtClean="0">
                <a:solidFill>
                  <a:schemeClr val="bg1"/>
                </a:solidFill>
              </a:rPr>
              <a:t>mini-BAL</a:t>
            </a:r>
            <a:r>
              <a:rPr kumimoji="1" lang="ja-JP" altLang="en-US" dirty="0" smtClean="0">
                <a:solidFill>
                  <a:schemeClr val="bg1"/>
                </a:solidFill>
              </a:rPr>
              <a:t>クェーサー</a:t>
            </a:r>
            <a:r>
              <a:rPr kumimoji="1" lang="en-US" altLang="ja-JP" dirty="0" smtClean="0">
                <a:solidFill>
                  <a:schemeClr val="bg1"/>
                </a:solidFill>
              </a:rPr>
              <a:t>HS1603+3820</a:t>
            </a:r>
            <a:r>
              <a:rPr lang="ja-JP" altLang="en-US" dirty="0" smtClean="0">
                <a:solidFill>
                  <a:schemeClr val="bg1"/>
                </a:solidFill>
              </a:rPr>
              <a:t>に</a:t>
            </a:r>
            <a:r>
              <a:rPr kumimoji="1" lang="ja-JP" altLang="en-US" dirty="0" smtClean="0">
                <a:solidFill>
                  <a:schemeClr val="bg1"/>
                </a:solidFill>
              </a:rPr>
              <a:t>有意な変光傾向が見られ、その他のクェーサーにはみられなかった</a:t>
            </a:r>
            <a:r>
              <a:rPr kumimoji="1" lang="en-US" altLang="ja-JP" dirty="0" smtClean="0">
                <a:solidFill>
                  <a:schemeClr val="bg1"/>
                </a:solidFill>
              </a:rPr>
              <a:t>.</a:t>
            </a:r>
          </a:p>
          <a:p>
            <a:pPr marL="45720" indent="0">
              <a:buNone/>
            </a:pPr>
            <a:r>
              <a:rPr lang="ja-JP" altLang="en-US" dirty="0" smtClean="0">
                <a:solidFill>
                  <a:schemeClr val="bg1"/>
                </a:solidFill>
              </a:rPr>
              <a:t>⇨</a:t>
            </a:r>
            <a:r>
              <a:rPr lang="ja-JP" altLang="en-US" dirty="0" smtClean="0">
                <a:solidFill>
                  <a:srgbClr val="FF0000"/>
                </a:solidFill>
              </a:rPr>
              <a:t>電離状態変動シナリオを支持する可能性は低い</a:t>
            </a:r>
            <a:r>
              <a:rPr lang="en-US" altLang="ja-JP" dirty="0" smtClean="0">
                <a:solidFill>
                  <a:srgbClr val="FF0000"/>
                </a:solidFill>
              </a:rPr>
              <a:t>!</a:t>
            </a:r>
          </a:p>
          <a:p>
            <a:pPr marL="45720" indent="0">
              <a:buNone/>
            </a:pPr>
            <a:endParaRPr lang="en-US" altLang="ja-JP" dirty="0">
              <a:solidFill>
                <a:schemeClr val="bg1"/>
              </a:solidFill>
            </a:endParaRPr>
          </a:p>
          <a:p>
            <a:pPr marL="45720" indent="0">
              <a:buNone/>
            </a:pPr>
            <a:r>
              <a:rPr lang="en-US" altLang="ja-JP" dirty="0" smtClean="0">
                <a:solidFill>
                  <a:schemeClr val="bg1"/>
                </a:solidFill>
              </a:rPr>
              <a:t>3.</a:t>
            </a:r>
            <a:r>
              <a:rPr lang="ja-JP" altLang="en-US" dirty="0" smtClean="0">
                <a:solidFill>
                  <a:schemeClr val="bg1"/>
                </a:solidFill>
              </a:rPr>
              <a:t>今後</a:t>
            </a:r>
            <a:r>
              <a:rPr lang="en-US" altLang="ja-JP" dirty="0" smtClean="0">
                <a:solidFill>
                  <a:schemeClr val="bg1"/>
                </a:solidFill>
              </a:rPr>
              <a:t>mini-BAL</a:t>
            </a:r>
            <a:r>
              <a:rPr lang="ja-JP" altLang="en-US" dirty="0" smtClean="0">
                <a:solidFill>
                  <a:schemeClr val="bg1"/>
                </a:solidFill>
              </a:rPr>
              <a:t>クェーサーが変光を示し、吸収線が変動を見せる可能性があるため、木曽</a:t>
            </a:r>
            <a:r>
              <a:rPr lang="en-US" altLang="ja-JP" dirty="0" smtClean="0">
                <a:solidFill>
                  <a:schemeClr val="bg1"/>
                </a:solidFill>
              </a:rPr>
              <a:t>/</a:t>
            </a:r>
            <a:r>
              <a:rPr lang="ja-JP" altLang="en-US" dirty="0" smtClean="0">
                <a:solidFill>
                  <a:schemeClr val="bg1"/>
                </a:solidFill>
              </a:rPr>
              <a:t>岡山での観測を継続する予定である</a:t>
            </a:r>
            <a:r>
              <a:rPr lang="en-US" altLang="ja-JP" dirty="0" smtClean="0">
                <a:solidFill>
                  <a:schemeClr val="bg1"/>
                </a:solidFill>
              </a:rPr>
              <a:t>.</a:t>
            </a:r>
          </a:p>
          <a:p>
            <a:pPr marL="45720" indent="0">
              <a:buNone/>
            </a:pPr>
            <a:endParaRPr lang="en-US" altLang="ja-JP" dirty="0">
              <a:solidFill>
                <a:schemeClr val="bg1"/>
              </a:solidFill>
            </a:endParaRPr>
          </a:p>
          <a:p>
            <a:pPr marL="45720" indent="0">
              <a:buNone/>
            </a:pPr>
            <a:r>
              <a:rPr lang="en-US" altLang="ja-JP" dirty="0" smtClean="0">
                <a:solidFill>
                  <a:schemeClr val="bg1"/>
                </a:solidFill>
              </a:rPr>
              <a:t>4.Warm Absorber</a:t>
            </a:r>
            <a:r>
              <a:rPr lang="ja-JP" altLang="en-US" dirty="0" smtClean="0">
                <a:solidFill>
                  <a:schemeClr val="bg1"/>
                </a:solidFill>
              </a:rPr>
              <a:t>の変動がアウトフローの電離状態に変化を与える可能性がある</a:t>
            </a:r>
            <a:r>
              <a:rPr lang="en-US" altLang="ja-JP" dirty="0" smtClean="0">
                <a:solidFill>
                  <a:schemeClr val="bg1"/>
                </a:solidFill>
              </a:rPr>
              <a:t>.</a:t>
            </a:r>
            <a:r>
              <a:rPr lang="ja-JP" altLang="en-US" dirty="0" smtClean="0">
                <a:solidFill>
                  <a:schemeClr val="bg1"/>
                </a:solidFill>
              </a:rPr>
              <a:t>その可能性を検証するため将来的に</a:t>
            </a:r>
            <a:r>
              <a:rPr lang="en-US" altLang="ja-JP" dirty="0" smtClean="0">
                <a:solidFill>
                  <a:schemeClr val="bg1"/>
                </a:solidFill>
              </a:rPr>
              <a:t>X</a:t>
            </a:r>
            <a:r>
              <a:rPr lang="ja-JP" altLang="en-US" dirty="0" smtClean="0">
                <a:solidFill>
                  <a:schemeClr val="bg1"/>
                </a:solidFill>
              </a:rPr>
              <a:t>線観測を行い、より詳細な電離状態変動シナリオの検証を試みる</a:t>
            </a:r>
            <a:r>
              <a:rPr lang="en-US" altLang="ja-JP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39752" y="200834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smtClean="0">
                <a:solidFill>
                  <a:schemeClr val="bg1"/>
                </a:solidFill>
              </a:rPr>
              <a:t>まとめ</a:t>
            </a:r>
            <a:r>
              <a:rPr lang="ja-JP" altLang="en-US" sz="4000" b="1" dirty="0" smtClean="0">
                <a:solidFill>
                  <a:schemeClr val="bg1"/>
                </a:solidFill>
              </a:rPr>
              <a:t>・</a:t>
            </a:r>
            <a:r>
              <a:rPr kumimoji="1" lang="ja-JP" altLang="en-US" sz="4000" b="1" dirty="0" smtClean="0">
                <a:solidFill>
                  <a:schemeClr val="bg1"/>
                </a:solidFill>
              </a:rPr>
              <a:t>展望</a:t>
            </a:r>
            <a:endParaRPr kumimoji="1" lang="ja-JP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7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02893"/>
            <a:ext cx="3672408" cy="296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" y="529267"/>
            <a:ext cx="8686800" cy="667485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 smtClean="0"/>
              <a:t>遮蔽ガスの変動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340768"/>
            <a:ext cx="8812088" cy="5400600"/>
          </a:xfrm>
        </p:spPr>
        <p:txBody>
          <a:bodyPr>
            <a:normAutofit/>
          </a:bodyPr>
          <a:lstStyle/>
          <a:p>
            <a:r>
              <a:rPr lang="en-US" altLang="ja-JP" sz="2200" dirty="0" smtClean="0"/>
              <a:t>Question:  </a:t>
            </a:r>
            <a:r>
              <a:rPr lang="ja-JP" altLang="en-US" sz="2200" dirty="0" smtClean="0"/>
              <a:t>遮蔽ガスの変動により</a:t>
            </a:r>
            <a:r>
              <a:rPr lang="ja-JP" altLang="en-US" sz="2200" dirty="0"/>
              <a:t>連続光</a:t>
            </a:r>
            <a:r>
              <a:rPr lang="ja-JP" altLang="en-US" sz="2200" dirty="0" smtClean="0"/>
              <a:t>が調節されアウトフローの電離状態に変化が及んでいないか？</a:t>
            </a:r>
            <a:endParaRPr lang="en-US" altLang="ja-JP" sz="2200" dirty="0" smtClean="0"/>
          </a:p>
          <a:p>
            <a:pPr marL="0" indent="0">
              <a:buNone/>
            </a:pPr>
            <a:endParaRPr lang="en-US" altLang="ja-JP" sz="2200" dirty="0"/>
          </a:p>
        </p:txBody>
      </p:sp>
      <p:sp>
        <p:nvSpPr>
          <p:cNvPr id="4" name="正方形/長方形 3"/>
          <p:cNvSpPr/>
          <p:nvPr/>
        </p:nvSpPr>
        <p:spPr>
          <a:xfrm>
            <a:off x="179512" y="2227511"/>
            <a:ext cx="8856984" cy="7694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ja-JP" altLang="en-US" sz="2200" dirty="0"/>
              <a:t>遮蔽ガス</a:t>
            </a:r>
            <a:r>
              <a:rPr lang="en-US" altLang="ja-JP" sz="2200" dirty="0" smtClean="0"/>
              <a:t>: AGN</a:t>
            </a:r>
            <a:r>
              <a:rPr lang="ja-JP" altLang="en-US" sz="2200" dirty="0" err="1"/>
              <a:t>の降</a:t>
            </a:r>
            <a:r>
              <a:rPr lang="ja-JP" altLang="en-US" sz="2200" dirty="0"/>
              <a:t>着円盤内縁で光学的厚さの変動するガスであり、候補は</a:t>
            </a:r>
            <a:r>
              <a:rPr lang="en-US" altLang="ja-JP" sz="2200" dirty="0"/>
              <a:t>X</a:t>
            </a:r>
            <a:r>
              <a:rPr lang="ja-JP" altLang="en-US" sz="2200" dirty="0"/>
              <a:t>線分光観測で検出される</a:t>
            </a:r>
            <a:r>
              <a:rPr lang="en-US" altLang="ja-JP" sz="2200" dirty="0">
                <a:solidFill>
                  <a:srgbClr val="FF0000"/>
                </a:solidFill>
              </a:rPr>
              <a:t>Warm Absorber</a:t>
            </a:r>
            <a:r>
              <a:rPr lang="en-US" altLang="ja-JP" sz="2200" dirty="0"/>
              <a:t>.</a:t>
            </a:r>
            <a:endParaRPr lang="ja-JP" altLang="en-US" sz="2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64088" y="3140968"/>
            <a:ext cx="3600400" cy="523220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</a:rPr>
              <a:t>X</a:t>
            </a:r>
            <a:r>
              <a:rPr lang="ja-JP" altLang="en-US" sz="2800" dirty="0">
                <a:solidFill>
                  <a:schemeClr val="bg1"/>
                </a:solidFill>
              </a:rPr>
              <a:t>線分光</a:t>
            </a:r>
            <a:r>
              <a:rPr lang="ja-JP" altLang="en-US" sz="2800" dirty="0" smtClean="0">
                <a:solidFill>
                  <a:schemeClr val="bg1"/>
                </a:solidFill>
              </a:rPr>
              <a:t>観測で検証</a:t>
            </a:r>
            <a:r>
              <a:rPr lang="en-US" altLang="ja-JP" sz="2800" dirty="0" smtClean="0">
                <a:solidFill>
                  <a:schemeClr val="bg1"/>
                </a:solidFill>
              </a:rPr>
              <a:t>!!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inspirehep.net/record/791761/files/f4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402578"/>
            <a:ext cx="4752528" cy="325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1042883" y="6300028"/>
            <a:ext cx="2953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dirty="0"/>
              <a:t>Gallagher </a:t>
            </a:r>
            <a:r>
              <a:rPr lang="ja-JP" altLang="ja-JP" dirty="0" smtClean="0"/>
              <a:t>&amp; </a:t>
            </a:r>
            <a:r>
              <a:rPr lang="ja-JP" altLang="ja-JP" dirty="0"/>
              <a:t>Everett </a:t>
            </a:r>
            <a:r>
              <a:rPr lang="en-US" altLang="ja-JP" dirty="0" smtClean="0"/>
              <a:t>, </a:t>
            </a:r>
            <a:r>
              <a:rPr lang="ja-JP" altLang="ja-JP" dirty="0" smtClean="0"/>
              <a:t>2007 </a:t>
            </a:r>
            <a:endParaRPr lang="ja-JP" altLang="en-US" dirty="0"/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2771800" y="5031323"/>
            <a:ext cx="4176464" cy="701933"/>
          </a:xfrm>
          <a:prstGeom prst="straightConnector1">
            <a:avLst/>
          </a:prstGeom>
          <a:ln w="127000"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6012160" y="622802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XMM-Newton ( from ESA)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7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7688" y="214536"/>
            <a:ext cx="8686800" cy="694184"/>
          </a:xfrm>
        </p:spPr>
        <p:txBody>
          <a:bodyPr>
            <a:normAutofit/>
          </a:bodyPr>
          <a:lstStyle/>
          <a:p>
            <a:pPr algn="ctr"/>
            <a:r>
              <a:rPr lang="ja-JP" altLang="en-US" sz="3200" dirty="0"/>
              <a:t>解析</a:t>
            </a:r>
            <a:r>
              <a:rPr lang="ja-JP" altLang="en-US" sz="3200" dirty="0" smtClean="0"/>
              <a:t>手法</a:t>
            </a:r>
            <a:r>
              <a:rPr lang="en-US" altLang="ja-JP" sz="3200" dirty="0" smtClean="0"/>
              <a:t>:</a:t>
            </a:r>
            <a:r>
              <a:rPr lang="ja-JP" altLang="en-US" sz="3200" dirty="0" smtClean="0"/>
              <a:t>画像処理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en-US" altLang="ja-JP" sz="2800" dirty="0" smtClean="0"/>
              <a:t>1.</a:t>
            </a:r>
            <a:r>
              <a:rPr kumimoji="1" lang="ja-JP" altLang="en-US" sz="2800" dirty="0" smtClean="0"/>
              <a:t>撮影した天体の画像に</a:t>
            </a:r>
            <a:r>
              <a:rPr lang="en-US" altLang="ja-JP" sz="2800" dirty="0" smtClean="0"/>
              <a:t>CLEAN(KISS</a:t>
            </a:r>
            <a:r>
              <a:rPr lang="ja-JP" altLang="en-US" sz="2800" dirty="0" smtClean="0"/>
              <a:t>プロジェクトの</a:t>
            </a:r>
            <a:r>
              <a:rPr lang="en-US" altLang="ja-JP" sz="2800" dirty="0" smtClean="0"/>
              <a:t>AUTO</a:t>
            </a:r>
            <a:r>
              <a:rPr lang="ja-JP" altLang="en-US" sz="2800" dirty="0"/>
              <a:t> </a:t>
            </a:r>
            <a:r>
              <a:rPr lang="en-US" altLang="ja-JP" sz="2800" dirty="0" smtClean="0"/>
              <a:t>REDUCTION SYSTEM)</a:t>
            </a:r>
            <a:r>
              <a:rPr kumimoji="1" lang="ja-JP" altLang="en-US" sz="2800" dirty="0" smtClean="0"/>
              <a:t>をかける  </a:t>
            </a:r>
            <a:r>
              <a:rPr lang="ja-JP" altLang="en-US" sz="2800" dirty="0" smtClean="0"/>
              <a:t>⇨  </a:t>
            </a:r>
            <a:r>
              <a:rPr kumimoji="1" lang="en-US" altLang="ja-JP" sz="2800" dirty="0" smtClean="0"/>
              <a:t>BIAS,SKY</a:t>
            </a:r>
            <a:r>
              <a:rPr kumimoji="1" lang="ja-JP" altLang="en-US" sz="2800" dirty="0" smtClean="0"/>
              <a:t>除去</a:t>
            </a:r>
            <a:r>
              <a:rPr kumimoji="1" lang="en-US" altLang="ja-JP" sz="2800" dirty="0" smtClean="0"/>
              <a:t>,FLAT</a:t>
            </a:r>
            <a:r>
              <a:rPr kumimoji="1" lang="ja-JP" altLang="en-US" sz="2800" dirty="0" smtClean="0"/>
              <a:t>補正</a:t>
            </a:r>
            <a:r>
              <a:rPr lang="en-US" altLang="ja-JP" sz="2800" dirty="0" smtClean="0"/>
              <a:t>,WCS</a:t>
            </a:r>
            <a:r>
              <a:rPr lang="ja-JP" altLang="en-US" sz="2800" dirty="0" smtClean="0"/>
              <a:t>変換</a:t>
            </a:r>
            <a:endParaRPr kumimoji="1" lang="en-US" altLang="ja-JP" sz="2800" dirty="0" smtClean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kumimoji="1" lang="en-US" altLang="ja-JP" sz="2800" dirty="0" smtClean="0"/>
              <a:t>2.</a:t>
            </a:r>
            <a:r>
              <a:rPr lang="en-US" altLang="ja-JP" sz="2800" dirty="0" smtClean="0"/>
              <a:t>CLEAN</a:t>
            </a:r>
            <a:r>
              <a:rPr lang="ja-JP" altLang="en-US" sz="2800" dirty="0" smtClean="0"/>
              <a:t>をかけた複数枚の天体の画像を、</a:t>
            </a:r>
            <a:r>
              <a:rPr lang="en-US" altLang="ja-JP" sz="2800" dirty="0" smtClean="0"/>
              <a:t>IRAF</a:t>
            </a:r>
            <a:r>
              <a:rPr lang="ja-JP" altLang="en-US" sz="2800" dirty="0" smtClean="0"/>
              <a:t>の</a:t>
            </a:r>
            <a:r>
              <a:rPr lang="en-US" altLang="ja-JP" sz="2800" dirty="0" err="1" smtClean="0"/>
              <a:t>imalign</a:t>
            </a:r>
            <a:r>
              <a:rPr lang="ja-JP" altLang="en-US" sz="2800" dirty="0" smtClean="0"/>
              <a:t>を用いて位置を合わせる</a:t>
            </a:r>
            <a:r>
              <a:rPr lang="en-US" altLang="ja-JP" sz="2800" dirty="0" smtClean="0"/>
              <a:t>.</a:t>
            </a:r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lang="en-US" altLang="ja-JP" sz="2800" dirty="0" smtClean="0"/>
          </a:p>
          <a:p>
            <a:pPr marL="0" indent="0">
              <a:buNone/>
            </a:pPr>
            <a:r>
              <a:rPr lang="en-US" altLang="ja-JP" sz="2800" dirty="0" smtClean="0"/>
              <a:t>3.gauss</a:t>
            </a:r>
            <a:r>
              <a:rPr lang="ja-JP" altLang="en-US" sz="2800" dirty="0" smtClean="0"/>
              <a:t>をかけて個々の画像の</a:t>
            </a:r>
            <a:r>
              <a:rPr lang="en-US" altLang="ja-JP" sz="2800" dirty="0" smtClean="0"/>
              <a:t>seeing</a:t>
            </a:r>
            <a:r>
              <a:rPr lang="ja-JP" altLang="en-US" sz="2800" dirty="0" smtClean="0"/>
              <a:t>を合わせる</a:t>
            </a:r>
            <a:r>
              <a:rPr lang="en-US" altLang="ja-JP" sz="2800" dirty="0" smtClean="0"/>
              <a:t>.</a:t>
            </a:r>
          </a:p>
          <a:p>
            <a:pPr marL="0" indent="0">
              <a:buNone/>
            </a:pPr>
            <a:endParaRPr lang="en-US" altLang="ja-JP" sz="2800" dirty="0" smtClean="0"/>
          </a:p>
          <a:p>
            <a:pPr marL="0" indent="0">
              <a:buNone/>
            </a:pPr>
            <a:endParaRPr kumimoji="1" lang="en-US" altLang="ja-JP" sz="2800" dirty="0"/>
          </a:p>
          <a:p>
            <a:pPr marL="0" indent="0">
              <a:buNone/>
            </a:pPr>
            <a:r>
              <a:rPr lang="en-US" altLang="ja-JP" sz="2800" dirty="0" smtClean="0"/>
              <a:t>4</a:t>
            </a:r>
            <a:r>
              <a:rPr kumimoji="1" lang="en-US" altLang="ja-JP" sz="2800" dirty="0" smtClean="0"/>
              <a:t>.S/N</a:t>
            </a:r>
            <a:r>
              <a:rPr kumimoji="1" lang="ja-JP" altLang="en-US" sz="2800" dirty="0" smtClean="0"/>
              <a:t>を上げるため</a:t>
            </a:r>
            <a:r>
              <a:rPr kumimoji="1" lang="en-US" altLang="ja-JP" sz="2800" dirty="0" err="1" smtClean="0"/>
              <a:t>imcombine</a:t>
            </a:r>
            <a:r>
              <a:rPr kumimoji="1" lang="ja-JP" altLang="en-US" sz="2800" dirty="0" smtClean="0"/>
              <a:t>で</a:t>
            </a:r>
            <a:r>
              <a:rPr lang="ja-JP" altLang="en-US" sz="2800" dirty="0"/>
              <a:t>画像</a:t>
            </a:r>
            <a:r>
              <a:rPr lang="ja-JP" altLang="en-US" sz="2800" dirty="0" smtClean="0"/>
              <a:t>の重ね合わせを行う</a:t>
            </a:r>
            <a:r>
              <a:rPr lang="en-US" altLang="ja-JP" sz="2800" dirty="0" smtClean="0"/>
              <a:t>.</a:t>
            </a:r>
            <a:endParaRPr kumimoji="1" lang="en-US" altLang="ja-JP" sz="2800" dirty="0" smtClean="0"/>
          </a:p>
        </p:txBody>
      </p:sp>
      <p:sp>
        <p:nvSpPr>
          <p:cNvPr id="4" name="下矢印 3"/>
          <p:cNvSpPr/>
          <p:nvPr/>
        </p:nvSpPr>
        <p:spPr>
          <a:xfrm>
            <a:off x="4139952" y="1988840"/>
            <a:ext cx="360040" cy="648072"/>
          </a:xfrm>
          <a:prstGeom prst="down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下矢印 4"/>
          <p:cNvSpPr/>
          <p:nvPr/>
        </p:nvSpPr>
        <p:spPr>
          <a:xfrm>
            <a:off x="4139952" y="3573016"/>
            <a:ext cx="360040" cy="720080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>
            <a:off x="4139952" y="4869160"/>
            <a:ext cx="360040" cy="792088"/>
          </a:xfrm>
          <a:prstGeom prst="downArrow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32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555776" y="18864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 smtClean="0">
                <a:solidFill>
                  <a:schemeClr val="bg1"/>
                </a:solidFill>
              </a:rPr>
              <a:t>Contents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1196752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3600" dirty="0" smtClean="0">
                <a:solidFill>
                  <a:schemeClr val="bg1"/>
                </a:solidFill>
              </a:rPr>
              <a:t>Introduction</a:t>
            </a:r>
          </a:p>
          <a:p>
            <a:pPr marL="342900" indent="-342900">
              <a:buAutoNum type="arabicPeriod"/>
            </a:pPr>
            <a:endParaRPr kumimoji="1" lang="en-US" altLang="ja-JP" sz="3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altLang="ja-JP" sz="3600" dirty="0" smtClean="0">
                <a:solidFill>
                  <a:schemeClr val="bg1"/>
                </a:solidFill>
              </a:rPr>
              <a:t>Sample Selection,</a:t>
            </a:r>
            <a:r>
              <a:rPr lang="ja-JP" altLang="en-US" sz="3600" dirty="0" smtClean="0">
                <a:solidFill>
                  <a:schemeClr val="bg1"/>
                </a:solidFill>
              </a:rPr>
              <a:t>観測</a:t>
            </a:r>
            <a:r>
              <a:rPr lang="ja-JP" altLang="en-US" sz="3600" dirty="0">
                <a:solidFill>
                  <a:schemeClr val="bg1"/>
                </a:solidFill>
              </a:rPr>
              <a:t>と</a:t>
            </a:r>
            <a:r>
              <a:rPr lang="ja-JP" altLang="en-US" sz="3600" dirty="0" smtClean="0">
                <a:solidFill>
                  <a:schemeClr val="bg1"/>
                </a:solidFill>
              </a:rPr>
              <a:t>解析手法</a:t>
            </a:r>
            <a:endParaRPr lang="en-US" altLang="ja-JP" sz="3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altLang="ja-JP" sz="3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kumimoji="1" lang="ja-JP" altLang="en-US" sz="3600" dirty="0" smtClean="0">
                <a:solidFill>
                  <a:schemeClr val="bg1"/>
                </a:solidFill>
              </a:rPr>
              <a:t>結果</a:t>
            </a:r>
            <a:endParaRPr kumimoji="1" lang="en-US" altLang="ja-JP" sz="3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kumimoji="1" lang="en-US" altLang="ja-JP" sz="3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ja-JP" altLang="en-US" sz="3600" dirty="0" smtClean="0">
                <a:solidFill>
                  <a:schemeClr val="bg1"/>
                </a:solidFill>
              </a:rPr>
              <a:t>考察</a:t>
            </a:r>
            <a:endParaRPr lang="en-US" altLang="ja-JP" sz="3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altLang="ja-JP" sz="3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kumimoji="1" lang="ja-JP" altLang="en-US" sz="3600" dirty="0" smtClean="0">
                <a:solidFill>
                  <a:schemeClr val="bg1"/>
                </a:solidFill>
              </a:rPr>
              <a:t>まとめ</a:t>
            </a:r>
            <a:r>
              <a:rPr lang="ja-JP" altLang="en-US" sz="3600" dirty="0" smtClean="0">
                <a:solidFill>
                  <a:schemeClr val="bg1"/>
                </a:solidFill>
              </a:rPr>
              <a:t>・</a:t>
            </a:r>
            <a:r>
              <a:rPr kumimoji="1" lang="ja-JP" altLang="en-US" sz="3600" dirty="0" smtClean="0">
                <a:solidFill>
                  <a:schemeClr val="bg1"/>
                </a:solidFill>
              </a:rPr>
              <a:t>展望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7" name="フローチャート : 結合子 6"/>
          <p:cNvSpPr/>
          <p:nvPr/>
        </p:nvSpPr>
        <p:spPr>
          <a:xfrm>
            <a:off x="179512" y="1111970"/>
            <a:ext cx="3312368" cy="948878"/>
          </a:xfrm>
          <a:prstGeom prst="flowChartConnector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48" y="3302437"/>
            <a:ext cx="2574032" cy="163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線矢印コネクタ 8"/>
          <p:cNvCxnSpPr/>
          <p:nvPr/>
        </p:nvCxnSpPr>
        <p:spPr>
          <a:xfrm flipH="1" flipV="1">
            <a:off x="3131840" y="1916832"/>
            <a:ext cx="1368152" cy="1385605"/>
          </a:xfrm>
          <a:prstGeom prst="straightConnector1">
            <a:avLst/>
          </a:prstGeom>
          <a:ln w="5715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7524328" y="373590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START!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0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259632" y="116632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</a:rPr>
              <a:t>アウトフローガスの重要性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astroarts.jp/news/2012/03/02ufo/outflow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645024"/>
            <a:ext cx="561662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688632" y="5797713"/>
            <a:ext cx="2987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</a:rPr>
              <a:t>クェーサー</a:t>
            </a:r>
            <a:r>
              <a:rPr lang="ja-JP" altLang="en-US" sz="2000" dirty="0">
                <a:solidFill>
                  <a:schemeClr val="bg1"/>
                </a:solidFill>
              </a:rPr>
              <a:t>の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アウトフローガスのイメージ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(ESA/AOES </a:t>
            </a:r>
            <a:r>
              <a:rPr kumimoji="1" lang="en-US" altLang="ja-JP" sz="2000" dirty="0" err="1" smtClean="0">
                <a:solidFill>
                  <a:schemeClr val="bg1"/>
                </a:solidFill>
              </a:rPr>
              <a:t>Medialab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844257"/>
            <a:ext cx="9144000" cy="2800767"/>
          </a:xfrm>
          <a:prstGeom prst="rect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chemeClr val="tx1"/>
              </a:gs>
              <a:gs pos="100000">
                <a:schemeClr val="tx1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ja-JP" altLang="en-US" sz="2200" dirty="0" smtClean="0">
                <a:solidFill>
                  <a:schemeClr val="bg1"/>
                </a:solidFill>
              </a:rPr>
              <a:t>降着円盤から角運動量を取り去り、新たなガスの降着を促進する</a:t>
            </a:r>
            <a:r>
              <a:rPr kumimoji="1" lang="en-US" altLang="ja-JP" sz="2200" dirty="0" smtClean="0">
                <a:solidFill>
                  <a:schemeClr val="bg1"/>
                </a:solidFill>
              </a:rPr>
              <a:t> </a:t>
            </a:r>
            <a:r>
              <a:rPr kumimoji="1" lang="ja-JP" altLang="en-US" sz="2200" dirty="0" smtClean="0">
                <a:solidFill>
                  <a:schemeClr val="bg1"/>
                </a:solidFill>
              </a:rPr>
              <a:t>⇨ </a:t>
            </a:r>
            <a:r>
              <a:rPr kumimoji="1" lang="en-US" altLang="ja-JP" sz="2200" dirty="0" smtClean="0">
                <a:solidFill>
                  <a:schemeClr val="bg1"/>
                </a:solidFill>
              </a:rPr>
              <a:t>AGN</a:t>
            </a:r>
            <a:r>
              <a:rPr kumimoji="1" lang="ja-JP" altLang="en-US" sz="2200" dirty="0" smtClean="0">
                <a:solidFill>
                  <a:schemeClr val="bg1"/>
                </a:solidFill>
              </a:rPr>
              <a:t>の成長に不可欠</a:t>
            </a:r>
            <a:r>
              <a:rPr lang="da-DK" altLang="ja-JP" sz="2200" dirty="0" smtClean="0">
                <a:solidFill>
                  <a:schemeClr val="bg1"/>
                </a:solidFill>
              </a:rPr>
              <a:t>(Murray </a:t>
            </a:r>
            <a:r>
              <a:rPr lang="da-DK" altLang="ja-JP" sz="2200" dirty="0">
                <a:solidFill>
                  <a:schemeClr val="bg1"/>
                </a:solidFill>
              </a:rPr>
              <a:t>et al. 1995, Proga et al. 2000)</a:t>
            </a:r>
            <a:r>
              <a:rPr lang="da-DK" altLang="ja-JP" sz="2200" dirty="0"/>
              <a:t> </a:t>
            </a:r>
            <a:endParaRPr kumimoji="1" lang="en-US" altLang="ja-JP" sz="2200" dirty="0" smtClean="0">
              <a:solidFill>
                <a:schemeClr val="bg1"/>
              </a:solidFill>
            </a:endParaRPr>
          </a:p>
          <a:p>
            <a:endParaRPr kumimoji="1" lang="en-US" altLang="ja-JP" sz="2200" dirty="0" smtClean="0">
              <a:solidFill>
                <a:schemeClr val="bg1"/>
              </a:solidFill>
            </a:endParaRPr>
          </a:p>
          <a:p>
            <a:r>
              <a:rPr kumimoji="1" lang="en-US" altLang="ja-JP" sz="2200" dirty="0" smtClean="0">
                <a:solidFill>
                  <a:schemeClr val="bg1"/>
                </a:solidFill>
              </a:rPr>
              <a:t>2.</a:t>
            </a:r>
            <a:r>
              <a:rPr kumimoji="1" lang="ja-JP" altLang="en-US" sz="2200" dirty="0" smtClean="0">
                <a:solidFill>
                  <a:schemeClr val="bg1"/>
                </a:solidFill>
              </a:rPr>
              <a:t>エネルギー</a:t>
            </a:r>
            <a:r>
              <a:rPr lang="ja-JP" altLang="en-US" sz="2200" dirty="0" smtClean="0">
                <a:solidFill>
                  <a:schemeClr val="bg1"/>
                </a:solidFill>
              </a:rPr>
              <a:t>・</a:t>
            </a:r>
            <a:r>
              <a:rPr lang="ja-JP" altLang="en-US" sz="2200" dirty="0">
                <a:solidFill>
                  <a:schemeClr val="bg1"/>
                </a:solidFill>
              </a:rPr>
              <a:t>金属量</a:t>
            </a:r>
            <a:r>
              <a:rPr lang="ja-JP" altLang="en-US" sz="2200" dirty="0" smtClean="0">
                <a:solidFill>
                  <a:schemeClr val="bg1"/>
                </a:solidFill>
              </a:rPr>
              <a:t>の豊富なガスを銀河間</a:t>
            </a:r>
            <a:r>
              <a:rPr lang="ja-JP" altLang="en-US" sz="2200" dirty="0">
                <a:solidFill>
                  <a:schemeClr val="bg1"/>
                </a:solidFill>
              </a:rPr>
              <a:t>領域</a:t>
            </a:r>
            <a:r>
              <a:rPr lang="ja-JP" altLang="en-US" sz="2200" dirty="0" smtClean="0">
                <a:solidFill>
                  <a:schemeClr val="bg1"/>
                </a:solidFill>
              </a:rPr>
              <a:t>に放出する ⇨  宇宙の化学進化に影響を与える</a:t>
            </a:r>
            <a:r>
              <a:rPr lang="it-IT" altLang="ja-JP" sz="2200" dirty="0" smtClean="0">
                <a:solidFill>
                  <a:schemeClr val="bg1"/>
                </a:solidFill>
              </a:rPr>
              <a:t>(Di </a:t>
            </a:r>
            <a:r>
              <a:rPr lang="it-IT" altLang="ja-JP" sz="2200" dirty="0">
                <a:solidFill>
                  <a:schemeClr val="bg1"/>
                </a:solidFill>
              </a:rPr>
              <a:t>Matteo et al. 2005, Moll et al. 2007) </a:t>
            </a:r>
            <a:endParaRPr lang="en-US" altLang="ja-JP" sz="2200" dirty="0" smtClean="0">
              <a:solidFill>
                <a:schemeClr val="bg1"/>
              </a:solidFill>
            </a:endParaRPr>
          </a:p>
          <a:p>
            <a:endParaRPr lang="en-US" altLang="ja-JP" sz="2200" dirty="0" smtClean="0">
              <a:solidFill>
                <a:schemeClr val="bg1"/>
              </a:solidFill>
            </a:endParaRPr>
          </a:p>
          <a:p>
            <a:r>
              <a:rPr kumimoji="1" lang="en-US" altLang="ja-JP" sz="2200" dirty="0" smtClean="0">
                <a:solidFill>
                  <a:schemeClr val="bg1"/>
                </a:solidFill>
              </a:rPr>
              <a:t>3.</a:t>
            </a:r>
            <a:r>
              <a:rPr kumimoji="1" lang="ja-JP" altLang="en-US" sz="2200" dirty="0" smtClean="0">
                <a:solidFill>
                  <a:schemeClr val="bg1"/>
                </a:solidFill>
              </a:rPr>
              <a:t>近傍の</a:t>
            </a:r>
            <a:r>
              <a:rPr lang="ja-JP" altLang="en-US" sz="2200" dirty="0" smtClean="0">
                <a:solidFill>
                  <a:schemeClr val="bg1"/>
                </a:solidFill>
              </a:rPr>
              <a:t>星間・銀河間領域における星形成を抑制する ⇨ </a:t>
            </a:r>
            <a:r>
              <a:rPr lang="ja-JP" altLang="en-US" sz="2200" dirty="0">
                <a:solidFill>
                  <a:schemeClr val="bg1"/>
                </a:solidFill>
              </a:rPr>
              <a:t>銀河進化に</a:t>
            </a:r>
            <a:r>
              <a:rPr lang="ja-JP" altLang="en-US" sz="2200" dirty="0" smtClean="0">
                <a:solidFill>
                  <a:schemeClr val="bg1"/>
                </a:solidFill>
              </a:rPr>
              <a:t>も影響を与える</a:t>
            </a:r>
            <a:r>
              <a:rPr lang="en-US" altLang="ja-JP" sz="2200" dirty="0" smtClean="0">
                <a:solidFill>
                  <a:schemeClr val="bg1"/>
                </a:solidFill>
              </a:rPr>
              <a:t>(</a:t>
            </a:r>
            <a:r>
              <a:rPr lang="en-US" altLang="ja-JP" sz="2200" dirty="0" err="1" smtClean="0">
                <a:solidFill>
                  <a:schemeClr val="bg1"/>
                </a:solidFill>
              </a:rPr>
              <a:t>Granato</a:t>
            </a:r>
            <a:r>
              <a:rPr lang="en-US" altLang="ja-JP" sz="2200" dirty="0" smtClean="0">
                <a:solidFill>
                  <a:schemeClr val="bg1"/>
                </a:solidFill>
              </a:rPr>
              <a:t> </a:t>
            </a:r>
            <a:r>
              <a:rPr lang="en-US" altLang="ja-JP" sz="2200" dirty="0">
                <a:solidFill>
                  <a:schemeClr val="bg1"/>
                </a:solidFill>
              </a:rPr>
              <a:t>et al. 2004, </a:t>
            </a:r>
            <a:r>
              <a:rPr lang="en-US" altLang="ja-JP" sz="2200" dirty="0" err="1">
                <a:solidFill>
                  <a:schemeClr val="bg1"/>
                </a:solidFill>
              </a:rPr>
              <a:t>Chartas</a:t>
            </a:r>
            <a:r>
              <a:rPr lang="en-US" altLang="ja-JP" sz="2200" dirty="0">
                <a:solidFill>
                  <a:schemeClr val="bg1"/>
                </a:solidFill>
              </a:rPr>
              <a:t> et al. 2007) </a:t>
            </a:r>
            <a:endParaRPr kumimoji="1" lang="ja-JP" altLang="en-US" sz="22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60640" y="3861047"/>
            <a:ext cx="3275856" cy="1785104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kumimoji="1" lang="ja-JP" altLang="en-US" sz="2200" dirty="0" smtClean="0">
                <a:solidFill>
                  <a:schemeClr val="bg1"/>
                </a:solidFill>
              </a:rPr>
              <a:t>アウトフローガス</a:t>
            </a:r>
            <a:r>
              <a:rPr lang="ja-JP" altLang="en-US" sz="2200" dirty="0" smtClean="0">
                <a:solidFill>
                  <a:schemeClr val="bg1"/>
                </a:solidFill>
              </a:rPr>
              <a:t>の噴出に</a:t>
            </a:r>
            <a:r>
              <a:rPr kumimoji="1" lang="ja-JP" altLang="en-US" sz="2200" dirty="0" smtClean="0">
                <a:solidFill>
                  <a:schemeClr val="bg1"/>
                </a:solidFill>
              </a:rPr>
              <a:t>は降着円盤の輻射圧による影響が大きい</a:t>
            </a:r>
            <a:r>
              <a:rPr kumimoji="1" lang="en-US" altLang="ja-JP" sz="2200" dirty="0" smtClean="0">
                <a:solidFill>
                  <a:schemeClr val="bg1"/>
                </a:solidFill>
              </a:rPr>
              <a:t>(</a:t>
            </a:r>
            <a:r>
              <a:rPr lang="da-DK" altLang="ja-JP" sz="2200" dirty="0">
                <a:solidFill>
                  <a:schemeClr val="bg1"/>
                </a:solidFill>
              </a:rPr>
              <a:t>Murray et al. 1995, Proga et al. 2000</a:t>
            </a:r>
            <a:r>
              <a:rPr kumimoji="1" lang="en-US" altLang="ja-JP" sz="2200" dirty="0" smtClean="0">
                <a:solidFill>
                  <a:schemeClr val="bg1"/>
                </a:solidFill>
              </a:rPr>
              <a:t>)</a:t>
            </a:r>
            <a:endParaRPr kumimoji="1" lang="ja-JP" altLang="en-US" sz="2200" dirty="0">
              <a:solidFill>
                <a:schemeClr val="bg1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4680012" y="4293096"/>
            <a:ext cx="1080628" cy="428853"/>
          </a:xfrm>
          <a:prstGeom prst="straightConnector1">
            <a:avLst/>
          </a:prstGeom>
          <a:ln w="508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97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979712" y="179929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</a:rPr>
              <a:t>クェーサー吸収線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980728"/>
            <a:ext cx="813690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200" dirty="0" smtClean="0"/>
              <a:t>クェーサーを背景光源として用いることにより、視線上に存在する物質</a:t>
            </a:r>
            <a:r>
              <a:rPr kumimoji="1" lang="en-US" altLang="ja-JP" sz="2200" dirty="0" smtClean="0"/>
              <a:t>(</a:t>
            </a:r>
            <a:r>
              <a:rPr lang="ja-JP" altLang="en-US" sz="2200" dirty="0" smtClean="0"/>
              <a:t>ガス</a:t>
            </a:r>
            <a:r>
              <a:rPr lang="en-US" altLang="ja-JP" sz="2200" dirty="0" smtClean="0"/>
              <a:t>)</a:t>
            </a:r>
            <a:r>
              <a:rPr kumimoji="1" lang="ja-JP" altLang="en-US" sz="2200" dirty="0" smtClean="0"/>
              <a:t>を吸収線として捉えることが出来る</a:t>
            </a:r>
            <a:r>
              <a:rPr kumimoji="1" lang="en-US" altLang="ja-JP" sz="2200" dirty="0" smtClean="0"/>
              <a:t>.</a:t>
            </a:r>
            <a:r>
              <a:rPr kumimoji="1" lang="ja-JP" altLang="en-US" sz="2200" dirty="0" smtClean="0"/>
              <a:t>　</a:t>
            </a:r>
            <a:endParaRPr kumimoji="1" lang="ja-JP" altLang="en-US" sz="2200" dirty="0"/>
          </a:p>
        </p:txBody>
      </p:sp>
      <p:pic>
        <p:nvPicPr>
          <p:cNvPr id="1026" name="Picture 2" descr="qsoab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08912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5148064" y="4428401"/>
            <a:ext cx="351013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1600" dirty="0"/>
              <a:t>濱</a:t>
            </a:r>
            <a:r>
              <a:rPr lang="ja-JP" altLang="en-US" sz="1600" dirty="0" smtClean="0"/>
              <a:t>野</a:t>
            </a:r>
            <a:r>
              <a:rPr lang="en-US" altLang="ja-JP" sz="1600" dirty="0"/>
              <a:t> </a:t>
            </a:r>
            <a:r>
              <a:rPr lang="ja-JP" altLang="en-US" sz="1600" dirty="0" smtClean="0"/>
              <a:t>他</a:t>
            </a:r>
            <a:r>
              <a:rPr lang="en-US" altLang="ja-JP" sz="1600" dirty="0" smtClean="0"/>
              <a:t>.(2012</a:t>
            </a:r>
            <a:r>
              <a:rPr lang="ja-JP" altLang="en-US" sz="1600" dirty="0"/>
              <a:t>年度 東京大学理学系研究科プレスリリース解説</a:t>
            </a:r>
            <a:r>
              <a:rPr lang="ja-JP" altLang="en-US" sz="1600" dirty="0" smtClean="0"/>
              <a:t>記事</a:t>
            </a:r>
            <a:r>
              <a:rPr lang="en-US" altLang="ja-JP" sz="1600" dirty="0" smtClean="0"/>
              <a:t>)</a:t>
            </a:r>
            <a:endParaRPr lang="ja-JP" altLang="en-US" sz="1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16216" y="24836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アウトフロー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24128" y="2854097"/>
            <a:ext cx="36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>
                <a:solidFill>
                  <a:schemeClr val="bg1"/>
                </a:solidFill>
              </a:rPr>
              <a:t>Intrinsic</a:t>
            </a:r>
            <a:r>
              <a:rPr kumimoji="1" lang="ja-JP" altLang="en-US" sz="2200" dirty="0" smtClean="0">
                <a:solidFill>
                  <a:schemeClr val="bg1"/>
                </a:solidFill>
              </a:rPr>
              <a:t>な吸収線</a:t>
            </a:r>
            <a:r>
              <a:rPr kumimoji="1" lang="en-US" altLang="ja-JP" sz="2200" dirty="0" smtClean="0">
                <a:solidFill>
                  <a:schemeClr val="bg1"/>
                </a:solidFill>
              </a:rPr>
              <a:t>(</a:t>
            </a:r>
            <a:r>
              <a:rPr kumimoji="1" lang="ja-JP" altLang="en-US" sz="2200" b="1" dirty="0" smtClean="0">
                <a:solidFill>
                  <a:srgbClr val="FFFF00"/>
                </a:solidFill>
              </a:rPr>
              <a:t>本研究</a:t>
            </a:r>
            <a:r>
              <a:rPr lang="en-US" altLang="ja-JP" sz="2200" dirty="0" smtClean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19672" y="2996952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Intervening</a:t>
            </a:r>
            <a:r>
              <a:rPr lang="ja-JP" altLang="en-US" sz="2000" dirty="0" smtClean="0">
                <a:solidFill>
                  <a:schemeClr val="bg1"/>
                </a:solidFill>
              </a:rPr>
              <a:t>な吸収線</a:t>
            </a:r>
            <a:r>
              <a:rPr lang="en-US" altLang="ja-JP" sz="2000" dirty="0" smtClean="0">
                <a:solidFill>
                  <a:schemeClr val="bg1"/>
                </a:solidFill>
              </a:rPr>
              <a:t>(</a:t>
            </a:r>
            <a:r>
              <a:rPr lang="ja-JP" altLang="en-US" sz="2000" dirty="0" smtClean="0">
                <a:solidFill>
                  <a:schemeClr val="bg1"/>
                </a:solidFill>
              </a:rPr>
              <a:t>一般的</a:t>
            </a:r>
            <a:r>
              <a:rPr lang="en-US" altLang="ja-JP" sz="2000" dirty="0" smtClean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5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222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39552" y="18864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</a:rPr>
              <a:t>アウトフローガスの作る吸収線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3212976"/>
            <a:ext cx="561662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上矢印 5"/>
          <p:cNvSpPr/>
          <p:nvPr/>
        </p:nvSpPr>
        <p:spPr>
          <a:xfrm>
            <a:off x="3491880" y="3889969"/>
            <a:ext cx="504056" cy="2851398"/>
          </a:xfrm>
          <a:prstGeom prst="upArrow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noFill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96752"/>
            <a:ext cx="345440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491" y="2636913"/>
            <a:ext cx="3132013" cy="32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491" y="4403089"/>
            <a:ext cx="3130029" cy="32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491" y="6165304"/>
            <a:ext cx="3132013" cy="31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曲折矢印 6"/>
          <p:cNvSpPr/>
          <p:nvPr/>
        </p:nvSpPr>
        <p:spPr>
          <a:xfrm>
            <a:off x="2771800" y="2060848"/>
            <a:ext cx="2880320" cy="1152128"/>
          </a:xfrm>
          <a:prstGeom prst="ben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83185"/>
            <a:ext cx="25558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0" y="1332057"/>
            <a:ext cx="565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</a:rPr>
              <a:t>様々</a:t>
            </a:r>
            <a:r>
              <a:rPr lang="ja-JP" altLang="en-US" sz="3200" dirty="0" smtClean="0">
                <a:solidFill>
                  <a:schemeClr val="bg1"/>
                </a:solidFill>
              </a:rPr>
              <a:t>な幅を持つ吸収線を示す</a:t>
            </a:r>
            <a:r>
              <a:rPr lang="en-US" altLang="ja-JP" sz="3200" dirty="0" smtClean="0">
                <a:solidFill>
                  <a:schemeClr val="bg1"/>
                </a:solidFill>
              </a:rPr>
              <a:t>!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1043608" y="4573351"/>
            <a:ext cx="504056" cy="51183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2897609" y="4537347"/>
            <a:ext cx="738287" cy="40382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331640" y="4355812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/>
              <a:t>アウトフロー</a:t>
            </a:r>
            <a:endParaRPr kumimoji="1" lang="ja-JP" altLang="en-US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1196752"/>
            <a:ext cx="345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三澤</a:t>
            </a:r>
            <a:r>
              <a:rPr kumimoji="1" lang="en-US" altLang="ja-JP" sz="1600" dirty="0" smtClean="0"/>
              <a:t>,</a:t>
            </a:r>
            <a:r>
              <a:rPr kumimoji="1" lang="ja-JP" altLang="en-US" sz="1600" dirty="0" smtClean="0"/>
              <a:t>天文月報</a:t>
            </a:r>
            <a:r>
              <a:rPr kumimoji="1" lang="en-US" altLang="ja-JP" sz="1600" dirty="0" smtClean="0"/>
              <a:t>, 2007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4402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21" y="-13692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</a:rPr>
              <a:t>先行研究</a:t>
            </a:r>
            <a:r>
              <a:rPr lang="ja-JP" altLang="en-US" sz="3200" dirty="0">
                <a:solidFill>
                  <a:schemeClr val="bg1"/>
                </a:solidFill>
              </a:rPr>
              <a:t>～</a:t>
            </a:r>
            <a:r>
              <a:rPr lang="en-US" altLang="ja-JP" sz="3200" dirty="0" smtClean="0">
                <a:solidFill>
                  <a:schemeClr val="bg1"/>
                </a:solidFill>
              </a:rPr>
              <a:t>mini-BAL,NAL</a:t>
            </a:r>
            <a:r>
              <a:rPr lang="ja-JP" altLang="en-US" sz="3200" dirty="0" smtClean="0">
                <a:solidFill>
                  <a:schemeClr val="bg1"/>
                </a:solidFill>
              </a:rPr>
              <a:t>の変動～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052736"/>
            <a:ext cx="4451031" cy="4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590022" y="1804765"/>
            <a:ext cx="2874008" cy="400099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FF99FF"/>
              </a:gs>
              <a:gs pos="100000">
                <a:srgbClr val="FF9900"/>
              </a:gs>
            </a:gsLst>
            <a:lin ang="5400000" scaled="0"/>
          </a:gradFill>
          <a:ln>
            <a:noFill/>
          </a:ln>
        </p:spPr>
        <p:txBody>
          <a:bodyPr wrap="square" lIns="91429" tIns="45715" rIns="91429" bIns="45715" rtlCol="0">
            <a:spAutoFit/>
          </a:bodyPr>
          <a:lstStyle/>
          <a:p>
            <a:r>
              <a:rPr lang="en-US" altLang="ja-JP" sz="2000" dirty="0"/>
              <a:t>CIV mini-BAL (</a:t>
            </a:r>
            <a:r>
              <a:rPr lang="ja-JP" altLang="en-US" sz="2000" dirty="0"/>
              <a:t>変動あり</a:t>
            </a:r>
            <a:r>
              <a:rPr lang="en-US" altLang="ja-JP" sz="2000" dirty="0"/>
              <a:t>)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40290" y="1412776"/>
            <a:ext cx="1499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Q1157+014</a:t>
            </a:r>
            <a:endParaRPr kumimoji="1" lang="ja-JP" altLang="en-US" sz="1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3568" y="249289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HS1603+3820 </a:t>
            </a:r>
            <a:endParaRPr kumimoji="1" lang="ja-JP" altLang="en-US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18350" y="3090446"/>
            <a:ext cx="1433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HE1341-1020</a:t>
            </a:r>
            <a:endParaRPr kumimoji="1" lang="ja-JP" altLang="en-US" sz="1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496" y="5373216"/>
            <a:ext cx="9108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</a:rPr>
              <a:t>クェーサーの静止系における</a:t>
            </a:r>
            <a:r>
              <a:rPr lang="en-US" altLang="ja-JP" sz="2000" dirty="0">
                <a:solidFill>
                  <a:schemeClr val="bg1"/>
                </a:solidFill>
              </a:rPr>
              <a:t>CIV mini-BAL(</a:t>
            </a:r>
            <a:r>
              <a:rPr lang="ja-JP" altLang="en-US" sz="2000" dirty="0">
                <a:solidFill>
                  <a:schemeClr val="bg1"/>
                </a:solidFill>
              </a:rPr>
              <a:t>左</a:t>
            </a:r>
            <a:r>
              <a:rPr lang="en-US" altLang="ja-JP" sz="2000" dirty="0">
                <a:solidFill>
                  <a:schemeClr val="bg1"/>
                </a:solidFill>
              </a:rPr>
              <a:t>)</a:t>
            </a:r>
            <a:r>
              <a:rPr lang="ja-JP" altLang="en-US" sz="2000" dirty="0">
                <a:solidFill>
                  <a:schemeClr val="bg1"/>
                </a:solidFill>
              </a:rPr>
              <a:t>と</a:t>
            </a:r>
            <a:r>
              <a:rPr lang="en-US" altLang="ja-JP" sz="2000" dirty="0">
                <a:solidFill>
                  <a:schemeClr val="bg1"/>
                </a:solidFill>
              </a:rPr>
              <a:t>NAL(</a:t>
            </a:r>
            <a:r>
              <a:rPr lang="ja-JP" altLang="en-US" sz="2000" dirty="0">
                <a:solidFill>
                  <a:schemeClr val="bg1"/>
                </a:solidFill>
              </a:rPr>
              <a:t>右</a:t>
            </a:r>
            <a:r>
              <a:rPr lang="en-US" altLang="ja-JP" sz="2000" dirty="0" smtClean="0">
                <a:solidFill>
                  <a:schemeClr val="bg1"/>
                </a:solidFill>
              </a:rPr>
              <a:t>)</a:t>
            </a:r>
            <a:r>
              <a:rPr lang="ja-JP" altLang="en-US" sz="2000" dirty="0" smtClean="0">
                <a:solidFill>
                  <a:schemeClr val="bg1"/>
                </a:solidFill>
              </a:rPr>
              <a:t>をもつ計</a:t>
            </a:r>
            <a:r>
              <a:rPr lang="en-US" altLang="ja-JP" sz="2000" dirty="0" smtClean="0">
                <a:solidFill>
                  <a:schemeClr val="bg1"/>
                </a:solidFill>
              </a:rPr>
              <a:t>12</a:t>
            </a:r>
            <a:r>
              <a:rPr lang="ja-JP" altLang="en-US" sz="2000" dirty="0" smtClean="0">
                <a:solidFill>
                  <a:schemeClr val="bg1"/>
                </a:solidFill>
              </a:rPr>
              <a:t>天体の等価幅</a:t>
            </a:r>
            <a:r>
              <a:rPr lang="ja-JP" altLang="en-US" sz="2000" dirty="0">
                <a:solidFill>
                  <a:schemeClr val="bg1"/>
                </a:solidFill>
              </a:rPr>
              <a:t>のモニター観測</a:t>
            </a:r>
            <a:r>
              <a:rPr lang="ja-JP" altLang="en-US" sz="2000" dirty="0" smtClean="0">
                <a:solidFill>
                  <a:schemeClr val="bg1"/>
                </a:solidFill>
              </a:rPr>
              <a:t>結果</a:t>
            </a:r>
            <a:r>
              <a:rPr lang="en-US" altLang="ja-JP" sz="2000" dirty="0" smtClean="0">
                <a:solidFill>
                  <a:schemeClr val="bg1"/>
                </a:solidFill>
              </a:rPr>
              <a:t>(Misawa et al. in prep.). mini-BAL</a:t>
            </a:r>
            <a:r>
              <a:rPr lang="ja-JP" altLang="en-US" sz="2000" dirty="0" smtClean="0">
                <a:solidFill>
                  <a:schemeClr val="bg1"/>
                </a:solidFill>
              </a:rPr>
              <a:t>をもつサンプルにのみ明らかな変動が確認されている</a:t>
            </a:r>
            <a:r>
              <a:rPr lang="en-US" altLang="ja-JP" sz="2000" dirty="0" smtClean="0">
                <a:solidFill>
                  <a:schemeClr val="bg1"/>
                </a:solidFill>
              </a:rPr>
              <a:t>.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03679" y="3810526"/>
            <a:ext cx="964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UM675</a:t>
            </a:r>
            <a:endParaRPr kumimoji="1" lang="ja-JP" altLang="en-US" sz="1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99034" y="4221088"/>
            <a:ext cx="1328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Q2343+125</a:t>
            </a:r>
            <a:endParaRPr kumimoji="1" lang="ja-JP" altLang="en-US" sz="1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19672" y="3666510"/>
            <a:ext cx="1433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HE0151-4326</a:t>
            </a:r>
            <a:endParaRPr kumimoji="1" lang="ja-JP" altLang="en-US" sz="16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48" y="1052736"/>
            <a:ext cx="4446748" cy="4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5796136" y="393305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Q1700+6416</a:t>
            </a:r>
            <a:endParaRPr kumimoji="1"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16216" y="1772816"/>
            <a:ext cx="2448272" cy="40009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txBody>
          <a:bodyPr wrap="square" lIns="91429" tIns="45715" rIns="91429" bIns="45715" rtlCol="0">
            <a:spAutoFit/>
          </a:bodyPr>
          <a:lstStyle/>
          <a:p>
            <a:r>
              <a:rPr lang="en-US" altLang="ja-JP" sz="2000" dirty="0"/>
              <a:t>CIV NAL (</a:t>
            </a:r>
            <a:r>
              <a:rPr lang="ja-JP" altLang="en-US" sz="2000" dirty="0"/>
              <a:t>変動なし</a:t>
            </a:r>
            <a:r>
              <a:rPr lang="en-US" altLang="ja-JP" sz="2000" dirty="0"/>
              <a:t>)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68138" y="1218238"/>
            <a:ext cx="2419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Q1946+7658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64088" y="1722294"/>
            <a:ext cx="1353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Q0450-1310</a:t>
            </a:r>
            <a:endParaRPr kumimoji="1" lang="ja-JP" altLang="en-US" sz="1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09860" y="2348880"/>
            <a:ext cx="1342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Q0130-4021</a:t>
            </a:r>
            <a:endParaRPr kumimoji="1"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409141" y="2658398"/>
            <a:ext cx="1411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Q1009+2956</a:t>
            </a:r>
            <a:endParaRPr kumimoji="1"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669705" y="2996952"/>
            <a:ext cx="1350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Q0940-1050</a:t>
            </a:r>
            <a:endParaRPr kumimoji="1" lang="ja-JP" altLang="en-US" sz="1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88582" y="2492896"/>
            <a:ext cx="126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WHY?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00133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15628" y="179929"/>
            <a:ext cx="86048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000" dirty="0" smtClean="0">
                <a:solidFill>
                  <a:schemeClr val="bg1"/>
                </a:solidFill>
              </a:rPr>
              <a:t>なぜ</a:t>
            </a:r>
            <a:r>
              <a:rPr lang="en-US" altLang="ja-JP" sz="3000" dirty="0" smtClean="0">
                <a:solidFill>
                  <a:schemeClr val="bg1"/>
                </a:solidFill>
              </a:rPr>
              <a:t>mini-BAL</a:t>
            </a:r>
            <a:r>
              <a:rPr lang="ja-JP" altLang="en-US" sz="3000" dirty="0" smtClean="0">
                <a:solidFill>
                  <a:schemeClr val="bg1"/>
                </a:solidFill>
              </a:rPr>
              <a:t>は時間変動を示すのか？</a:t>
            </a:r>
            <a:endParaRPr kumimoji="1" lang="ja-JP" altLang="en-US" sz="3000" dirty="0">
              <a:solidFill>
                <a:schemeClr val="bg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836713"/>
            <a:ext cx="4104455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-72008" y="6546830"/>
            <a:ext cx="2123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Misawa et al. (2005)</a:t>
            </a:r>
            <a:endParaRPr kumimoji="1" lang="ja-JP" altLang="en-US" sz="16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49" y="4653136"/>
            <a:ext cx="1295847" cy="38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36712"/>
            <a:ext cx="504991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51" y="2708920"/>
            <a:ext cx="5111949" cy="208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836712"/>
            <a:ext cx="388843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869" y="1340768"/>
            <a:ext cx="496862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92401"/>
            <a:ext cx="496862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874703"/>
            <a:ext cx="5076453" cy="201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90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07504" y="251937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</a:rPr>
              <a:t>目的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67544" y="1013827"/>
            <a:ext cx="8064896" cy="830997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solidFill>
                  <a:schemeClr val="bg1"/>
                </a:solidFill>
              </a:rPr>
              <a:t>目的</a:t>
            </a:r>
            <a:r>
              <a:rPr lang="en-US" altLang="ja-JP" sz="2400" dirty="0" smtClean="0">
                <a:solidFill>
                  <a:schemeClr val="bg1"/>
                </a:solidFill>
              </a:rPr>
              <a:t>: mini-BAL, NAL</a:t>
            </a:r>
            <a:r>
              <a:rPr lang="ja-JP" altLang="en-US" sz="2400" dirty="0" smtClean="0">
                <a:solidFill>
                  <a:schemeClr val="bg1"/>
                </a:solidFill>
              </a:rPr>
              <a:t>を持つクェーサーに対するアウトフローの電離状態変動シナリオの検証</a:t>
            </a:r>
            <a:endParaRPr lang="en-US" altLang="ja-JP" sz="2400" dirty="0" smtClean="0">
              <a:solidFill>
                <a:schemeClr val="bg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-108520" y="2204865"/>
            <a:ext cx="42657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200" dirty="0" smtClean="0">
                <a:solidFill>
                  <a:schemeClr val="bg1"/>
                </a:solidFill>
              </a:rPr>
              <a:t>電離状態変動シナリオの概要</a:t>
            </a:r>
            <a:endParaRPr lang="en-US" altLang="ja-JP" sz="2200" dirty="0" smtClean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256" y="2737952"/>
            <a:ext cx="4193704" cy="329320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600" dirty="0" smtClean="0">
                <a:solidFill>
                  <a:schemeClr val="bg1"/>
                </a:solidFill>
              </a:rPr>
              <a:t>クェーサー光度の変動が</a:t>
            </a:r>
            <a:r>
              <a:rPr lang="ja-JP" altLang="en-US" sz="2600" dirty="0">
                <a:solidFill>
                  <a:schemeClr val="bg1"/>
                </a:solidFill>
              </a:rPr>
              <a:t>アウトフローガス</a:t>
            </a:r>
            <a:r>
              <a:rPr lang="ja-JP" altLang="en-US" sz="2600" dirty="0" smtClean="0">
                <a:solidFill>
                  <a:schemeClr val="bg1"/>
                </a:solidFill>
              </a:rPr>
              <a:t>の電離状態に変化を与えるという</a:t>
            </a:r>
            <a:r>
              <a:rPr lang="ja-JP" altLang="en-US" sz="2600" dirty="0">
                <a:solidFill>
                  <a:schemeClr val="bg1"/>
                </a:solidFill>
              </a:rPr>
              <a:t>シナリオ</a:t>
            </a:r>
            <a:r>
              <a:rPr lang="en-US" altLang="ja-JP" sz="2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ja-JP" altLang="en-US" sz="2600" dirty="0">
                <a:solidFill>
                  <a:schemeClr val="bg1"/>
                </a:solidFill>
              </a:rPr>
              <a:t>　</a:t>
            </a:r>
            <a:r>
              <a:rPr lang="en-US" altLang="ja-JP" sz="2600" dirty="0" smtClean="0">
                <a:solidFill>
                  <a:schemeClr val="bg1"/>
                </a:solidFill>
              </a:rPr>
              <a:t> </a:t>
            </a:r>
            <a:r>
              <a:rPr lang="en-US" altLang="ja-JP" sz="2600" dirty="0" smtClean="0">
                <a:solidFill>
                  <a:schemeClr val="bg1"/>
                </a:solidFill>
              </a:rPr>
              <a:t>BAL</a:t>
            </a:r>
            <a:r>
              <a:rPr lang="ja-JP" altLang="en-US" sz="2600" dirty="0" smtClean="0">
                <a:solidFill>
                  <a:schemeClr val="bg1"/>
                </a:solidFill>
              </a:rPr>
              <a:t>クェーサーに対しては</a:t>
            </a:r>
            <a:r>
              <a:rPr lang="en-US" altLang="ja-JP" sz="2600" dirty="0" smtClean="0">
                <a:solidFill>
                  <a:schemeClr val="bg1"/>
                </a:solidFill>
              </a:rPr>
              <a:t>,</a:t>
            </a:r>
            <a:r>
              <a:rPr lang="ja-JP" altLang="en-US" sz="2600" dirty="0" smtClean="0">
                <a:solidFill>
                  <a:schemeClr val="bg1"/>
                </a:solidFill>
              </a:rPr>
              <a:t>このシナリオは</a:t>
            </a:r>
            <a:r>
              <a:rPr lang="ja-JP" altLang="en-US" sz="2600" dirty="0" smtClean="0">
                <a:solidFill>
                  <a:srgbClr val="FF0000"/>
                </a:solidFill>
              </a:rPr>
              <a:t>可能性が低い</a:t>
            </a:r>
            <a:r>
              <a:rPr lang="ja-JP" altLang="en-US" sz="2600" dirty="0" smtClean="0">
                <a:solidFill>
                  <a:schemeClr val="bg1"/>
                </a:solidFill>
              </a:rPr>
              <a:t>という結論が得られている</a:t>
            </a:r>
            <a:r>
              <a:rPr lang="en-US" altLang="ja-JP" sz="2600" dirty="0" smtClean="0">
                <a:solidFill>
                  <a:schemeClr val="bg1"/>
                </a:solidFill>
              </a:rPr>
              <a:t>(Gibson et al. 2008).</a:t>
            </a:r>
            <a:endParaRPr kumimoji="1" lang="ja-JP" altLang="en-US" sz="2600" dirty="0"/>
          </a:p>
        </p:txBody>
      </p:sp>
      <p:pic>
        <p:nvPicPr>
          <p:cNvPr id="9" name="Picture 2" descr="http://www.physics.unlv.edu/~dproga/psd98-fig1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t="-3" r="50861" b="51107"/>
          <a:stretch/>
        </p:blipFill>
        <p:spPr bwMode="auto">
          <a:xfrm>
            <a:off x="4309876" y="2204864"/>
            <a:ext cx="465461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スマイル 9"/>
          <p:cNvSpPr/>
          <p:nvPr/>
        </p:nvSpPr>
        <p:spPr>
          <a:xfrm>
            <a:off x="8460432" y="3717032"/>
            <a:ext cx="468952" cy="43204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17764" y="2348880"/>
            <a:ext cx="1976748" cy="338544"/>
          </a:xfrm>
          <a:prstGeom prst="rect">
            <a:avLst/>
          </a:prstGeom>
          <a:solidFill>
            <a:schemeClr val="bg1"/>
          </a:solidFill>
        </p:spPr>
        <p:txBody>
          <a:bodyPr wrap="square" lIns="91429" tIns="45715" rIns="91429" bIns="45715" rtlCol="0">
            <a:spAutoFit/>
          </a:bodyPr>
          <a:lstStyle/>
          <a:p>
            <a:r>
              <a:rPr lang="en-US" altLang="ja-JP" sz="1600" dirty="0" err="1"/>
              <a:t>Proga</a:t>
            </a:r>
            <a:r>
              <a:rPr lang="en-US" altLang="ja-JP" sz="1600" dirty="0"/>
              <a:t> et al. </a:t>
            </a:r>
            <a:r>
              <a:rPr lang="en-US" altLang="ja-JP" sz="1600" dirty="0" smtClean="0"/>
              <a:t>(1999)</a:t>
            </a:r>
            <a:endParaRPr lang="ja-JP" altLang="en-US" sz="1600" dirty="0"/>
          </a:p>
        </p:txBody>
      </p:sp>
      <p:sp>
        <p:nvSpPr>
          <p:cNvPr id="12" name="二等辺三角形 11"/>
          <p:cNvSpPr/>
          <p:nvPr/>
        </p:nvSpPr>
        <p:spPr>
          <a:xfrm>
            <a:off x="6494658" y="3429000"/>
            <a:ext cx="615878" cy="3456384"/>
          </a:xfrm>
          <a:prstGeom prst="triangle">
            <a:avLst>
              <a:gd name="adj" fmla="val 48837"/>
            </a:avLst>
          </a:prstGeom>
          <a:gradFill>
            <a:gsLst>
              <a:gs pos="0">
                <a:srgbClr val="FFFF00"/>
              </a:gs>
              <a:gs pos="50000">
                <a:srgbClr val="FF66CC"/>
              </a:gs>
              <a:gs pos="100000">
                <a:srgbClr val="CC00CC">
                  <a:alpha val="28000"/>
                </a:srgbClr>
              </a:gs>
            </a:gsLst>
            <a:lin ang="5400000" scaled="0"/>
          </a:gradFill>
          <a:ln>
            <a:solidFill>
              <a:srgbClr val="FF0000"/>
            </a:solidFill>
          </a:ln>
          <a:scene3d>
            <a:camera prst="orthographicFront">
              <a:rot lat="0" lon="0" rev="6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398568" y="4869160"/>
            <a:ext cx="629816" cy="400099"/>
          </a:xfrm>
          <a:prstGeom prst="rect">
            <a:avLst/>
          </a:prstGeom>
          <a:solidFill>
            <a:schemeClr val="bg1"/>
          </a:solidFill>
        </p:spPr>
        <p:txBody>
          <a:bodyPr wrap="square" lIns="91429" tIns="45715" rIns="91429" bIns="45715" rtlCol="0">
            <a:spAutoFit/>
          </a:bodyPr>
          <a:lstStyle/>
          <a:p>
            <a:r>
              <a:rPr lang="en-US" altLang="ja-JP" sz="2000" dirty="0"/>
              <a:t>BAL</a:t>
            </a:r>
            <a:endParaRPr lang="ja-JP" altLang="en-US" sz="2000" dirty="0"/>
          </a:p>
        </p:txBody>
      </p:sp>
      <p:sp>
        <p:nvSpPr>
          <p:cNvPr id="14" name="二等辺三角形 13"/>
          <p:cNvSpPr/>
          <p:nvPr/>
        </p:nvSpPr>
        <p:spPr>
          <a:xfrm>
            <a:off x="5705870" y="3082033"/>
            <a:ext cx="1530426" cy="3443311"/>
          </a:xfrm>
          <a:prstGeom prst="triangle">
            <a:avLst/>
          </a:prstGeom>
          <a:gradFill>
            <a:gsLst>
              <a:gs pos="0">
                <a:srgbClr val="FFFF00">
                  <a:alpha val="0"/>
                </a:srgbClr>
              </a:gs>
              <a:gs pos="50000">
                <a:schemeClr val="accent1">
                  <a:alpha val="57000"/>
                </a:schemeClr>
              </a:gs>
              <a:gs pos="100000">
                <a:srgbClr val="002060">
                  <a:alpha val="47000"/>
                </a:srgbClr>
              </a:gs>
            </a:gsLst>
            <a:lin ang="5400000" scaled="0"/>
          </a:gradFill>
          <a:scene3d>
            <a:camera prst="orthographicFront">
              <a:rot lat="0" lon="0" rev="786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246440" y="3861048"/>
            <a:ext cx="648072" cy="400099"/>
          </a:xfrm>
          <a:prstGeom prst="rect">
            <a:avLst/>
          </a:prstGeom>
          <a:solidFill>
            <a:schemeClr val="bg1"/>
          </a:solidFill>
        </p:spPr>
        <p:txBody>
          <a:bodyPr wrap="square" lIns="91429" tIns="45715" rIns="91429" bIns="45715" rtlCol="0">
            <a:spAutoFit/>
          </a:bodyPr>
          <a:lstStyle/>
          <a:p>
            <a:r>
              <a:rPr lang="en-US" altLang="ja-JP" sz="2000" dirty="0"/>
              <a:t>NAL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0046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トラベル">
  <a:themeElements>
    <a:clrScheme name="紅梅匂">
      <a:dk1>
        <a:sysClr val="windowText" lastClr="000000"/>
      </a:dk1>
      <a:lt1>
        <a:sysClr val="window" lastClr="FFFFFF"/>
      </a:lt1>
      <a:dk2>
        <a:srgbClr val="B43731"/>
      </a:dk2>
      <a:lt2>
        <a:srgbClr val="FFFFD2"/>
      </a:lt2>
      <a:accent1>
        <a:srgbClr val="5B8835"/>
      </a:accent1>
      <a:accent2>
        <a:srgbClr val="538BA2"/>
      </a:accent2>
      <a:accent3>
        <a:srgbClr val="876631"/>
      </a:accent3>
      <a:accent4>
        <a:srgbClr val="B49F42"/>
      </a:accent4>
      <a:accent5>
        <a:srgbClr val="CD5C56"/>
      </a:accent5>
      <a:accent6>
        <a:srgbClr val="AB57AF"/>
      </a:accent6>
      <a:hlink>
        <a:srgbClr val="0000FE"/>
      </a:hlink>
      <a:folHlink>
        <a:srgbClr val="81007F"/>
      </a:folHlink>
    </a:clrScheme>
    <a:fontScheme name="トラベル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トラベル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スリップストリーム">
  <a:themeElements>
    <a:clrScheme name="みやび">
      <a:dk1>
        <a:sysClr val="windowText" lastClr="000000"/>
      </a:dk1>
      <a:lt1>
        <a:sysClr val="window" lastClr="FFFFFF"/>
      </a:lt1>
      <a:dk2>
        <a:srgbClr val="975C1E"/>
      </a:dk2>
      <a:lt2>
        <a:srgbClr val="FFE880"/>
      </a:lt2>
      <a:accent1>
        <a:srgbClr val="E3560E"/>
      </a:accent1>
      <a:accent2>
        <a:srgbClr val="5C5943"/>
      </a:accent2>
      <a:accent3>
        <a:srgbClr val="F1AB3B"/>
      </a:accent3>
      <a:accent4>
        <a:srgbClr val="6D8A16"/>
      </a:accent4>
      <a:accent5>
        <a:srgbClr val="73AAC0"/>
      </a:accent5>
      <a:accent6>
        <a:srgbClr val="3E68AF"/>
      </a:accent6>
      <a:hlink>
        <a:srgbClr val="0000FE"/>
      </a:hlink>
      <a:folHlink>
        <a:srgbClr val="800080"/>
      </a:folHlink>
    </a:clrScheme>
    <a:fontScheme name="スリップストリーム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スリップストリーム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アーバン">
  <a:themeElements>
    <a:clrScheme name="アーバン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アーバン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アーバン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エッセンシャル">
  <a:themeElements>
    <a:clrScheme name="エッセンシャル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エッセンシャル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エッセンシャル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エッセンシャル">
  <a:themeElements>
    <a:clrScheme name="エッセンシャル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エッセンシャル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エッセンシャル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モジュール">
  <a:themeElements>
    <a:clrScheme name="モジュール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モジュール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モジュール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10063</TotalTime>
  <Words>1790</Words>
  <Application>Microsoft Office PowerPoint</Application>
  <PresentationFormat>画面に合わせる (4:3)</PresentationFormat>
  <Paragraphs>249</Paragraphs>
  <Slides>25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6</vt:i4>
      </vt:variant>
      <vt:variant>
        <vt:lpstr>スライド タイトル</vt:lpstr>
      </vt:variant>
      <vt:variant>
        <vt:i4>25</vt:i4>
      </vt:variant>
    </vt:vector>
  </HeadingPairs>
  <TitlesOfParts>
    <vt:vector size="31" baseType="lpstr">
      <vt:lpstr>トラベル</vt:lpstr>
      <vt:lpstr>スリップストリーム</vt:lpstr>
      <vt:lpstr>アーバン</vt:lpstr>
      <vt:lpstr>エッセンシャル</vt:lpstr>
      <vt:lpstr>1_エッセンシャル</vt:lpstr>
      <vt:lpstr>モジュール</vt:lpstr>
      <vt:lpstr>PowerPoint プレゼンテーション</vt:lpstr>
      <vt:lpstr>ABSTRACT</vt:lpstr>
      <vt:lpstr>PowerPoint プレゼンテーション</vt:lpstr>
      <vt:lpstr>PowerPoint プレゼンテーション</vt:lpstr>
      <vt:lpstr>PowerPoint プレゼンテーション</vt:lpstr>
      <vt:lpstr>222</vt:lpstr>
      <vt:lpstr>先行研究～mini-BAL,NALの変動～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Sample selection</vt:lpstr>
      <vt:lpstr>木曽観測所での測光モニター観測</vt:lpstr>
      <vt:lpstr>解析手法: クェーサーの測光</vt:lpstr>
      <vt:lpstr>解析手法: 測光標準星の同定</vt:lpstr>
      <vt:lpstr>解析手法: 測光標準星の同定</vt:lpstr>
      <vt:lpstr>PowerPoint プレゼンテーション</vt:lpstr>
      <vt:lpstr>変光の見られたmini-BALクェーサーの光度曲線</vt:lpstr>
      <vt:lpstr>変光の見られたNALクェーサーの光度曲線</vt:lpstr>
      <vt:lpstr>PowerPoint プレゼンテーション</vt:lpstr>
      <vt:lpstr>電離状態変動シナリオの検証</vt:lpstr>
      <vt:lpstr>電離状態変動シナリオの詳細な検証</vt:lpstr>
      <vt:lpstr>PowerPoint プレゼンテーション</vt:lpstr>
      <vt:lpstr>遮蔽ガスの変動</vt:lpstr>
      <vt:lpstr>解析手法:画像処理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AstroLab</dc:creator>
  <cp:lastModifiedBy>AstroLab</cp:lastModifiedBy>
  <cp:revision>301</cp:revision>
  <cp:lastPrinted>2013-07-07T14:45:03Z</cp:lastPrinted>
  <dcterms:created xsi:type="dcterms:W3CDTF">2013-06-29T14:37:50Z</dcterms:created>
  <dcterms:modified xsi:type="dcterms:W3CDTF">2013-07-10T00:16:58Z</dcterms:modified>
</cp:coreProperties>
</file>